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43"/>
  </p:notesMasterIdLst>
  <p:sldIdLst>
    <p:sldId id="271" r:id="rId3"/>
    <p:sldId id="519" r:id="rId4"/>
    <p:sldId id="525" r:id="rId5"/>
    <p:sldId id="522" r:id="rId6"/>
    <p:sldId id="523" r:id="rId7"/>
    <p:sldId id="527" r:id="rId8"/>
    <p:sldId id="532" r:id="rId9"/>
    <p:sldId id="530" r:id="rId10"/>
    <p:sldId id="533" r:id="rId11"/>
    <p:sldId id="528" r:id="rId12"/>
    <p:sldId id="273" r:id="rId13"/>
    <p:sldId id="515" r:id="rId14"/>
    <p:sldId id="504" r:id="rId15"/>
    <p:sldId id="505" r:id="rId16"/>
    <p:sldId id="259" r:id="rId17"/>
    <p:sldId id="260" r:id="rId18"/>
    <p:sldId id="506" r:id="rId19"/>
    <p:sldId id="507" r:id="rId20"/>
    <p:sldId id="508" r:id="rId21"/>
    <p:sldId id="509" r:id="rId22"/>
    <p:sldId id="526" r:id="rId23"/>
    <p:sldId id="262" r:id="rId24"/>
    <p:sldId id="510" r:id="rId25"/>
    <p:sldId id="263" r:id="rId26"/>
    <p:sldId id="511" r:id="rId27"/>
    <p:sldId id="267" r:id="rId28"/>
    <p:sldId id="512" r:id="rId29"/>
    <p:sldId id="513" r:id="rId30"/>
    <p:sldId id="514" r:id="rId31"/>
    <p:sldId id="1189" r:id="rId32"/>
    <p:sldId id="1188" r:id="rId33"/>
    <p:sldId id="1167" r:id="rId34"/>
    <p:sldId id="1190" r:id="rId35"/>
    <p:sldId id="1191" r:id="rId36"/>
    <p:sldId id="1194" r:id="rId37"/>
    <p:sldId id="1192" r:id="rId38"/>
    <p:sldId id="1193" r:id="rId39"/>
    <p:sldId id="1185" r:id="rId40"/>
    <p:sldId id="517" r:id="rId41"/>
    <p:sldId id="518"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112" d="100"/>
          <a:sy n="112" d="100"/>
        </p:scale>
        <p:origin x="43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4E66E0-16AD-460A-80BE-2F46DAE00118}" type="datetimeFigureOut">
              <a:rPr lang="en-US" smtClean="0"/>
              <a:t>8/18/2024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55541D-6B50-4B32-A168-ED5F42A15871}" type="slidenum">
              <a:rPr lang="en-US" smtClean="0"/>
              <a:t>‹#›</a:t>
            </a:fld>
            <a:endParaRPr lang="en-US"/>
          </a:p>
        </p:txBody>
      </p:sp>
    </p:spTree>
    <p:extLst>
      <p:ext uri="{BB962C8B-B14F-4D97-AF65-F5344CB8AC3E}">
        <p14:creationId xmlns:p14="http://schemas.microsoft.com/office/powerpoint/2010/main" val="3761571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effectLst/>
                <a:latin typeface="Times New Roman"/>
                <a:ea typeface="Calibri"/>
              </a:rPr>
              <a:t>Companies can have different “targets” or approaches to analytics. No one target is better for all firms, and each target can be best for a particular company depending on its situation. All of the targets can potentially deliver significant business value.  </a:t>
            </a:r>
          </a:p>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effectLst/>
                <a:latin typeface="Times New Roman"/>
                <a:ea typeface="Calibri"/>
              </a:rPr>
              <a:t> </a:t>
            </a:r>
          </a:p>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effectLst/>
                <a:latin typeface="Times New Roman"/>
                <a:ea typeface="Calibri"/>
              </a:rPr>
              <a:t> </a:t>
            </a:r>
          </a:p>
          <a:p>
            <a:endParaRPr lang="en-US" altLang="en-US" dirty="0">
              <a:ea typeface="ＭＳ Ｐゴシック" pitchFamily="34" charset="-128"/>
            </a:endParaRPr>
          </a:p>
        </p:txBody>
      </p:sp>
      <p:sp>
        <p:nvSpPr>
          <p:cNvPr id="74756" name="Slide Number Placeholder 3"/>
          <p:cNvSpPr>
            <a:spLocks noGrp="1"/>
          </p:cNvSpPr>
          <p:nvPr>
            <p:ph type="sldNum" sz="quarter" idx="5"/>
          </p:nvPr>
        </p:nvSpPr>
        <p:spPr bwMode="auto">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3AA226-CDAE-4DB4-B9B0-4403983955B8}"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4484EAC1-F1BD-028E-0622-00A3CB9364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2351926E-E30A-45F9-913F-66155C3116D7}" type="slidenum">
              <a:rPr lang="en-US" altLang="en-US"/>
              <a:pPr eaLnBrk="1" hangingPunct="1">
                <a:spcBef>
                  <a:spcPct val="0"/>
                </a:spcBef>
              </a:pPr>
              <a:t>22</a:t>
            </a:fld>
            <a:endParaRPr lang="en-US" altLang="en-US"/>
          </a:p>
        </p:txBody>
      </p:sp>
      <p:sp>
        <p:nvSpPr>
          <p:cNvPr id="27651" name="Rectangle 2">
            <a:extLst>
              <a:ext uri="{FF2B5EF4-FFF2-40B4-BE49-F238E27FC236}">
                <a16:creationId xmlns:a16="http://schemas.microsoft.com/office/drawing/2014/main" id="{D4133391-7970-68FF-FC82-581D473C8CDB}"/>
              </a:ext>
            </a:extLst>
          </p:cNvPr>
          <p:cNvSpPr>
            <a:spLocks noGrp="1" noRot="1" noChangeAspect="1" noChangeArrowheads="1" noTextEdit="1"/>
          </p:cNvSpPr>
          <p:nvPr>
            <p:ph type="sldImg"/>
          </p:nvPr>
        </p:nvSpPr>
        <p:spPr>
          <a:ln/>
        </p:spPr>
      </p:sp>
      <p:sp>
        <p:nvSpPr>
          <p:cNvPr id="27652" name="Rectangle 3">
            <a:extLst>
              <a:ext uri="{FF2B5EF4-FFF2-40B4-BE49-F238E27FC236}">
                <a16:creationId xmlns:a16="http://schemas.microsoft.com/office/drawing/2014/main" id="{1AA2EE20-EF15-0832-0002-8557423BE5AD}"/>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itchFamily="34" charset="-128"/>
              </a:rPr>
              <a:t>The managers of the Harrah’s properties used to run their casinos as private fiefdoms and decisions were made based on “Harrahisms” – things that were just assumed to be true.  With the new business model, decision making became much more centralized and was based on constant experimentation of what worked best (i.e., fact based decision making).  The success of this approach is seen in Harrah’s now being the largest gaming company in the world.  The “blue collar” casino bought the more upscale Caesars in 2004 and changed its corporate name to Caesars in 2010.  Quite a success story. Many of the people who were successful with Harrah’s original uses of analytics were hired by other casinos and spread the use of analytics throughout the gaming industry.</a:t>
            </a:r>
          </a:p>
        </p:txBody>
      </p:sp>
      <p:sp>
        <p:nvSpPr>
          <p:cNvPr id="89092" name="Slide Number Placeholder 3"/>
          <p:cNvSpPr>
            <a:spLocks noGrp="1"/>
          </p:cNvSpPr>
          <p:nvPr>
            <p:ph type="sldNum" sz="quarter" idx="5"/>
          </p:nvPr>
        </p:nvSpPr>
        <p:spPr bwMode="auto">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0A3F8C-3D58-4936-A095-316F90014616}"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7FABCB2F-91F2-959C-C09C-A36EF906A1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01CD1DB6-7548-4DAE-8C3B-1A89F91F3A6C}" type="slidenum">
              <a:rPr lang="en-US" altLang="en-US"/>
              <a:pPr eaLnBrk="1" hangingPunct="1">
                <a:spcBef>
                  <a:spcPct val="0"/>
                </a:spcBef>
              </a:pPr>
              <a:t>24</a:t>
            </a:fld>
            <a:endParaRPr lang="en-US" altLang="en-US"/>
          </a:p>
        </p:txBody>
      </p:sp>
      <p:sp>
        <p:nvSpPr>
          <p:cNvPr id="28675" name="Rectangle 2">
            <a:extLst>
              <a:ext uri="{FF2B5EF4-FFF2-40B4-BE49-F238E27FC236}">
                <a16:creationId xmlns:a16="http://schemas.microsoft.com/office/drawing/2014/main" id="{EF6741BF-CC86-06D1-F0D0-6AA5B402D352}"/>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897415A9-BA10-A74D-B278-530F1FB44243}"/>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itchFamily="34" charset="-128"/>
              </a:rPr>
              <a:t>First American was a regional bank headquartered in Nashville, TN. Don’t look for it now, it has been bought and renamed several times.  The bank had lost $60M and was operating under letters of agreement with regulators. It had serious problems.  A new management team was brought in that cut costs and stopped the bleeding.  Management knew, however, that it needed a new business strategy if the bank was to survive. As it explored its options (e.g., being a low cost provider), it realized that it best bet was a customer intimacy strategy (supported by analytics) because of the information it had about its customers that other banks didn’t. This strategy was called Tailored Client Solutions.</a:t>
            </a:r>
          </a:p>
        </p:txBody>
      </p:sp>
      <p:sp>
        <p:nvSpPr>
          <p:cNvPr id="90116" name="Slide Number Placeholder 3"/>
          <p:cNvSpPr>
            <a:spLocks noGrp="1"/>
          </p:cNvSpPr>
          <p:nvPr>
            <p:ph type="sldNum" sz="quarter" idx="5"/>
          </p:nvPr>
        </p:nvSpPr>
        <p:spPr bwMode="auto">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63DF1E-5631-4059-B019-EB1DD440847B}"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itchFamily="34" charset="-128"/>
              </a:rPr>
              <a:t>Tailored Client Solutions was focused on the client (i.e., the customer) and had four component parts. </a:t>
            </a:r>
          </a:p>
        </p:txBody>
      </p:sp>
      <p:sp>
        <p:nvSpPr>
          <p:cNvPr id="91140" name="Slide Number Placeholder 3"/>
          <p:cNvSpPr>
            <a:spLocks noGrp="1"/>
          </p:cNvSpPr>
          <p:nvPr>
            <p:ph type="sldNum" sz="quarter" idx="5"/>
          </p:nvPr>
        </p:nvSpPr>
        <p:spPr bwMode="auto">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95F8CC-D930-4C3F-B286-A6441CF77447}"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itchFamily="34" charset="-128"/>
              </a:rPr>
              <a:t>A data warehouse and extensive analytics were required to implement the new business strategy.  </a:t>
            </a:r>
          </a:p>
        </p:txBody>
      </p:sp>
      <p:sp>
        <p:nvSpPr>
          <p:cNvPr id="92164" name="Slide Number Placeholder 3"/>
          <p:cNvSpPr>
            <a:spLocks noGrp="1"/>
          </p:cNvSpPr>
          <p:nvPr>
            <p:ph type="sldNum" sz="quarter" idx="5"/>
          </p:nvPr>
        </p:nvSpPr>
        <p:spPr bwMode="auto">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7EF55B-B2C1-43CC-B70E-625A8F6CDBFE}"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itchFamily="34" charset="-128"/>
              </a:rPr>
              <a:t>The data warehouse was called Vision and was very customer centric.  It contained a variety of data (e.g., psychographic, transactions) from different source systems (e.g., operational, third party).</a:t>
            </a:r>
          </a:p>
        </p:txBody>
      </p:sp>
      <p:sp>
        <p:nvSpPr>
          <p:cNvPr id="93188" name="Slide Number Placeholder 3"/>
          <p:cNvSpPr>
            <a:spLocks noGrp="1"/>
          </p:cNvSpPr>
          <p:nvPr>
            <p:ph type="sldNum" sz="quarter" idx="5"/>
          </p:nvPr>
        </p:nvSpPr>
        <p:spPr bwMode="auto">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407D7E-4F94-429C-B54F-91106C0E920E}"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ea typeface="ＭＳ Ｐゴシック" pitchFamily="34" charset="-128"/>
              </a:rPr>
              <a:t>A heavy dose of consultants and professional services were brought in to quickly build the warehouse and do the customer and product profitability analyses.  Small teams also worked on developing applications in each of the TCS application  areas. Each of the applications provided financial “lift” and gave credence to this new approach to running the bank. Decision making became fact based. The bank moved from financial disaster to being a leader in the financial services industry.</a:t>
            </a:r>
          </a:p>
          <a:p>
            <a:endParaRPr lang="en-US" altLang="en-US" dirty="0">
              <a:ea typeface="ＭＳ Ｐゴシック" pitchFamily="34" charset="-128"/>
            </a:endParaRPr>
          </a:p>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effectLst/>
                <a:latin typeface="Times New Roman"/>
                <a:ea typeface="Calibri"/>
              </a:rPr>
              <a:t>A few companies move quickly to advanced analytics, most typically driven by necessity. This was the case at FAC, where survival of the bank was at stake. To make the jump to an advanced stage, FAC invested heavily in consultants and vendors’ products and professional services. The providers of these resources knew what needed to be done and FAC was willing to make the necessary financial and other commitments. Another example is the Cosmopolitan of Las Vegas, the latest hotel/casino to open on the Strip. It entered a market where Harrah’s and other leading casinos already had outstanding analytics programs in place. It was able to quickly move into advanced analytics by using vendors that already had gaming specific industry offerings (e.g., the Teradata hospitality/gaming data model) and hiring people with analytics experience in other casinos.</a:t>
            </a:r>
          </a:p>
          <a:p>
            <a:endParaRPr lang="en-US" altLang="en-US" dirty="0">
              <a:ea typeface="ＭＳ Ｐゴシック" pitchFamily="34" charset="-128"/>
            </a:endParaRPr>
          </a:p>
        </p:txBody>
      </p:sp>
      <p:sp>
        <p:nvSpPr>
          <p:cNvPr id="94212" name="Slide Number Placeholder 3"/>
          <p:cNvSpPr>
            <a:spLocks noGrp="1"/>
          </p:cNvSpPr>
          <p:nvPr>
            <p:ph type="sldNum" sz="quarter" idx="5"/>
          </p:nvPr>
        </p:nvSpPr>
        <p:spPr bwMode="auto">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3899F7-FC4D-4DE8-B390-62B67BBC87E7}"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E1EC06FC-40B4-4B5F-84AC-937E1F03E53F}"/>
              </a:ext>
            </a:extLst>
          </p:cNvPr>
          <p:cNvSpPr>
            <a:spLocks noGrp="1" noRot="1" noChangeAspect="1" noChangeArrowheads="1" noTextEdit="1"/>
          </p:cNvSpPr>
          <p:nvPr>
            <p:ph type="sldImg"/>
          </p:nvPr>
        </p:nvSpPr>
        <p:spPr>
          <a:ln/>
        </p:spPr>
      </p:sp>
      <p:sp>
        <p:nvSpPr>
          <p:cNvPr id="10243" name="Rectangle 3">
            <a:extLst>
              <a:ext uri="{FF2B5EF4-FFF2-40B4-BE49-F238E27FC236}">
                <a16:creationId xmlns:a16="http://schemas.microsoft.com/office/drawing/2014/main" id="{DDFC155C-058B-4D0E-B173-ADBE7D405485}"/>
              </a:ext>
            </a:extLst>
          </p:cNvPr>
          <p:cNvSpPr>
            <a:spLocks noGrp="1" noChangeArrowheads="1"/>
          </p:cNvSpPr>
          <p:nvPr>
            <p:ph type="body" idx="1"/>
          </p:nvPr>
        </p:nvSpPr>
        <p:spPr bwMode="auto">
          <a:xfrm>
            <a:off x="701675" y="4464050"/>
            <a:ext cx="5607050" cy="42275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724E2151-742D-4C5C-8651-3889BCB9A321}"/>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82708564-E0EB-4092-9A67-9A9056FBED85}"/>
              </a:ext>
            </a:extLst>
          </p:cNvPr>
          <p:cNvSpPr>
            <a:spLocks noGrp="1" noChangeArrowheads="1"/>
          </p:cNvSpPr>
          <p:nvPr>
            <p:ph type="body" idx="1"/>
          </p:nvPr>
        </p:nvSpPr>
        <p:spPr bwMode="auto">
          <a:xfrm>
            <a:off x="701675" y="4464050"/>
            <a:ext cx="5607050" cy="42275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0" normalizeH="0" baseline="0" noProof="0" dirty="0">
                <a:ln>
                  <a:noFill/>
                </a:ln>
                <a:solidFill>
                  <a:prstClr val="black"/>
                </a:solidFill>
                <a:effectLst/>
                <a:uLnTx/>
                <a:uFillTx/>
                <a:latin typeface="Times New Roman"/>
                <a:ea typeface="Calibri"/>
                <a:cs typeface="+mn-cs"/>
              </a:rPr>
              <a:t>One target is to develop a </a:t>
            </a:r>
            <a:r>
              <a:rPr kumimoji="0" lang="en-US" sz="1200" b="0" i="1" u="none" strike="noStrike" kern="1200" cap="none" spc="0" normalizeH="0" baseline="0" noProof="0" dirty="0">
                <a:ln>
                  <a:noFill/>
                </a:ln>
                <a:solidFill>
                  <a:prstClr val="black"/>
                </a:solidFill>
                <a:effectLst/>
                <a:uLnTx/>
                <a:uFillTx/>
                <a:latin typeface="Times New Roman"/>
                <a:ea typeface="Calibri"/>
                <a:cs typeface="+mn-cs"/>
              </a:rPr>
              <a:t>single or a few analytic applications</a:t>
            </a:r>
            <a:r>
              <a:rPr kumimoji="0" lang="en-US" sz="1200" b="0" i="0" u="none" strike="noStrike" kern="1200" cap="none" spc="0" normalizeH="0" baseline="0" noProof="0" dirty="0">
                <a:ln>
                  <a:noFill/>
                </a:ln>
                <a:solidFill>
                  <a:prstClr val="black"/>
                </a:solidFill>
                <a:effectLst/>
                <a:uLnTx/>
                <a:uFillTx/>
                <a:latin typeface="Times New Roman"/>
                <a:ea typeface="Calibri"/>
                <a:cs typeface="+mn-cs"/>
              </a:rPr>
              <a:t>. These applications are typically departmental solutions and satisfy specific business needs. For example, a company may use analytics to identify customer segments for more targeted marketing campaigns. These applications are not necessarily developed in-house. There are a growing number of analytic applications and services that are offered by third parties, either as a service over the Internet or on a consulting basis. The services approach is an especially appealing option for smaller companies that do not have the necessary in-house resources for advanced analytics.</a:t>
            </a:r>
          </a:p>
          <a:p>
            <a:pPr marL="0" marR="0" lvl="0" indent="0" algn="l" defTabSz="914400" rtl="0" eaLnBrk="1" fontAlgn="auto" latinLnBrk="0" hangingPunct="1">
              <a:lnSpc>
                <a:spcPct val="100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0" normalizeH="0" baseline="0" noProof="0" dirty="0">
                <a:ln>
                  <a:noFill/>
                </a:ln>
                <a:solidFill>
                  <a:prstClr val="black"/>
                </a:solidFill>
                <a:effectLst/>
                <a:uLnTx/>
                <a:uFillTx/>
                <a:latin typeface="Times New Roman"/>
                <a:ea typeface="Calibri"/>
                <a:cs typeface="+mn-cs"/>
              </a:rPr>
              <a:t> </a:t>
            </a:r>
          </a:p>
          <a:p>
            <a:pPr marL="0" marR="0" lvl="0" indent="0" algn="l" defTabSz="914400" rtl="0" eaLnBrk="1" fontAlgn="auto" latinLnBrk="0" hangingPunct="1">
              <a:lnSpc>
                <a:spcPct val="100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0" normalizeH="0" baseline="0" noProof="0" dirty="0">
                <a:ln>
                  <a:noFill/>
                </a:ln>
                <a:solidFill>
                  <a:prstClr val="black"/>
                </a:solidFill>
                <a:effectLst/>
                <a:uLnTx/>
                <a:uFillTx/>
                <a:latin typeface="Times New Roman"/>
                <a:ea typeface="Calibri"/>
                <a:cs typeface="+mn-cs"/>
              </a:rPr>
              <a:t>A single or a few applications is a common starting point for analytics in most companies.  While satisfying a business need, the initial applications can also serve as a proof of concept for analytics. Over time, there are more point solutions and management becomes aware of the need to take a more holistic approach.  </a:t>
            </a:r>
          </a:p>
        </p:txBody>
      </p:sp>
      <p:sp>
        <p:nvSpPr>
          <p:cNvPr id="75780" name="Slide Number Placeholder 3"/>
          <p:cNvSpPr>
            <a:spLocks noGrp="1"/>
          </p:cNvSpPr>
          <p:nvPr>
            <p:ph type="sldNum" sz="quarter" idx="5"/>
          </p:nvPr>
        </p:nvSpPr>
        <p:spPr bwMode="auto">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885534-7384-482B-8E31-B4C981DAE013}"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724E2151-742D-4C5C-8651-3889BCB9A321}"/>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82708564-E0EB-4092-9A67-9A9056FBED85}"/>
              </a:ext>
            </a:extLst>
          </p:cNvPr>
          <p:cNvSpPr>
            <a:spLocks noGrp="1" noChangeArrowheads="1"/>
          </p:cNvSpPr>
          <p:nvPr>
            <p:ph type="body" idx="1"/>
          </p:nvPr>
        </p:nvSpPr>
        <p:spPr bwMode="auto">
          <a:xfrm>
            <a:off x="701675" y="4464050"/>
            <a:ext cx="5607050" cy="42275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2058481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931CF585-2263-4764-AE49-DFE78EB53300}"/>
              </a:ext>
            </a:extLst>
          </p:cNvPr>
          <p:cNvSpPr>
            <a:spLocks noGrp="1" noRot="1" noChangeAspect="1" noChangeArrowheads="1" noTextEdit="1"/>
          </p:cNvSpPr>
          <p:nvPr>
            <p:ph type="sldImg"/>
          </p:nvPr>
        </p:nvSpPr>
        <p:spPr>
          <a:xfrm>
            <a:off x="373063" y="704850"/>
            <a:ext cx="6264275" cy="3524250"/>
          </a:xfrm>
          <a:ln/>
        </p:spPr>
      </p:sp>
      <p:sp>
        <p:nvSpPr>
          <p:cNvPr id="38915" name="Rectangle 3">
            <a:extLst>
              <a:ext uri="{FF2B5EF4-FFF2-40B4-BE49-F238E27FC236}">
                <a16:creationId xmlns:a16="http://schemas.microsoft.com/office/drawing/2014/main" id="{A449CBC9-DBB1-415E-98A6-1E7D46905A03}"/>
              </a:ext>
            </a:extLst>
          </p:cNvPr>
          <p:cNvSpPr>
            <a:spLocks noGrp="1" noChangeArrowheads="1"/>
          </p:cNvSpPr>
          <p:nvPr>
            <p:ph type="body" idx="1"/>
          </p:nvPr>
        </p:nvSpPr>
        <p:spPr bwMode="auto">
          <a:xfrm>
            <a:off x="935038" y="4464050"/>
            <a:ext cx="5140325" cy="4227513"/>
          </a:xfrm>
          <a:prstGeom prst="rect">
            <a:avLst/>
          </a:prstGeom>
          <a:solidFill>
            <a:srgbClr val="FFFFFF"/>
          </a:solidFill>
          <a:ln>
            <a:solidFill>
              <a:srgbClr val="000000"/>
            </a:solidFill>
            <a:miter lim="800000"/>
            <a:headEnd/>
            <a:tailEnd/>
          </a:ln>
        </p:spPr>
        <p:txBody>
          <a:bodyPr lIns="93744" tIns="46872" rIns="93744" bIns="46872"/>
          <a:lstStyle/>
          <a:p>
            <a:pPr eaLnBrk="1" hangingPunct="1"/>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D54DF115-EFC4-4FDD-BE2E-87D74E41A06E}"/>
              </a:ext>
            </a:extLst>
          </p:cNvPr>
          <p:cNvSpPr>
            <a:spLocks noGrp="1" noRot="1" noChangeAspect="1" noChangeArrowheads="1" noTextEdit="1"/>
          </p:cNvSpPr>
          <p:nvPr>
            <p:ph type="sldImg"/>
          </p:nvPr>
        </p:nvSpPr>
        <p:spPr>
          <a:xfrm>
            <a:off x="373063" y="704850"/>
            <a:ext cx="6264275" cy="3524250"/>
          </a:xfrm>
          <a:ln/>
        </p:spPr>
      </p:sp>
      <p:sp>
        <p:nvSpPr>
          <p:cNvPr id="40963" name="Rectangle 3">
            <a:extLst>
              <a:ext uri="{FF2B5EF4-FFF2-40B4-BE49-F238E27FC236}">
                <a16:creationId xmlns:a16="http://schemas.microsoft.com/office/drawing/2014/main" id="{0F6CC70E-D83C-4AA7-908D-63D36EFE9080}"/>
              </a:ext>
            </a:extLst>
          </p:cNvPr>
          <p:cNvSpPr>
            <a:spLocks noGrp="1" noChangeArrowheads="1"/>
          </p:cNvSpPr>
          <p:nvPr>
            <p:ph type="body" idx="1"/>
          </p:nvPr>
        </p:nvSpPr>
        <p:spPr bwMode="auto">
          <a:xfrm>
            <a:off x="935038" y="4464050"/>
            <a:ext cx="5140325" cy="4227513"/>
          </a:xfrm>
          <a:prstGeom prst="rect">
            <a:avLst/>
          </a:prstGeom>
          <a:solidFill>
            <a:srgbClr val="FFFFFF"/>
          </a:solidFill>
          <a:ln>
            <a:solidFill>
              <a:srgbClr val="000000"/>
            </a:solidFill>
            <a:miter lim="800000"/>
            <a:headEnd/>
            <a:tailEnd/>
          </a:ln>
        </p:spPr>
        <p:txBody>
          <a:bodyPr lIns="93744" tIns="46872" rIns="93744" bIns="46872"/>
          <a:lstStyle/>
          <a:p>
            <a:pPr eaLnBrk="1" hangingPunct="1"/>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539A9451-7DB2-4F30-93EC-66B482FFB994}"/>
              </a:ext>
            </a:extLst>
          </p:cNvPr>
          <p:cNvSpPr>
            <a:spLocks noGrp="1" noRot="1" noChangeAspect="1" noChangeArrowheads="1" noTextEdit="1"/>
          </p:cNvSpPr>
          <p:nvPr>
            <p:ph type="sldImg"/>
          </p:nvPr>
        </p:nvSpPr>
        <p:spPr>
          <a:xfrm>
            <a:off x="373063" y="704850"/>
            <a:ext cx="6264275" cy="3524250"/>
          </a:xfrm>
          <a:ln/>
        </p:spPr>
      </p:sp>
      <p:sp>
        <p:nvSpPr>
          <p:cNvPr id="43011" name="Rectangle 3">
            <a:extLst>
              <a:ext uri="{FF2B5EF4-FFF2-40B4-BE49-F238E27FC236}">
                <a16:creationId xmlns:a16="http://schemas.microsoft.com/office/drawing/2014/main" id="{65823B4F-47A7-4C02-83A9-91C979FF21DB}"/>
              </a:ext>
            </a:extLst>
          </p:cNvPr>
          <p:cNvSpPr>
            <a:spLocks noGrp="1" noChangeArrowheads="1"/>
          </p:cNvSpPr>
          <p:nvPr>
            <p:ph type="body" idx="1"/>
          </p:nvPr>
        </p:nvSpPr>
        <p:spPr bwMode="auto">
          <a:xfrm>
            <a:off x="935038" y="4464050"/>
            <a:ext cx="5140325" cy="4227513"/>
          </a:xfrm>
          <a:prstGeom prst="rect">
            <a:avLst/>
          </a:prstGeom>
          <a:solidFill>
            <a:srgbClr val="FFFFFF"/>
          </a:solidFill>
          <a:ln>
            <a:solidFill>
              <a:srgbClr val="000000"/>
            </a:solidFill>
            <a:miter lim="800000"/>
            <a:headEnd/>
            <a:tailEnd/>
          </a:ln>
        </p:spPr>
        <p:txBody>
          <a:bodyPr lIns="93744" tIns="46872" rIns="93744" bIns="46872"/>
          <a:lstStyle/>
          <a:p>
            <a:pPr eaLnBrk="1" hangingPunct="1"/>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AD924B2E-9EA6-4E37-86D0-87B559E0BC89}"/>
              </a:ext>
            </a:extLst>
          </p:cNvPr>
          <p:cNvSpPr>
            <a:spLocks noGrp="1" noRot="1" noChangeAspect="1" noChangeArrowheads="1" noTextEdit="1"/>
          </p:cNvSpPr>
          <p:nvPr>
            <p:ph type="sldImg"/>
          </p:nvPr>
        </p:nvSpPr>
        <p:spPr>
          <a:ln/>
        </p:spPr>
      </p:sp>
      <p:sp>
        <p:nvSpPr>
          <p:cNvPr id="48131" name="Rectangle 3">
            <a:extLst>
              <a:ext uri="{FF2B5EF4-FFF2-40B4-BE49-F238E27FC236}">
                <a16:creationId xmlns:a16="http://schemas.microsoft.com/office/drawing/2014/main" id="{0B209964-7106-42C8-AE52-984B1D649DDF}"/>
              </a:ext>
            </a:extLst>
          </p:cNvPr>
          <p:cNvSpPr>
            <a:spLocks noGrp="1" noChangeArrowheads="1"/>
          </p:cNvSpPr>
          <p:nvPr>
            <p:ph type="body" idx="1"/>
          </p:nvPr>
        </p:nvSpPr>
        <p:spPr bwMode="auto">
          <a:xfrm>
            <a:off x="701675" y="4464050"/>
            <a:ext cx="5607050" cy="42275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tabLst>
                <a:tab pos="0" algn="l"/>
              </a:tabLs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Decision-support Systems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conceptual foundation and early DSS applications emerged in the 1970s, with widespread adoption beginning in the 1980s. These systems focused on supporting a single or a few related decision-making tasks, such as portfolio management, the allocation of officers to police beats or production scheduling. These were interactive systems that helped decision makers use data and models to solve unstructured problems. Because of the technology available at the time (e.g., command language interfaces), these systems were often challenging to build and use. Most of the data was structured, came from a single or few internal systems and was stored in a relational database (which was innovative at the time). These data stores later came to be called independent data marts. Many of the people involved in the DSS field had a management science or operations research background, and not surprisingly, much of the effort focused on the modeling component of the architecture. </a:t>
            </a: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DSSs were point solutions and provided value at the application and work unit level. There was not much need for governance given their limited usage. Even with the limitations of what could be done with the available technology, the DSS pioneers envisioned much broader, comprehensive systems (e.g., many different kinds and data sources), many of which are being realized today.</a:t>
            </a:r>
          </a:p>
          <a:p>
            <a:pPr marL="0" marR="0">
              <a:lnSpc>
                <a:spcPct val="107000"/>
              </a:lnSpc>
              <a:spcBef>
                <a:spcPts val="0"/>
              </a:spcBef>
              <a:spcAft>
                <a:spcPts val="800"/>
              </a:spcAft>
              <a:tabLst>
                <a:tab pos="0" algn="l"/>
              </a:tabLs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Enterprise Data Warehousing</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In the early 1990s, retail, financial services and telecoms firms led the way in the development of enterprise data warehouses (EDWs). These warehouses served as a “single version (or source) of the truth” for organizational data. The data was sourced, transformed, integrated and loaded into the data warehouse, and was used for reporting, OLAP (</a:t>
            </a:r>
            <a:r>
              <a:rPr lang="en-US" sz="1200" u="sng" dirty="0">
                <a:effectLst/>
                <a:latin typeface="Calibri" panose="020F0502020204030204" pitchFamily="34" charset="0"/>
                <a:ea typeface="Calibri" panose="020F0502020204030204" pitchFamily="34" charset="0"/>
                <a:cs typeface="Times New Roman" panose="02020603050405020304" pitchFamily="18" charset="0"/>
              </a:rPr>
              <a:t>on-line analytical processing</a:t>
            </a:r>
            <a:r>
              <a:rPr lang="en-US" sz="1200" dirty="0">
                <a:effectLst/>
                <a:latin typeface="Calibri" panose="020F0502020204030204" pitchFamily="34" charset="0"/>
                <a:ea typeface="Calibri" panose="020F0502020204030204" pitchFamily="34" charset="0"/>
                <a:cs typeface="Times New Roman" panose="02020603050405020304" pitchFamily="18" charset="0"/>
              </a:rPr>
              <a:t>, dashboards/scorecards and other applications (e.g., executive information systems). With data warehousing, the focus was on data and most of the analytics were relatively simple. Data warehouses reduced some of the data inconsistency problems (e.g., “dueling” spreadsheets) and sped up application development because of the data infrastructure that was in place. They also reduced the costs of maintaining multiple independent data marts (though at least a few still remain in nearly all firms today) and, along with advances in data access and analysis tools, led to increases in the BI/analytics user base. Some firms developed operational data stores that maintained the most current data to support operational decision making. </a:t>
            </a: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Though data warehouses were challenging to build because of the newness of the concepts and technologies and the shortage of skilled and experienced professionals, the end product had a relatively well-defined, simple architecture. Data governance was given greater attention, in part to try to break down data silos and resolve data-quality and -consistency problems. With enterprise data warehousing, BI/analytics started to be of greater strategic importance and value.</a:t>
            </a:r>
          </a:p>
          <a:p>
            <a:pPr marL="0" marR="0">
              <a:lnSpc>
                <a:spcPct val="107000"/>
              </a:lnSpc>
              <a:spcBef>
                <a:spcPts val="0"/>
              </a:spcBef>
              <a:spcAft>
                <a:spcPts val="800"/>
              </a:spcAft>
              <a:tabLst>
                <a:tab pos="0" algn="l"/>
              </a:tabLs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Real-time Data Warehousing</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turn of the century saw the emergence of technology that could better support real-time data warehousing.</a:t>
            </a:r>
            <a:r>
              <a:rPr lang="en-US" sz="1200" i="1"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a:effectLst/>
                <a:latin typeface="Calibri" panose="020F0502020204030204" pitchFamily="34" charset="0"/>
                <a:ea typeface="Calibri" panose="020F0502020204030204" pitchFamily="34" charset="0"/>
                <a:cs typeface="Times New Roman" panose="02020603050405020304" pitchFamily="18" charset="0"/>
              </a:rPr>
              <a:t>This technology allowed data (still mostly internal and transactional) to be captured in real time and “trickle fed” (in contrast to traditional batch updates) to the data warehouse. Data became available for analysis within minutes after the business transaction or event occurred. This advancement fundamentally changed the decision-support paradigm by providing support for operational decision making. This was particularly important for customer-facing situations, such as check-in and customer support. It also enabled BI/analytics to support users who perform operational work. Related advances in capturing and storing streaming data and critical event processing (CEP) facilitated the development of rules-based systems to automate decision making, such as fraud detection. The importance of governance continued to grow as data was increasingly recognized as an organizational resource and asset and a source of competitive advantage. Some firms became “analytically based organizations,” with BI/analytics being an enabler of the business strategy. In these organizations, the value of BI/analytics is very high because it is a requirement for competing in the marketplace.</a:t>
            </a:r>
          </a:p>
          <a:p>
            <a:pPr marL="0" marR="0">
              <a:lnSpc>
                <a:spcPct val="107000"/>
              </a:lnSpc>
              <a:spcBef>
                <a:spcPts val="0"/>
              </a:spcBef>
              <a:spcAft>
                <a:spcPts val="800"/>
              </a:spcAft>
              <a:tabLst>
                <a:tab pos="0" algn="l"/>
              </a:tabLs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Big Data Analytics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Since around 2010, the headlines have been about big data analytics. Building on the pioneering advances of Internet firms like Google and Yahoo!, there have been tremendous advances in handling “3V” data (high volume, high variety and high velocity). Hadoop/MapReduce, Non-SQL databases, streaming data and other technologies have made it possible to capture, process, store, analyze and use data in ways that were not previously possible. Old and new statistical, mathematical, and machine learning methods and algorithms have been packaged into software products (e.g., Watson Analytics) and, in many cases, made available in the cloud. AI capabilities are being integrated into many BI/analytics products (e.g., recommendations of the best visualization for data). Big data analytics is being used for myriad operational, tactical and strategic applications such as predicting when a part will fail, understanding customers better or assessing the risk of a proposed investment. There is a balance between a focus on data management and modeling with the recognition that each is important and complementary. </a:t>
            </a: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Because of the real and perceived value of big data analytics, business units (e.g., marketing) are often obtaining their own analytics resources, sometimes to the consternation of the IT organization. These developments are creating increasingly complex data infrastructures and the need for greater data and analytics governance. The use of BI/analytics has grown and has led to both short- and long-term predictions of shortages of people with deep analytics skills. Firms view BI/analytics as strategically important and are taking greater interest in getting a financial return from their data resources.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FF8A6D-8603-4F16-BBCA-AA89540A5D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107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0" normalizeH="0" baseline="0" noProof="0" dirty="0">
                <a:ln>
                  <a:noFill/>
                </a:ln>
                <a:solidFill>
                  <a:prstClr val="black"/>
                </a:solidFill>
                <a:effectLst/>
                <a:uLnTx/>
                <a:uFillTx/>
                <a:latin typeface="Times New Roman"/>
                <a:ea typeface="Calibri"/>
                <a:cs typeface="+mn-cs"/>
              </a:rPr>
              <a:t>With </a:t>
            </a:r>
            <a:r>
              <a:rPr kumimoji="0" lang="en-US" sz="1200" b="0" i="1" u="none" strike="noStrike" kern="1200" cap="none" spc="0" normalizeH="0" baseline="0" noProof="0" dirty="0">
                <a:ln>
                  <a:noFill/>
                </a:ln>
                <a:solidFill>
                  <a:prstClr val="black"/>
                </a:solidFill>
                <a:effectLst/>
                <a:uLnTx/>
                <a:uFillTx/>
                <a:latin typeface="Times New Roman"/>
                <a:ea typeface="Calibri"/>
                <a:cs typeface="+mn-cs"/>
              </a:rPr>
              <a:t>enterprise-wide analytics</a:t>
            </a:r>
            <a:r>
              <a:rPr kumimoji="0" lang="en-US" sz="1200" b="0" i="0" u="none" strike="noStrike" kern="1200" cap="none" spc="0" normalizeH="0" baseline="0" noProof="0" dirty="0">
                <a:ln>
                  <a:noFill/>
                </a:ln>
                <a:solidFill>
                  <a:prstClr val="black"/>
                </a:solidFill>
                <a:effectLst/>
                <a:uLnTx/>
                <a:uFillTx/>
                <a:latin typeface="Times New Roman"/>
                <a:ea typeface="Calibri"/>
                <a:cs typeface="+mn-cs"/>
              </a:rPr>
              <a:t>, a company puts resources, organizational structures, and processes around analytics. The infrastructure (e.g., data, software) is created to do analytics on a company-wide basis. Given this infrastructure, analytics is used throughout the organization and is often a key to business success. Later we will discuss the various component parts of this infrastructure. From a BI maturity curve perspective, companies that are doing analytics enterprise-wide have progressed to an advanced stage of maturity.</a:t>
            </a:r>
          </a:p>
        </p:txBody>
      </p:sp>
      <p:sp>
        <p:nvSpPr>
          <p:cNvPr id="76804" name="Slide Number Placeholder 3"/>
          <p:cNvSpPr>
            <a:spLocks noGrp="1"/>
          </p:cNvSpPr>
          <p:nvPr>
            <p:ph type="sldNum" sz="quarter" idx="5"/>
          </p:nvPr>
        </p:nvSpPr>
        <p:spPr bwMode="auto">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00050-CEF6-46B1-A57E-44A47A8F6634}"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0" normalizeH="0" baseline="0" noProof="0" dirty="0">
                <a:ln>
                  <a:noFill/>
                </a:ln>
                <a:solidFill>
                  <a:prstClr val="black"/>
                </a:solidFill>
                <a:effectLst/>
                <a:uLnTx/>
                <a:uFillTx/>
                <a:latin typeface="Times New Roman"/>
                <a:ea typeface="Calibri"/>
                <a:cs typeface="+mn-cs"/>
              </a:rPr>
              <a:t>The final target, </a:t>
            </a:r>
            <a:r>
              <a:rPr kumimoji="0" lang="en-US" sz="1200" b="0" i="1" u="none" strike="noStrike" kern="1200" cap="none" spc="0" normalizeH="0" baseline="0" noProof="0" dirty="0">
                <a:ln>
                  <a:noFill/>
                </a:ln>
                <a:solidFill>
                  <a:prstClr val="black"/>
                </a:solidFill>
                <a:effectLst/>
                <a:uLnTx/>
                <a:uFillTx/>
                <a:latin typeface="Times New Roman"/>
                <a:ea typeface="Calibri"/>
                <a:cs typeface="+mn-cs"/>
              </a:rPr>
              <a:t>organizational transformation,</a:t>
            </a:r>
            <a:r>
              <a:rPr kumimoji="0" lang="en-US" sz="1200" b="0" i="0" u="none" strike="noStrike" kern="1200" cap="none" spc="0" normalizeH="0" baseline="0" noProof="0" dirty="0">
                <a:ln>
                  <a:noFill/>
                </a:ln>
                <a:solidFill>
                  <a:prstClr val="black"/>
                </a:solidFill>
                <a:effectLst/>
                <a:uLnTx/>
                <a:uFillTx/>
                <a:latin typeface="Times New Roman"/>
                <a:ea typeface="Calibri"/>
                <a:cs typeface="+mn-cs"/>
              </a:rPr>
              <a:t> is brought about by either opportunity or necessity.  The company adopts a new business model in reaction to market realities and the model cannot be executed without the extensive use of analytics.  The business and analytics strategies are intertwined and analytics is a requirement for business success.  We will later see examples of this with Harrah’s and First American Corporation.</a:t>
            </a:r>
          </a:p>
          <a:p>
            <a:endParaRPr lang="en-US" altLang="en-US" dirty="0">
              <a:ea typeface="ＭＳ Ｐゴシック" pitchFamily="34" charset="-128"/>
            </a:endParaRPr>
          </a:p>
        </p:txBody>
      </p:sp>
      <p:sp>
        <p:nvSpPr>
          <p:cNvPr id="77828" name="Slide Number Placeholder 3"/>
          <p:cNvSpPr>
            <a:spLocks noGrp="1"/>
          </p:cNvSpPr>
          <p:nvPr>
            <p:ph type="sldNum" sz="quarter" idx="5"/>
          </p:nvPr>
        </p:nvSpPr>
        <p:spPr bwMode="auto">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C8EB6-F76D-4DA1-BD55-AD9AA8404BF0}"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ea typeface="ＭＳ Ｐゴシック" pitchFamily="34" charset="-128"/>
              </a:rPr>
              <a:t>There are several reasons that some companies are heavily committed to analytics – the nature of the industry in which they compete, an opportunity, or a critical business problem.</a:t>
            </a:r>
          </a:p>
          <a:p>
            <a:endParaRPr lang="en-US" altLang="en-US" dirty="0">
              <a:ea typeface="ＭＳ Ｐゴシック" pitchFamily="34" charset="-128"/>
            </a:endParaRPr>
          </a:p>
          <a:p>
            <a:r>
              <a:rPr lang="en-US" altLang="en-US" dirty="0">
                <a:ea typeface="ＭＳ Ｐゴシック" pitchFamily="34" charset="-128"/>
              </a:rPr>
              <a:t>Tom Davenport in his books, </a:t>
            </a:r>
            <a:r>
              <a:rPr lang="en-US" altLang="en-US" i="1" dirty="0">
                <a:ea typeface="ＭＳ Ｐゴシック" pitchFamily="34" charset="-128"/>
              </a:rPr>
              <a:t>Competing on Analytics </a:t>
            </a:r>
            <a:r>
              <a:rPr lang="en-US" altLang="en-US" dirty="0">
                <a:ea typeface="ＭＳ Ｐゴシック" pitchFamily="34" charset="-128"/>
              </a:rPr>
              <a:t>(with Jeanne G. Harris) and </a:t>
            </a:r>
            <a:r>
              <a:rPr lang="en-US" altLang="en-US" i="1" dirty="0">
                <a:ea typeface="ＭＳ Ｐゴシック" pitchFamily="34" charset="-128"/>
              </a:rPr>
              <a:t>Analytics at Work </a:t>
            </a:r>
            <a:r>
              <a:rPr lang="en-US" altLang="en-US" dirty="0">
                <a:ea typeface="ＭＳ Ｐゴシック" pitchFamily="34" charset="-128"/>
              </a:rPr>
              <a:t>(with Jeanne G. Harris and Robert Morison), has shown how a variety of companies are benefiting from analytics.</a:t>
            </a:r>
          </a:p>
          <a:p>
            <a:endParaRPr lang="en-US" altLang="en-US" dirty="0">
              <a:ea typeface="ＭＳ Ｐゴシック" pitchFamily="34" charset="-128"/>
            </a:endParaRPr>
          </a:p>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effectLst/>
                <a:latin typeface="Times New Roman"/>
                <a:ea typeface="Calibri"/>
              </a:rPr>
              <a:t>An </a:t>
            </a:r>
            <a:r>
              <a:rPr lang="en-US" sz="1200" i="1" dirty="0">
                <a:effectLst/>
                <a:latin typeface="Times New Roman"/>
                <a:ea typeface="Calibri"/>
              </a:rPr>
              <a:t>analytics</a:t>
            </a:r>
            <a:r>
              <a:rPr lang="en-US" sz="1200" dirty="0">
                <a:effectLst/>
                <a:latin typeface="Times New Roman"/>
                <a:ea typeface="Calibri"/>
              </a:rPr>
              <a:t> </a:t>
            </a:r>
            <a:r>
              <a:rPr lang="en-US" sz="1200" i="1" dirty="0">
                <a:effectLst/>
                <a:latin typeface="Times New Roman"/>
                <a:ea typeface="Calibri"/>
              </a:rPr>
              <a:t>readiness or success factors perspective</a:t>
            </a:r>
            <a:r>
              <a:rPr lang="en-US" sz="1200" dirty="0">
                <a:effectLst/>
                <a:latin typeface="Times New Roman"/>
                <a:ea typeface="Calibri"/>
              </a:rPr>
              <a:t> provides another lens for considering what is required in order to become a successful analytics-based organization. This perspective identifies what is already or should be put in place in order to be successful. The following can be identified as requirements for advanced analytics:</a:t>
            </a:r>
          </a:p>
          <a:p>
            <a:pPr marL="342900" marR="0" lvl="0" indent="-342900">
              <a:spcBef>
                <a:spcPts val="0"/>
              </a:spcBef>
              <a:spcAft>
                <a:spcPts val="0"/>
              </a:spcAft>
              <a:buFont typeface="Symbol"/>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effectLst/>
                <a:latin typeface="Times New Roman"/>
                <a:ea typeface="Calibri"/>
              </a:rPr>
              <a:t>A clear business need</a:t>
            </a:r>
          </a:p>
          <a:p>
            <a:pPr marL="342900" marR="0" lvl="0" indent="-342900">
              <a:spcBef>
                <a:spcPts val="0"/>
              </a:spcBef>
              <a:spcAft>
                <a:spcPts val="0"/>
              </a:spcAft>
              <a:buFont typeface="Symbol"/>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effectLst/>
                <a:latin typeface="Times New Roman"/>
                <a:ea typeface="Calibri"/>
              </a:rPr>
              <a:t>Strong, committed sponsorship</a:t>
            </a:r>
          </a:p>
          <a:p>
            <a:pPr marL="342900" marR="0" lvl="0" indent="-342900">
              <a:spcBef>
                <a:spcPts val="0"/>
              </a:spcBef>
              <a:spcAft>
                <a:spcPts val="0"/>
              </a:spcAft>
              <a:buFont typeface="Symbol"/>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effectLst/>
                <a:latin typeface="Times New Roman"/>
                <a:ea typeface="Calibri"/>
              </a:rPr>
              <a:t>Alignment between the business and IT strategy</a:t>
            </a:r>
          </a:p>
          <a:p>
            <a:pPr marL="342900" marR="0" lvl="0" indent="-342900">
              <a:spcBef>
                <a:spcPts val="0"/>
              </a:spcBef>
              <a:spcAft>
                <a:spcPts val="0"/>
              </a:spcAft>
              <a:buFont typeface="Symbol"/>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effectLst/>
                <a:latin typeface="Times New Roman"/>
                <a:ea typeface="Calibri"/>
              </a:rPr>
              <a:t>A fact-based decision making</a:t>
            </a:r>
          </a:p>
          <a:p>
            <a:pPr marL="342900" marR="0" lvl="0" indent="-342900">
              <a:spcBef>
                <a:spcPts val="0"/>
              </a:spcBef>
              <a:spcAft>
                <a:spcPts val="0"/>
              </a:spcAft>
              <a:buFont typeface="Symbol"/>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effectLst/>
                <a:latin typeface="Times New Roman"/>
                <a:ea typeface="Calibri"/>
              </a:rPr>
              <a:t>A strong data infrastructure</a:t>
            </a:r>
          </a:p>
          <a:p>
            <a:pPr marL="342900" marR="0" lvl="0" indent="-342900">
              <a:spcBef>
                <a:spcPts val="0"/>
              </a:spcBef>
              <a:spcAft>
                <a:spcPts val="0"/>
              </a:spcAft>
              <a:buFont typeface="Symbol"/>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effectLst/>
                <a:latin typeface="Times New Roman"/>
                <a:ea typeface="Calibri"/>
              </a:rPr>
              <a:t>The right analytical tools</a:t>
            </a:r>
          </a:p>
          <a:p>
            <a:pPr marL="342900" marR="0" lvl="0" indent="-342900">
              <a:spcBef>
                <a:spcPts val="0"/>
              </a:spcBef>
              <a:spcAft>
                <a:spcPts val="0"/>
              </a:spcAft>
              <a:buFont typeface="Symbol"/>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effectLst/>
                <a:latin typeface="Times New Roman"/>
                <a:ea typeface="Calibri"/>
              </a:rPr>
              <a:t>Strong analytical personnel in an appropriate organizational structure</a:t>
            </a:r>
          </a:p>
          <a:p>
            <a:endParaRPr lang="en-US" altLang="en-US" dirty="0">
              <a:ea typeface="ＭＳ Ｐゴシック" pitchFamily="34" charset="-128"/>
            </a:endParaRPr>
          </a:p>
        </p:txBody>
      </p:sp>
      <p:sp>
        <p:nvSpPr>
          <p:cNvPr id="81924" name="Slide Number Placeholder 3"/>
          <p:cNvSpPr>
            <a:spLocks noGrp="1"/>
          </p:cNvSpPr>
          <p:nvPr>
            <p:ph type="sldNum" sz="quarter" idx="5"/>
          </p:nvPr>
        </p:nvSpPr>
        <p:spPr bwMode="auto">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071949-3120-4007-88AC-A3A8B6766E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itchFamily="34" charset="-128"/>
              </a:rPr>
              <a:t>Online retailers like Amazon.com and Overstock.com are great examples of high volume operations who rely on analytics to compete.  As soon as you enter, their sites a cookie is placed on your PC and all clicks are recorded.  Based on your clicks and any search terms, recommendation engines decide what products to display.  After you purchase an item, they have additional information that is used in marketing campaigns. Customer segmentation analysis is used in deciding what promotions to send you.  How profitable you are influences how the customer care center treats you.  A pricing team helps set prices and decides what prices are needed to clear out merchandise. Forecasting models are used to decide how many items to order for inventory.  Dashboards monitor all aspects of organizational performance.</a:t>
            </a:r>
          </a:p>
        </p:txBody>
      </p:sp>
      <p:sp>
        <p:nvSpPr>
          <p:cNvPr id="86020" name="Slide Number Placeholder 3"/>
          <p:cNvSpPr>
            <a:spLocks noGrp="1"/>
          </p:cNvSpPr>
          <p:nvPr>
            <p:ph type="sldNum" sz="quarter" idx="5"/>
          </p:nvPr>
        </p:nvSpPr>
        <p:spPr bwMode="auto">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793CB5-2C88-4EF1-BE3A-E34A1706F175}"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ea typeface="ＭＳ Ｐゴシック" pitchFamily="34" charset="-128"/>
              </a:rPr>
              <a:t>When I interviewed CEO Patrick Byrne and asked him to describe Overstock.com, I expected him to say it was an “online retailer” or perhaps an “information-based company”.  Instead, he said that it is a “business intelligence company”. That is how Overstock.com competes in the marketplace, as does other large online retailers. </a:t>
            </a:r>
          </a:p>
        </p:txBody>
      </p:sp>
      <p:sp>
        <p:nvSpPr>
          <p:cNvPr id="87044" name="Slide Number Placeholder 3"/>
          <p:cNvSpPr>
            <a:spLocks noGrp="1"/>
          </p:cNvSpPr>
          <p:nvPr>
            <p:ph type="sldNum" sz="quarter" idx="5"/>
          </p:nvPr>
        </p:nvSpPr>
        <p:spPr bwMode="auto">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7F9E0F-F5A3-4A76-A2DA-B158E43D186C}"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itchFamily="34" charset="-128"/>
              </a:rPr>
              <a:t>Harrah’s was originally the “blue collar” casino where everyone knew your name.  When the gaming laws changed, Harrah’s adopted a new business model that included expansion, creating a brand identity, and the industry’s first loyalty program, Total Rewards. Gary Loveman, a Harvard marketing professor, was brought in to drive this new business strategy. Key to this new model was analytics using an operational store and a data warehouse. It allowed Harrah’s to perform analytics in order to know who its customers are, where they gamble, what games they play, their profitability, and what offers to make to get them to return.</a:t>
            </a:r>
          </a:p>
        </p:txBody>
      </p:sp>
      <p:sp>
        <p:nvSpPr>
          <p:cNvPr id="88068" name="Slide Number Placeholder 3"/>
          <p:cNvSpPr>
            <a:spLocks noGrp="1"/>
          </p:cNvSpPr>
          <p:nvPr>
            <p:ph type="sldNum" sz="quarter" idx="5"/>
          </p:nvPr>
        </p:nvSpPr>
        <p:spPr bwMode="auto">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3BC3A6-4DD6-4606-8FC6-52EAAF739BEC}"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itchFamily="34" charset="-128"/>
              </a:rPr>
              <a:t>Harrah’s was originally the “blue collar” casino where everyone knew your name.  When the gaming laws changed, Harrah’s adopted a new business model that included expansion, creating a brand identity, and the industry’s first loyalty program, Total Rewards. Gary Loveman, a Harvard marketing professor, was brought in to drive this new business strategy. Key to this new model was analytics using an operational store and a data warehouse. It allowed Harrah’s to perform analytics in order to know who its customers are, where they gamble, what games they play, their profitability, and what offers to make to get them to return.</a:t>
            </a:r>
          </a:p>
        </p:txBody>
      </p:sp>
      <p:sp>
        <p:nvSpPr>
          <p:cNvPr id="88068" name="Slide Number Placeholder 3"/>
          <p:cNvSpPr>
            <a:spLocks noGrp="1"/>
          </p:cNvSpPr>
          <p:nvPr>
            <p:ph type="sldNum" sz="quarter" idx="5"/>
          </p:nvPr>
        </p:nvSpPr>
        <p:spPr bwMode="auto">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3BC3A6-4DD6-4606-8FC6-52EAAF739BEC}"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6807105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prstClr val="black"/>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prstClr val="black"/>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5678BAE-33F0-4DE4-832C-238B8512D7CF}"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2576504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prstClr val="black"/>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prstClr val="black"/>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5ACE429-8A1B-4E41-95B1-FCD1BE5F1FC3}"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3632778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prstClr val="black"/>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prstClr val="black"/>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A521200-938E-4871-B05D-C71206B61EF8}"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21805930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Tree>
    <p:extLst>
      <p:ext uri="{BB962C8B-B14F-4D97-AF65-F5344CB8AC3E}">
        <p14:creationId xmlns:p14="http://schemas.microsoft.com/office/powerpoint/2010/main" val="42194541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4754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a:prstGeom prst="rect">
            <a:avLst/>
          </a:prstGeo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extLst>
      <p:ext uri="{BB962C8B-B14F-4D97-AF65-F5344CB8AC3E}">
        <p14:creationId xmlns:p14="http://schemas.microsoft.com/office/powerpoint/2010/main" val="41048474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0"/>
            <a:ext cx="5384800" cy="41910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0"/>
            <a:ext cx="5384800" cy="41910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97611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50695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2736670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96703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a:prstGeom prst="rect">
            <a:avLst/>
          </a:prstGeo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834286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prstClr val="black"/>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prstClr val="black"/>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F81D228-88B8-4218-A305-894E12B9FF69}"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27064566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26215091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0818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516562"/>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8"/>
            <a:ext cx="8026400" cy="5516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710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prstClr val="black"/>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prstClr val="black"/>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F9A8E59-91A2-40D9-82B8-6A38B95A0FA7}"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1996085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prstClr val="black"/>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prstClr val="black"/>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0D2FB8C-C482-4DEA-B25C-326C41BC8488}"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3570171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prstClr val="black"/>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prstClr val="black"/>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34F8DB5C-9467-4A01-8444-4FC01C5625C1}"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2039483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prstClr val="black"/>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prstClr val="black"/>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DED286D2-B2E4-410D-A4D4-83E3A9763D84}"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2758703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prstClr val="black"/>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prstClr val="black"/>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D22613AB-72ED-43C2-93A8-3E609E3CDC7E}"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2668371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prstClr val="black"/>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prstClr val="black"/>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9E3C6CD-D006-45AB-8669-462618090F17}"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587615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prstClr val="black"/>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prstClr val="black"/>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B5422E7C-D099-4439-BA75-9668100EE6D6}"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2783983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fontAlgn="base">
              <a:spcBef>
                <a:spcPct val="0"/>
              </a:spcBef>
              <a:spcAft>
                <a:spcPct val="0"/>
              </a:spcAft>
              <a:defRPr/>
            </a:pPr>
            <a:endParaRPr lang="en-US">
              <a:solidFill>
                <a:prstClr val="black"/>
              </a:solidFill>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fontAlgn="base">
              <a:spcBef>
                <a:spcPct val="0"/>
              </a:spcBef>
              <a:spcAft>
                <a:spcPct val="0"/>
              </a:spcAft>
              <a:defRPr/>
            </a:pPr>
            <a:endParaRPr lang="en-US">
              <a:solidFill>
                <a:prstClr val="black"/>
              </a:solidFill>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defRPr>
            </a:lvl1pPr>
          </a:lstStyle>
          <a:p>
            <a:pPr fontAlgn="base">
              <a:spcBef>
                <a:spcPct val="0"/>
              </a:spcBef>
              <a:spcAft>
                <a:spcPct val="0"/>
              </a:spcAft>
              <a:defRPr/>
            </a:pPr>
            <a:fld id="{10DAA977-3D81-4C2D-B244-9E80BEA68D8B}" type="slidenum">
              <a:rPr lang="en-US">
                <a:solidFill>
                  <a:prstClr val="black"/>
                </a:solidFill>
              </a:rPr>
              <a:pPr fontAlgn="base">
                <a:spcBef>
                  <a:spcPct val="0"/>
                </a:spcBef>
                <a:spcAft>
                  <a:spcPct val="0"/>
                </a:spcAft>
                <a:defRPr/>
              </a:pPr>
              <a:t>‹#›</a:t>
            </a:fld>
            <a:endParaRPr lang="en-US">
              <a:solidFill>
                <a:prstClr val="black"/>
              </a:solidFill>
            </a:endParaRPr>
          </a:p>
        </p:txBody>
      </p:sp>
    </p:spTree>
    <p:extLst>
      <p:ext uri="{BB962C8B-B14F-4D97-AF65-F5344CB8AC3E}">
        <p14:creationId xmlns:p14="http://schemas.microsoft.com/office/powerpoint/2010/main" val="10124090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ext Placeholder 2">
            <a:extLst>
              <a:ext uri="{FF2B5EF4-FFF2-40B4-BE49-F238E27FC236}">
                <a16:creationId xmlns:a16="http://schemas.microsoft.com/office/drawing/2014/main" id="{933F84CD-E750-4FC4-AB52-238161C29279}"/>
              </a:ext>
            </a:extLst>
          </p:cNvPr>
          <p:cNvSpPr>
            <a:spLocks noGrp="1"/>
          </p:cNvSpPr>
          <p:nvPr>
            <p:ph type="body" idx="1"/>
          </p:nvPr>
        </p:nvSpPr>
        <p:spPr bwMode="auto">
          <a:xfrm>
            <a:off x="609600" y="1828800"/>
            <a:ext cx="109728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7" name="Rectangle 5">
            <a:extLst>
              <a:ext uri="{FF2B5EF4-FFF2-40B4-BE49-F238E27FC236}">
                <a16:creationId xmlns:a16="http://schemas.microsoft.com/office/drawing/2014/main" id="{220C64C6-7349-45F9-82C2-0504C9A102D3}"/>
              </a:ext>
            </a:extLst>
          </p:cNvPr>
          <p:cNvSpPr>
            <a:spLocks noGrp="1" noChangeArrowheads="1"/>
          </p:cNvSpPr>
          <p:nvPr>
            <p:ph type="title"/>
          </p:nvPr>
        </p:nvSpPr>
        <p:spPr bwMode="auto">
          <a:xfrm>
            <a:off x="-101600" y="609600"/>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pic>
        <p:nvPicPr>
          <p:cNvPr id="1028" name="Picture 16">
            <a:extLst>
              <a:ext uri="{FF2B5EF4-FFF2-40B4-BE49-F238E27FC236}">
                <a16:creationId xmlns:a16="http://schemas.microsoft.com/office/drawing/2014/main" id="{ECDABF65-9CCC-4123-B191-CFB0D38E3B16}"/>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67734" y="-457200"/>
            <a:ext cx="12327467"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17">
            <a:extLst>
              <a:ext uri="{FF2B5EF4-FFF2-40B4-BE49-F238E27FC236}">
                <a16:creationId xmlns:a16="http://schemas.microsoft.com/office/drawing/2014/main" id="{B82B738A-83BA-47B7-87E4-9641847B4D3C}"/>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20002" y="6176966"/>
            <a:ext cx="4002617"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924806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dt="0"/>
  <p:txStyles>
    <p:titleStyle>
      <a:lvl1pPr algn="ctr" defTabSz="342900" rtl="0" eaLnBrk="0" fontAlgn="base" hangingPunct="0">
        <a:spcBef>
          <a:spcPct val="0"/>
        </a:spcBef>
        <a:spcAft>
          <a:spcPct val="0"/>
        </a:spcAft>
        <a:defRPr sz="3300">
          <a:solidFill>
            <a:schemeClr val="tx1"/>
          </a:solidFill>
          <a:latin typeface="Arial Unicode MS" pitchFamily="34" charset="-128"/>
          <a:ea typeface="+mj-ea"/>
          <a:cs typeface="+mj-cs"/>
        </a:defRPr>
      </a:lvl1pPr>
      <a:lvl2pPr algn="ctr" defTabSz="342900" rtl="0" eaLnBrk="0" fontAlgn="base" hangingPunct="0">
        <a:spcBef>
          <a:spcPct val="0"/>
        </a:spcBef>
        <a:spcAft>
          <a:spcPct val="0"/>
        </a:spcAft>
        <a:defRPr sz="3300">
          <a:solidFill>
            <a:schemeClr val="tx1"/>
          </a:solidFill>
          <a:latin typeface="Arial Unicode MS" pitchFamily="34" charset="-128"/>
        </a:defRPr>
      </a:lvl2pPr>
      <a:lvl3pPr algn="ctr" defTabSz="342900" rtl="0" eaLnBrk="0" fontAlgn="base" hangingPunct="0">
        <a:spcBef>
          <a:spcPct val="0"/>
        </a:spcBef>
        <a:spcAft>
          <a:spcPct val="0"/>
        </a:spcAft>
        <a:defRPr sz="3300">
          <a:solidFill>
            <a:schemeClr val="tx1"/>
          </a:solidFill>
          <a:latin typeface="Arial Unicode MS" pitchFamily="34" charset="-128"/>
        </a:defRPr>
      </a:lvl3pPr>
      <a:lvl4pPr algn="ctr" defTabSz="342900" rtl="0" eaLnBrk="0" fontAlgn="base" hangingPunct="0">
        <a:spcBef>
          <a:spcPct val="0"/>
        </a:spcBef>
        <a:spcAft>
          <a:spcPct val="0"/>
        </a:spcAft>
        <a:defRPr sz="3300">
          <a:solidFill>
            <a:schemeClr val="tx1"/>
          </a:solidFill>
          <a:latin typeface="Arial Unicode MS" pitchFamily="34" charset="-128"/>
        </a:defRPr>
      </a:lvl4pPr>
      <a:lvl5pPr algn="ctr" defTabSz="342900" rtl="0" eaLnBrk="0" fontAlgn="base" hangingPunct="0">
        <a:spcBef>
          <a:spcPct val="0"/>
        </a:spcBef>
        <a:spcAft>
          <a:spcPct val="0"/>
        </a:spcAft>
        <a:defRPr sz="3300">
          <a:solidFill>
            <a:schemeClr val="tx1"/>
          </a:solidFill>
          <a:latin typeface="Arial Unicode MS" pitchFamily="34" charset="-128"/>
        </a:defRPr>
      </a:lvl5pPr>
      <a:lvl6pPr marL="342900" algn="ctr" defTabSz="342900" rtl="0" eaLnBrk="1" fontAlgn="base" hangingPunct="1">
        <a:spcBef>
          <a:spcPct val="0"/>
        </a:spcBef>
        <a:spcAft>
          <a:spcPct val="0"/>
        </a:spcAft>
        <a:defRPr sz="3300">
          <a:solidFill>
            <a:schemeClr val="tx1"/>
          </a:solidFill>
          <a:latin typeface="Calibri" pitchFamily="34" charset="0"/>
        </a:defRPr>
      </a:lvl6pPr>
      <a:lvl7pPr marL="685800" algn="ctr" defTabSz="342900" rtl="0" eaLnBrk="1" fontAlgn="base" hangingPunct="1">
        <a:spcBef>
          <a:spcPct val="0"/>
        </a:spcBef>
        <a:spcAft>
          <a:spcPct val="0"/>
        </a:spcAft>
        <a:defRPr sz="3300">
          <a:solidFill>
            <a:schemeClr val="tx1"/>
          </a:solidFill>
          <a:latin typeface="Calibri" pitchFamily="34" charset="0"/>
        </a:defRPr>
      </a:lvl7pPr>
      <a:lvl8pPr marL="1028700" algn="ctr" defTabSz="342900" rtl="0" eaLnBrk="1" fontAlgn="base" hangingPunct="1">
        <a:spcBef>
          <a:spcPct val="0"/>
        </a:spcBef>
        <a:spcAft>
          <a:spcPct val="0"/>
        </a:spcAft>
        <a:defRPr sz="3300">
          <a:solidFill>
            <a:schemeClr val="tx1"/>
          </a:solidFill>
          <a:latin typeface="Calibri" pitchFamily="34" charset="0"/>
        </a:defRPr>
      </a:lvl8pPr>
      <a:lvl9pPr marL="1371600" algn="ctr" defTabSz="342900" rtl="0" eaLnBrk="1" fontAlgn="base" hangingPunct="1">
        <a:spcBef>
          <a:spcPct val="0"/>
        </a:spcBef>
        <a:spcAft>
          <a:spcPct val="0"/>
        </a:spcAft>
        <a:defRPr sz="3300">
          <a:solidFill>
            <a:schemeClr val="tx1"/>
          </a:solidFill>
          <a:latin typeface="Calibri"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a:solidFill>
            <a:schemeClr val="tx1"/>
          </a:solidFill>
          <a:latin typeface="Arial Unicode MS" pitchFamily="34" charset="-128"/>
          <a:ea typeface="+mn-ea"/>
          <a:cs typeface="+mn-cs"/>
        </a:defRPr>
      </a:lvl1pPr>
      <a:lvl2pPr marL="557213" indent="-214313" algn="l" defTabSz="342900" rtl="0" eaLnBrk="0" fontAlgn="base" hangingPunct="0">
        <a:spcBef>
          <a:spcPct val="20000"/>
        </a:spcBef>
        <a:spcAft>
          <a:spcPct val="0"/>
        </a:spcAft>
        <a:buFont typeface="Arial" panose="020B0604020202020204" pitchFamily="34" charset="0"/>
        <a:buChar char="–"/>
        <a:defRPr sz="2100">
          <a:solidFill>
            <a:schemeClr val="tx1"/>
          </a:solidFill>
          <a:latin typeface="Arial Unicode MS" pitchFamily="34" charset="-128"/>
        </a:defRPr>
      </a:lvl2pPr>
      <a:lvl3pPr marL="857250" indent="-171450" algn="l" defTabSz="342900" rtl="0" eaLnBrk="0" fontAlgn="base" hangingPunct="0">
        <a:spcBef>
          <a:spcPct val="20000"/>
        </a:spcBef>
        <a:spcAft>
          <a:spcPct val="0"/>
        </a:spcAft>
        <a:buFont typeface="Arial" panose="020B0604020202020204" pitchFamily="34" charset="0"/>
        <a:buChar char="•"/>
        <a:defRPr sz="1800">
          <a:solidFill>
            <a:schemeClr val="tx1"/>
          </a:solidFill>
          <a:latin typeface="Arial Unicode MS" pitchFamily="34" charset="-128"/>
        </a:defRPr>
      </a:lvl3pPr>
      <a:lvl4pPr marL="1200150" indent="-171450" algn="l" defTabSz="342900" rtl="0" eaLnBrk="0" fontAlgn="base" hangingPunct="0">
        <a:spcBef>
          <a:spcPct val="20000"/>
        </a:spcBef>
        <a:spcAft>
          <a:spcPct val="0"/>
        </a:spcAft>
        <a:buFont typeface="Arial" panose="020B0604020202020204" pitchFamily="34" charset="0"/>
        <a:buChar char="–"/>
        <a:defRPr sz="1500">
          <a:solidFill>
            <a:schemeClr val="tx1"/>
          </a:solidFill>
          <a:latin typeface="Arial Unicode MS" pitchFamily="34" charset="-128"/>
        </a:defRPr>
      </a:lvl4pPr>
      <a:lvl5pPr marL="1543050" indent="-171450" algn="l" defTabSz="342900" rtl="0" eaLnBrk="0" fontAlgn="base" hangingPunct="0">
        <a:spcBef>
          <a:spcPct val="20000"/>
        </a:spcBef>
        <a:spcAft>
          <a:spcPct val="0"/>
        </a:spcAft>
        <a:buFont typeface="Arial" panose="020B0604020202020204" pitchFamily="34" charset="0"/>
        <a:buChar char="»"/>
        <a:defRPr sz="1500">
          <a:solidFill>
            <a:schemeClr val="tx1"/>
          </a:solidFill>
          <a:latin typeface="Arial Unicode MS" pitchFamily="34" charset="-128"/>
        </a:defRPr>
      </a:lvl5pPr>
      <a:lvl6pPr marL="1885950" indent="-171450" algn="l" defTabSz="342900" rtl="0" eaLnBrk="1" fontAlgn="base" hangingPunct="1">
        <a:spcBef>
          <a:spcPct val="20000"/>
        </a:spcBef>
        <a:spcAft>
          <a:spcPct val="0"/>
        </a:spcAft>
        <a:buFont typeface="Arial" charset="0"/>
        <a:buChar char="»"/>
        <a:defRPr sz="1500">
          <a:solidFill>
            <a:schemeClr val="tx1"/>
          </a:solidFill>
          <a:latin typeface="+mn-lt"/>
        </a:defRPr>
      </a:lvl6pPr>
      <a:lvl7pPr marL="2228850" indent="-171450" algn="l" defTabSz="342900" rtl="0" eaLnBrk="1" fontAlgn="base" hangingPunct="1">
        <a:spcBef>
          <a:spcPct val="20000"/>
        </a:spcBef>
        <a:spcAft>
          <a:spcPct val="0"/>
        </a:spcAft>
        <a:buFont typeface="Arial" charset="0"/>
        <a:buChar char="»"/>
        <a:defRPr sz="1500">
          <a:solidFill>
            <a:schemeClr val="tx1"/>
          </a:solidFill>
          <a:latin typeface="+mn-lt"/>
        </a:defRPr>
      </a:lvl7pPr>
      <a:lvl8pPr marL="2571750" indent="-171450" algn="l" defTabSz="342900" rtl="0" eaLnBrk="1" fontAlgn="base" hangingPunct="1">
        <a:spcBef>
          <a:spcPct val="20000"/>
        </a:spcBef>
        <a:spcAft>
          <a:spcPct val="0"/>
        </a:spcAft>
        <a:buFont typeface="Arial" charset="0"/>
        <a:buChar char="»"/>
        <a:defRPr sz="1500">
          <a:solidFill>
            <a:schemeClr val="tx1"/>
          </a:solidFill>
          <a:latin typeface="+mn-lt"/>
        </a:defRPr>
      </a:lvl8pPr>
      <a:lvl9pPr marL="2914650" indent="-171450" algn="l" defTabSz="342900" rtl="0" eaLnBrk="1" fontAlgn="base" hangingPunct="1">
        <a:spcBef>
          <a:spcPct val="20000"/>
        </a:spcBef>
        <a:spcAft>
          <a:spcPct val="0"/>
        </a:spcAft>
        <a:buFont typeface="Arial" charset="0"/>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3.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2.jpeg"/><Relationship Id="rId2" Type="http://schemas.openxmlformats.org/officeDocument/2006/relationships/notesSlide" Target="../notesSlides/notesSlide10.xml"/><Relationship Id="rId16"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31.wmf"/><Relationship Id="rId5" Type="http://schemas.openxmlformats.org/officeDocument/2006/relationships/image" Target="../media/image26.jpeg"/><Relationship Id="rId15" Type="http://schemas.openxmlformats.org/officeDocument/2006/relationships/image" Target="../media/image35.png"/><Relationship Id="rId10" Type="http://schemas.openxmlformats.org/officeDocument/2006/relationships/oleObject" Target="../embeddings/oleObject1.bin"/><Relationship Id="rId4" Type="http://schemas.openxmlformats.org/officeDocument/2006/relationships/image" Target="../media/image25.jpeg"/><Relationship Id="rId9" Type="http://schemas.openxmlformats.org/officeDocument/2006/relationships/image" Target="../media/image30.jpeg"/><Relationship Id="rId14" Type="http://schemas.openxmlformats.org/officeDocument/2006/relationships/image" Target="../media/image34.jpeg"/></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9.wmf"/></Relationships>
</file>

<file path=ppt/slides/_rels/slide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0.wmf"/></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48242" y="868346"/>
            <a:ext cx="6324600" cy="212365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b="1" dirty="0">
                <a:solidFill>
                  <a:prstClr val="black"/>
                </a:solidFill>
                <a:latin typeface="Arial" panose="020B0604020202020204" pitchFamily="34" charset="0"/>
                <a:cs typeface="Arial" panose="020B0604020202020204" pitchFamily="34" charset="0"/>
              </a:rPr>
              <a:t>Supporting </a:t>
            </a:r>
            <a:r>
              <a:rPr kumimoji="0" lang="en-US" sz="4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Strategies with Analytics</a:t>
            </a:r>
          </a:p>
        </p:txBody>
      </p:sp>
      <p:pic>
        <p:nvPicPr>
          <p:cNvPr id="1026" name="Picture 2" descr="Image result for strate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200" y="3934363"/>
            <a:ext cx="2971800" cy="1543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884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CF6432-FE50-4AA2-1040-C218BF33D98C}"/>
              </a:ext>
            </a:extLst>
          </p:cNvPr>
          <p:cNvSpPr txBox="1"/>
          <p:nvPr/>
        </p:nvSpPr>
        <p:spPr>
          <a:xfrm>
            <a:off x="1469876" y="820396"/>
            <a:ext cx="8810713" cy="1261884"/>
          </a:xfrm>
          <a:prstGeom prst="rect">
            <a:avLst/>
          </a:prstGeom>
          <a:noFill/>
        </p:spPr>
        <p:txBody>
          <a:bodyPr wrap="square" rtlCol="0">
            <a:spAutoFit/>
          </a:bodyPr>
          <a:lstStyle/>
          <a:p>
            <a:pPr algn="ctr"/>
            <a:r>
              <a:rPr lang="en-US" sz="4400" b="1" dirty="0">
                <a:solidFill>
                  <a:srgbClr val="C00000"/>
                </a:solidFill>
              </a:rPr>
              <a:t>Maturity Models</a:t>
            </a:r>
          </a:p>
          <a:p>
            <a:pPr algn="ctr"/>
            <a:r>
              <a:rPr lang="en-US" sz="3200" b="1" i="1" dirty="0"/>
              <a:t>(also known as)</a:t>
            </a:r>
            <a:endParaRPr lang="en-US" sz="3200" i="1" dirty="0"/>
          </a:p>
        </p:txBody>
      </p:sp>
      <p:sp>
        <p:nvSpPr>
          <p:cNvPr id="3" name="TextBox 2">
            <a:extLst>
              <a:ext uri="{FF2B5EF4-FFF2-40B4-BE49-F238E27FC236}">
                <a16:creationId xmlns:a16="http://schemas.microsoft.com/office/drawing/2014/main" id="{1F445DD3-EEEE-041C-7C5F-7C7660753EC6}"/>
              </a:ext>
            </a:extLst>
          </p:cNvPr>
          <p:cNvSpPr txBox="1"/>
          <p:nvPr/>
        </p:nvSpPr>
        <p:spPr>
          <a:xfrm>
            <a:off x="1632247" y="2726108"/>
            <a:ext cx="2196269" cy="1200329"/>
          </a:xfrm>
          <a:prstGeom prst="rect">
            <a:avLst/>
          </a:prstGeom>
          <a:noFill/>
        </p:spPr>
        <p:txBody>
          <a:bodyPr wrap="square" rtlCol="0">
            <a:spAutoFit/>
          </a:bodyPr>
          <a:lstStyle/>
          <a:p>
            <a:pPr algn="ctr"/>
            <a:r>
              <a:rPr lang="en-US" sz="3600" i="1" dirty="0"/>
              <a:t>Different Targets</a:t>
            </a:r>
          </a:p>
        </p:txBody>
      </p:sp>
      <p:sp>
        <p:nvSpPr>
          <p:cNvPr id="4" name="TextBox 3">
            <a:extLst>
              <a:ext uri="{FF2B5EF4-FFF2-40B4-BE49-F238E27FC236}">
                <a16:creationId xmlns:a16="http://schemas.microsoft.com/office/drawing/2014/main" id="{F9605D2A-4DE5-1C5E-6649-ADF7167E361E}"/>
              </a:ext>
            </a:extLst>
          </p:cNvPr>
          <p:cNvSpPr txBox="1"/>
          <p:nvPr/>
        </p:nvSpPr>
        <p:spPr>
          <a:xfrm>
            <a:off x="7315200" y="2657742"/>
            <a:ext cx="3119215" cy="1200329"/>
          </a:xfrm>
          <a:prstGeom prst="rect">
            <a:avLst/>
          </a:prstGeom>
          <a:noFill/>
        </p:spPr>
        <p:txBody>
          <a:bodyPr wrap="square" rtlCol="0">
            <a:spAutoFit/>
          </a:bodyPr>
          <a:lstStyle/>
          <a:p>
            <a:pPr algn="ctr"/>
            <a:r>
              <a:rPr lang="en-US" sz="3600" dirty="0"/>
              <a:t>Generational Models</a:t>
            </a:r>
          </a:p>
        </p:txBody>
      </p:sp>
      <p:sp>
        <p:nvSpPr>
          <p:cNvPr id="5" name="TextBox 4">
            <a:extLst>
              <a:ext uri="{FF2B5EF4-FFF2-40B4-BE49-F238E27FC236}">
                <a16:creationId xmlns:a16="http://schemas.microsoft.com/office/drawing/2014/main" id="{47CA526B-099C-4075-D7BF-CA350E9B1AB2}"/>
              </a:ext>
            </a:extLst>
          </p:cNvPr>
          <p:cNvSpPr txBox="1"/>
          <p:nvPr/>
        </p:nvSpPr>
        <p:spPr>
          <a:xfrm>
            <a:off x="4366902" y="3734959"/>
            <a:ext cx="2247544" cy="1200329"/>
          </a:xfrm>
          <a:prstGeom prst="rect">
            <a:avLst/>
          </a:prstGeom>
          <a:noFill/>
        </p:spPr>
        <p:txBody>
          <a:bodyPr wrap="square" rtlCol="0">
            <a:spAutoFit/>
          </a:bodyPr>
          <a:lstStyle/>
          <a:p>
            <a:pPr algn="ctr"/>
            <a:r>
              <a:rPr lang="en-US" sz="3600" dirty="0"/>
              <a:t>Stages of Growth</a:t>
            </a:r>
          </a:p>
        </p:txBody>
      </p:sp>
      <p:pic>
        <p:nvPicPr>
          <p:cNvPr id="1026" name="Picture 2" descr="How To Set Performance Targets That Work | Bernard Marr">
            <a:extLst>
              <a:ext uri="{FF2B5EF4-FFF2-40B4-BE49-F238E27FC236}">
                <a16:creationId xmlns:a16="http://schemas.microsoft.com/office/drawing/2014/main" id="{1BAA1480-BA33-6332-A4DE-979AE32BB1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8045" y="4375446"/>
            <a:ext cx="1743343" cy="9411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CA84102-D280-986D-9DA7-D80A02277EDC}"/>
              </a:ext>
            </a:extLst>
          </p:cNvPr>
          <p:cNvPicPr>
            <a:picLocks noChangeAspect="1"/>
          </p:cNvPicPr>
          <p:nvPr/>
        </p:nvPicPr>
        <p:blipFill>
          <a:blip r:embed="rId3"/>
          <a:stretch>
            <a:fillRect/>
          </a:stretch>
        </p:blipFill>
        <p:spPr>
          <a:xfrm>
            <a:off x="4452359" y="5316552"/>
            <a:ext cx="2247544" cy="1015882"/>
          </a:xfrm>
          <a:prstGeom prst="rect">
            <a:avLst/>
          </a:prstGeom>
        </p:spPr>
      </p:pic>
      <p:pic>
        <p:nvPicPr>
          <p:cNvPr id="7" name="Picture 6">
            <a:extLst>
              <a:ext uri="{FF2B5EF4-FFF2-40B4-BE49-F238E27FC236}">
                <a16:creationId xmlns:a16="http://schemas.microsoft.com/office/drawing/2014/main" id="{0FD098CB-C016-F85E-5D17-49FE17F5477B}"/>
              </a:ext>
            </a:extLst>
          </p:cNvPr>
          <p:cNvPicPr>
            <a:picLocks noChangeAspect="1"/>
          </p:cNvPicPr>
          <p:nvPr/>
        </p:nvPicPr>
        <p:blipFill>
          <a:blip r:embed="rId4"/>
          <a:stretch>
            <a:fillRect/>
          </a:stretch>
        </p:blipFill>
        <p:spPr>
          <a:xfrm>
            <a:off x="8588524" y="4335124"/>
            <a:ext cx="2322142" cy="1087452"/>
          </a:xfrm>
          <a:prstGeom prst="rect">
            <a:avLst/>
          </a:prstGeom>
        </p:spPr>
      </p:pic>
    </p:spTree>
    <p:extLst>
      <p:ext uri="{BB962C8B-B14F-4D97-AF65-F5344CB8AC3E}">
        <p14:creationId xmlns:p14="http://schemas.microsoft.com/office/powerpoint/2010/main" val="4138404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60B80DAD-5A82-484B-9242-CB10E7AD19DE}"/>
              </a:ext>
            </a:extLst>
          </p:cNvPr>
          <p:cNvSpPr>
            <a:spLocks noGrp="1" noChangeArrowheads="1"/>
          </p:cNvSpPr>
          <p:nvPr>
            <p:ph type="title"/>
          </p:nvPr>
        </p:nvSpPr>
        <p:spPr>
          <a:xfrm>
            <a:off x="2425959" y="587933"/>
            <a:ext cx="7175241" cy="709613"/>
          </a:xfrm>
        </p:spPr>
        <p:txBody>
          <a:bodyPr/>
          <a:lstStyle/>
          <a:p>
            <a:r>
              <a:rPr lang="en-US" altLang="en-US" sz="4000" dirty="0">
                <a:latin typeface="Arial" panose="020B0604020202020204" pitchFamily="34" charset="0"/>
                <a:cs typeface="Arial" panose="020B0604020202020204" pitchFamily="34" charset="0"/>
              </a:rPr>
              <a:t>Analytics Maturity Models</a:t>
            </a:r>
          </a:p>
        </p:txBody>
      </p:sp>
      <p:sp>
        <p:nvSpPr>
          <p:cNvPr id="4099" name="Text Placeholder 3">
            <a:extLst>
              <a:ext uri="{FF2B5EF4-FFF2-40B4-BE49-F238E27FC236}">
                <a16:creationId xmlns:a16="http://schemas.microsoft.com/office/drawing/2014/main" id="{DFEFDB79-7DF5-4D45-BDC1-B3F8193F6C6E}"/>
              </a:ext>
            </a:extLst>
          </p:cNvPr>
          <p:cNvSpPr>
            <a:spLocks noGrp="1"/>
          </p:cNvSpPr>
          <p:nvPr>
            <p:ph type="body" sz="half" idx="2"/>
          </p:nvPr>
        </p:nvSpPr>
        <p:spPr>
          <a:xfrm>
            <a:off x="615821" y="1692961"/>
            <a:ext cx="7361853" cy="3632597"/>
          </a:xfrm>
        </p:spPr>
        <p:txBody>
          <a:bodyPr/>
          <a:lstStyle/>
          <a:p>
            <a:pPr marL="214313" indent="-214313">
              <a:buFont typeface="Arial" panose="020B0604020202020204" pitchFamily="34" charset="0"/>
              <a:buChar char="•"/>
            </a:pPr>
            <a:r>
              <a:rPr lang="en-US" altLang="en-US" sz="2800" dirty="0">
                <a:latin typeface="Arial" panose="020B0604020202020204" pitchFamily="34" charset="0"/>
                <a:cs typeface="Arial" panose="020B0604020202020204" pitchFamily="34" charset="0"/>
              </a:rPr>
              <a:t>A popular way of describing and understanding change</a:t>
            </a:r>
          </a:p>
          <a:p>
            <a:pPr marL="214313" indent="-214313">
              <a:buFont typeface="Arial" panose="020B0604020202020204" pitchFamily="34" charset="0"/>
              <a:buChar char="•"/>
            </a:pPr>
            <a:r>
              <a:rPr lang="en-US" altLang="en-US" sz="2800" dirty="0">
                <a:latin typeface="Arial" panose="020B0604020202020204" pitchFamily="34" charset="0"/>
                <a:cs typeface="Arial" panose="020B0604020202020204" pitchFamily="34" charset="0"/>
              </a:rPr>
              <a:t>Each stage in a maturity model represents a significant evolution </a:t>
            </a:r>
          </a:p>
          <a:p>
            <a:pPr marL="214313" indent="-214313">
              <a:buFont typeface="Arial" panose="020B0604020202020204" pitchFamily="34" charset="0"/>
              <a:buChar char="•"/>
            </a:pPr>
            <a:r>
              <a:rPr lang="en-US" altLang="en-US" sz="2800" dirty="0">
                <a:latin typeface="Arial" panose="020B0604020202020204" pitchFamily="34" charset="0"/>
                <a:cs typeface="Arial" panose="020B0604020202020204" pitchFamily="34" charset="0"/>
              </a:rPr>
              <a:t>While every stage is defined by multiple characteristics, there are salient characteristics that are most significant</a:t>
            </a:r>
          </a:p>
          <a:p>
            <a:pPr marL="214313" indent="-214313">
              <a:buFont typeface="Arial" panose="020B0604020202020204" pitchFamily="34" charset="0"/>
              <a:buChar char="•"/>
            </a:pPr>
            <a:r>
              <a:rPr lang="en-US" altLang="en-US" sz="2800" dirty="0">
                <a:latin typeface="Arial" panose="020B0604020202020204" pitchFamily="34" charset="0"/>
                <a:cs typeface="Arial" panose="020B0604020202020204" pitchFamily="34" charset="0"/>
              </a:rPr>
              <a:t>Organizations normally progress systematically from stage to stage</a:t>
            </a:r>
          </a:p>
          <a:p>
            <a:pPr marL="214313" indent="-214313">
              <a:buFont typeface="Arial" panose="020B0604020202020204" pitchFamily="34" charset="0"/>
              <a:buChar char="•"/>
            </a:pPr>
            <a:r>
              <a:rPr lang="en-US" altLang="en-US" sz="2800" dirty="0">
                <a:latin typeface="Arial" panose="020B0604020202020204" pitchFamily="34" charset="0"/>
                <a:cs typeface="Arial" panose="020B0604020202020204" pitchFamily="34" charset="0"/>
              </a:rPr>
              <a:t>There are different maturity models</a:t>
            </a:r>
          </a:p>
        </p:txBody>
      </p:sp>
      <p:pic>
        <p:nvPicPr>
          <p:cNvPr id="5124" name="Content Placeholder 4">
            <a:extLst>
              <a:ext uri="{FF2B5EF4-FFF2-40B4-BE49-F238E27FC236}">
                <a16:creationId xmlns:a16="http://schemas.microsoft.com/office/drawing/2014/main" id="{A4DB67AC-2C12-40C3-A9AA-02CF76B8513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743949" y="2777026"/>
            <a:ext cx="2621957" cy="2548532"/>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099">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099">
                                            <p:txEl>
                                              <p:pRg st="1" end="1"/>
                                            </p:txEl>
                                          </p:spTgt>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4099">
                                            <p:txEl>
                                              <p:pRg st="2" end="2"/>
                                            </p:txEl>
                                          </p:spTgt>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4099">
                                            <p:txEl>
                                              <p:pRg st="3" end="3"/>
                                            </p:txEl>
                                          </p:spTgt>
                                        </p:tgtEl>
                                        <p:attrNameLst>
                                          <p:attrName>ppt_c</p:attrName>
                                        </p:attrNameLst>
                                      </p:cBhvr>
                                      <p:to>
                                        <a:schemeClr val="bg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9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4099">
                                            <p:txEl>
                                              <p:pRg st="4" end="4"/>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92A15587-BE05-4FC8-8E39-3599124B65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308" y="273465"/>
            <a:ext cx="10237862" cy="62555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C4161693-B3EE-DD1C-E146-712973AB7D63}"/>
              </a:ext>
            </a:extLst>
          </p:cNvPr>
          <p:cNvSpPr txBox="1"/>
          <p:nvPr/>
        </p:nvSpPr>
        <p:spPr>
          <a:xfrm>
            <a:off x="897308" y="6259398"/>
            <a:ext cx="903212" cy="369332"/>
          </a:xfrm>
          <a:prstGeom prst="rect">
            <a:avLst/>
          </a:prstGeom>
          <a:solidFill>
            <a:schemeClr val="bg1"/>
          </a:solidFill>
        </p:spPr>
        <p:txBody>
          <a:bodyPr wrap="square" rtlCol="0">
            <a:spAutoFit/>
          </a:bodyPr>
          <a:lstStyle/>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Box 1"/>
          <p:cNvSpPr txBox="1">
            <a:spLocks noChangeArrowheads="1"/>
          </p:cNvSpPr>
          <p:nvPr/>
        </p:nvSpPr>
        <p:spPr bwMode="auto">
          <a:xfrm>
            <a:off x="3048000" y="2229923"/>
            <a:ext cx="62484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40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rPr>
              <a:t>There are different “targets” for analytics</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1" y="4038600"/>
            <a:ext cx="2333625" cy="196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a:extLst>
              <a:ext uri="{FF2B5EF4-FFF2-40B4-BE49-F238E27FC236}">
                <a16:creationId xmlns:a16="http://schemas.microsoft.com/office/drawing/2014/main" id="{93BB3531-DB8E-AFC4-AD5A-025F0E89B980}"/>
              </a:ext>
            </a:extLst>
          </p:cNvPr>
          <p:cNvSpPr txBox="1"/>
          <p:nvPr/>
        </p:nvSpPr>
        <p:spPr>
          <a:xfrm>
            <a:off x="3601039" y="678730"/>
            <a:ext cx="4873658" cy="769441"/>
          </a:xfrm>
          <a:prstGeom prst="rect">
            <a:avLst/>
          </a:prstGeom>
          <a:noFill/>
        </p:spPr>
        <p:txBody>
          <a:bodyPr wrap="square" rtlCol="0">
            <a:spAutoFit/>
          </a:bodyPr>
          <a:lstStyle/>
          <a:p>
            <a:pPr algn="ctr"/>
            <a:r>
              <a:rPr lang="en-US" sz="4400" b="1" dirty="0"/>
              <a:t>Target Model</a:t>
            </a:r>
          </a:p>
        </p:txBody>
      </p:sp>
    </p:spTree>
    <p:extLst>
      <p:ext uri="{BB962C8B-B14F-4D97-AF65-F5344CB8AC3E}">
        <p14:creationId xmlns:p14="http://schemas.microsoft.com/office/powerpoint/2010/main" val="2187007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981200" y="0"/>
            <a:ext cx="4876800" cy="1905000"/>
          </a:xfrm>
        </p:spPr>
        <p:txBody>
          <a:bodyPr/>
          <a:lstStyle/>
          <a:p>
            <a:r>
              <a:rPr lang="en-US" altLang="en-US" sz="4000" dirty="0">
                <a:solidFill>
                  <a:schemeClr val="tx1"/>
                </a:solidFill>
                <a:latin typeface="Arial" charset="0"/>
                <a:cs typeface="Arial" charset="0"/>
              </a:rPr>
              <a:t>A single or  a few applications</a:t>
            </a:r>
          </a:p>
        </p:txBody>
      </p:sp>
      <p:pic>
        <p:nvPicPr>
          <p:cNvPr id="24579" name="Content Placeholder 4" descr="Washington Monument.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6934200" y="2057400"/>
            <a:ext cx="3429000" cy="3352800"/>
          </a:xfrm>
        </p:spPr>
      </p:pic>
      <p:sp>
        <p:nvSpPr>
          <p:cNvPr id="24580" name="Text Placeholder 3"/>
          <p:cNvSpPr>
            <a:spLocks noGrp="1"/>
          </p:cNvSpPr>
          <p:nvPr>
            <p:ph type="body" sz="half" idx="2"/>
          </p:nvPr>
        </p:nvSpPr>
        <p:spPr>
          <a:xfrm>
            <a:off x="1905000" y="2362200"/>
            <a:ext cx="4876800" cy="4495800"/>
          </a:xfrm>
        </p:spPr>
        <p:txBody>
          <a:bodyPr/>
          <a:lstStyle/>
          <a:p>
            <a:pPr>
              <a:buFont typeface="Arial" charset="0"/>
              <a:buChar char="•"/>
            </a:pPr>
            <a:r>
              <a:rPr lang="en-US" altLang="en-US" sz="3200" dirty="0">
                <a:latin typeface="Arial" charset="0"/>
                <a:cs typeface="Arial" charset="0"/>
              </a:rPr>
              <a:t>   A point solution</a:t>
            </a:r>
          </a:p>
          <a:p>
            <a:pPr>
              <a:buFont typeface="Arial" charset="0"/>
              <a:buChar char="•"/>
            </a:pPr>
            <a:r>
              <a:rPr lang="en-US" altLang="en-US" sz="3200" dirty="0">
                <a:latin typeface="Arial" charset="0"/>
                <a:cs typeface="Arial" charset="0"/>
              </a:rPr>
              <a:t>   May be departmental</a:t>
            </a:r>
          </a:p>
          <a:p>
            <a:pPr marL="457200" indent="-457200">
              <a:spcAft>
                <a:spcPts val="0"/>
              </a:spcAft>
              <a:buFont typeface="Arial" panose="020B0604020202020204" pitchFamily="34" charset="0"/>
              <a:buChar char="•"/>
            </a:pPr>
            <a:r>
              <a:rPr lang="en-US" altLang="en-US" sz="3200" dirty="0">
                <a:latin typeface="Arial" charset="0"/>
                <a:cs typeface="Arial" charset="0"/>
              </a:rPr>
              <a:t>Serves a specific business need</a:t>
            </a:r>
          </a:p>
          <a:p>
            <a:pPr marL="457200" indent="-457200">
              <a:spcAft>
                <a:spcPts val="0"/>
              </a:spcAft>
              <a:buFont typeface="Arial" panose="020B0604020202020204" pitchFamily="34" charset="0"/>
              <a:buChar char="•"/>
            </a:pPr>
            <a:r>
              <a:rPr lang="en-US" altLang="en-US" sz="3200" dirty="0">
                <a:latin typeface="Arial" charset="0"/>
                <a:cs typeface="Arial" charset="0"/>
              </a:rPr>
              <a:t>A possible entry point</a:t>
            </a:r>
          </a:p>
          <a:p>
            <a:pPr>
              <a:buFont typeface="Arial" charset="0"/>
              <a:buChar char="•"/>
            </a:pPr>
            <a:endParaRPr lang="en-US" altLang="en-US" sz="3200" dirty="0">
              <a:latin typeface="Arial" charset="0"/>
              <a:cs typeface="Arial" charset="0"/>
            </a:endParaRPr>
          </a:p>
          <a:p>
            <a:pPr>
              <a:buFont typeface="Arial" charset="0"/>
              <a:buChar char="•"/>
            </a:pPr>
            <a:endParaRPr lang="en-US" altLang="en-US" sz="3200" dirty="0">
              <a:latin typeface="Arial" charset="0"/>
              <a:cs typeface="Arial" charset="0"/>
            </a:endParaRPr>
          </a:p>
        </p:txBody>
      </p:sp>
    </p:spTree>
    <p:extLst>
      <p:ext uri="{BB962C8B-B14F-4D97-AF65-F5344CB8AC3E}">
        <p14:creationId xmlns:p14="http://schemas.microsoft.com/office/powerpoint/2010/main" val="2944361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981200" y="16042"/>
            <a:ext cx="5334000" cy="1860550"/>
          </a:xfrm>
        </p:spPr>
        <p:txBody>
          <a:bodyPr/>
          <a:lstStyle/>
          <a:p>
            <a:r>
              <a:rPr lang="en-US" altLang="en-US" sz="3600" dirty="0">
                <a:latin typeface="Arial" charset="0"/>
                <a:cs typeface="Arial" charset="0"/>
              </a:rPr>
              <a:t>Enterprise analytical capabilities</a:t>
            </a:r>
          </a:p>
        </p:txBody>
      </p:sp>
      <p:pic>
        <p:nvPicPr>
          <p:cNvPr id="25603" name="Content Placeholder 4" descr="infrastructure.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7010400" y="2514600"/>
            <a:ext cx="3276600" cy="3276600"/>
          </a:xfrm>
        </p:spPr>
      </p:pic>
      <p:sp>
        <p:nvSpPr>
          <p:cNvPr id="25604" name="Text Placeholder 3"/>
          <p:cNvSpPr>
            <a:spLocks noGrp="1"/>
          </p:cNvSpPr>
          <p:nvPr>
            <p:ph type="body" sz="half" idx="2"/>
          </p:nvPr>
        </p:nvSpPr>
        <p:spPr>
          <a:xfrm>
            <a:off x="725864" y="2209801"/>
            <a:ext cx="5598736" cy="3916363"/>
          </a:xfrm>
        </p:spPr>
        <p:txBody>
          <a:bodyPr/>
          <a:lstStyle/>
          <a:p>
            <a:pPr marL="457200" indent="-457200">
              <a:buFont typeface="Arial" panose="020B0604020202020204" pitchFamily="34" charset="0"/>
              <a:buChar char="•"/>
            </a:pPr>
            <a:r>
              <a:rPr lang="en-US" altLang="en-US" sz="2800" dirty="0">
                <a:latin typeface="Arial" charset="0"/>
                <a:cs typeface="Arial" charset="0"/>
              </a:rPr>
              <a:t>The software/hardware infrastructure is created for enterprise-wide analytics</a:t>
            </a:r>
          </a:p>
          <a:p>
            <a:pPr marL="457200" indent="-457200">
              <a:buFont typeface="Arial" panose="020B0604020202020204" pitchFamily="34" charset="0"/>
              <a:buChar char="•"/>
            </a:pPr>
            <a:r>
              <a:rPr lang="en-US" altLang="en-US" sz="2800" dirty="0">
                <a:latin typeface="Arial" charset="0"/>
                <a:cs typeface="Arial" charset="0"/>
              </a:rPr>
              <a:t>Analytics are used throughout the organization</a:t>
            </a:r>
          </a:p>
          <a:p>
            <a:pPr marL="457200" indent="-457200">
              <a:buFont typeface="Arial" panose="020B0604020202020204" pitchFamily="34" charset="0"/>
              <a:buChar char="•"/>
            </a:pPr>
            <a:r>
              <a:rPr lang="en-US" altLang="en-US" sz="2800" dirty="0">
                <a:latin typeface="Arial" charset="0"/>
                <a:cs typeface="Arial" charset="0"/>
              </a:rPr>
              <a:t>Analytics are key to business success</a:t>
            </a:r>
          </a:p>
        </p:txBody>
      </p:sp>
    </p:spTree>
    <p:extLst>
      <p:ext uri="{BB962C8B-B14F-4D97-AF65-F5344CB8AC3E}">
        <p14:creationId xmlns:p14="http://schemas.microsoft.com/office/powerpoint/2010/main" val="1209742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981200" y="427036"/>
            <a:ext cx="7733251" cy="1479550"/>
          </a:xfrm>
        </p:spPr>
        <p:txBody>
          <a:bodyPr/>
          <a:lstStyle/>
          <a:p>
            <a:r>
              <a:rPr lang="en-US" altLang="en-US" sz="4000" dirty="0">
                <a:solidFill>
                  <a:schemeClr val="tx1"/>
                </a:solidFill>
                <a:latin typeface="Arial" charset="0"/>
                <a:cs typeface="Arial" charset="0"/>
              </a:rPr>
              <a:t>Organizational Transformation/The Analytics-Based Organization</a:t>
            </a:r>
          </a:p>
        </p:txBody>
      </p:sp>
      <p:pic>
        <p:nvPicPr>
          <p:cNvPr id="26627" name="Content Placeholder 4" descr="change.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7086600" y="2362200"/>
            <a:ext cx="3124200" cy="2819400"/>
          </a:xfrm>
        </p:spPr>
      </p:pic>
      <p:sp>
        <p:nvSpPr>
          <p:cNvPr id="26628" name="Text Placeholder 3"/>
          <p:cNvSpPr>
            <a:spLocks noGrp="1"/>
          </p:cNvSpPr>
          <p:nvPr>
            <p:ph type="body" sz="half" idx="2"/>
          </p:nvPr>
        </p:nvSpPr>
        <p:spPr>
          <a:xfrm>
            <a:off x="1216058" y="2286001"/>
            <a:ext cx="5641942" cy="4144963"/>
          </a:xfrm>
        </p:spPr>
        <p:txBody>
          <a:bodyPr/>
          <a:lstStyle/>
          <a:p>
            <a:pPr marL="457200" indent="-457200">
              <a:buFont typeface="Arial" panose="020B0604020202020204" pitchFamily="34" charset="0"/>
              <a:buChar char="•"/>
            </a:pPr>
            <a:r>
              <a:rPr lang="en-US" altLang="en-US" sz="2800" dirty="0">
                <a:solidFill>
                  <a:prstClr val="black"/>
                </a:solidFill>
                <a:latin typeface="Arial" charset="0"/>
                <a:cs typeface="Arial" charset="0"/>
              </a:rPr>
              <a:t>The firm adopts a new business model enabled by analytics</a:t>
            </a:r>
            <a:endParaRPr lang="en-US" altLang="en-US" sz="2800" dirty="0">
              <a:latin typeface="Arial" charset="0"/>
              <a:cs typeface="Arial" charset="0"/>
            </a:endParaRPr>
          </a:p>
          <a:p>
            <a:pPr marL="457200" indent="-457200">
              <a:buFont typeface="Arial" panose="020B0604020202020204" pitchFamily="34" charset="0"/>
              <a:buChar char="•"/>
            </a:pPr>
            <a:r>
              <a:rPr lang="en-US" altLang="en-US" sz="2800" dirty="0">
                <a:latin typeface="Arial" charset="0"/>
                <a:cs typeface="Arial" charset="0"/>
              </a:rPr>
              <a:t>Brought about by opportunity or necessity</a:t>
            </a:r>
          </a:p>
          <a:p>
            <a:pPr marL="457200" indent="-457200">
              <a:buFont typeface="Arial" panose="020B0604020202020204" pitchFamily="34" charset="0"/>
              <a:buChar char="•"/>
            </a:pPr>
            <a:r>
              <a:rPr lang="en-US" altLang="en-US" sz="2800" dirty="0">
                <a:latin typeface="Arial" charset="0"/>
                <a:cs typeface="Arial" charset="0"/>
              </a:rPr>
              <a:t>Analytics are a competitive requirement</a:t>
            </a:r>
          </a:p>
        </p:txBody>
      </p:sp>
    </p:spTree>
    <p:extLst>
      <p:ext uri="{BB962C8B-B14F-4D97-AF65-F5344CB8AC3E}">
        <p14:creationId xmlns:p14="http://schemas.microsoft.com/office/powerpoint/2010/main" val="1831809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1774596" y="0"/>
            <a:ext cx="5486400" cy="2470150"/>
          </a:xfrm>
        </p:spPr>
        <p:txBody>
          <a:bodyPr/>
          <a:lstStyle/>
          <a:p>
            <a:r>
              <a:rPr lang="en-US" altLang="en-US" sz="4000" dirty="0">
                <a:solidFill>
                  <a:schemeClr val="tx1"/>
                </a:solidFill>
                <a:latin typeface="Arial" charset="0"/>
                <a:cs typeface="Arial" charset="0"/>
              </a:rPr>
              <a:t>Conditions that Lead to Analytics-Based Organizations</a:t>
            </a:r>
            <a:endParaRPr lang="en-US" altLang="en-US" sz="4000" dirty="0">
              <a:solidFill>
                <a:schemeClr val="tx1"/>
              </a:solidFill>
            </a:endParaRPr>
          </a:p>
        </p:txBody>
      </p:sp>
      <p:pic>
        <p:nvPicPr>
          <p:cNvPr id="30723" name="Content Placeholder 4" descr="competingOnAnalytics.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7848600" y="914400"/>
            <a:ext cx="1752600" cy="1981200"/>
          </a:xfrm>
        </p:spPr>
      </p:pic>
      <p:sp>
        <p:nvSpPr>
          <p:cNvPr id="30724" name="Text Placeholder 3"/>
          <p:cNvSpPr>
            <a:spLocks noGrp="1"/>
          </p:cNvSpPr>
          <p:nvPr>
            <p:ph type="body" sz="half" idx="2"/>
          </p:nvPr>
        </p:nvSpPr>
        <p:spPr>
          <a:xfrm>
            <a:off x="1462725" y="2994818"/>
            <a:ext cx="5105400" cy="3154363"/>
          </a:xfrm>
        </p:spPr>
        <p:txBody>
          <a:bodyPr/>
          <a:lstStyle/>
          <a:p>
            <a:pPr>
              <a:buFont typeface="Arial" charset="0"/>
              <a:buChar char="•"/>
            </a:pPr>
            <a:r>
              <a:rPr lang="en-US" altLang="en-US" sz="3200" dirty="0">
                <a:latin typeface="Arial" charset="0"/>
                <a:cs typeface="Arial" charset="0"/>
              </a:rPr>
              <a:t> The nature of the industry</a:t>
            </a:r>
          </a:p>
          <a:p>
            <a:pPr>
              <a:buFont typeface="Arial" charset="0"/>
              <a:buChar char="•"/>
            </a:pPr>
            <a:r>
              <a:rPr lang="en-US" altLang="en-US" sz="3200" dirty="0">
                <a:latin typeface="Arial" charset="0"/>
                <a:cs typeface="Arial" charset="0"/>
              </a:rPr>
              <a:t> Seizing an opportunity</a:t>
            </a:r>
          </a:p>
          <a:p>
            <a:pPr>
              <a:buFont typeface="Arial" charset="0"/>
              <a:buChar char="•"/>
            </a:pPr>
            <a:r>
              <a:rPr lang="en-US" altLang="en-US" sz="3200" dirty="0">
                <a:latin typeface="Arial" charset="0"/>
                <a:cs typeface="Arial" charset="0"/>
              </a:rPr>
              <a:t> Responding to a problem</a:t>
            </a:r>
          </a:p>
          <a:p>
            <a:endParaRPr lang="en-US" altLang="en-US" dirty="0"/>
          </a:p>
        </p:txBody>
      </p:sp>
      <p:pic>
        <p:nvPicPr>
          <p:cNvPr id="30725" name="Picture 4" descr="Analytics_at_Work.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48600" y="3657600"/>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68582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1981200" y="-304800"/>
            <a:ext cx="7391400" cy="1752600"/>
          </a:xfrm>
        </p:spPr>
        <p:txBody>
          <a:bodyPr/>
          <a:lstStyle/>
          <a:p>
            <a:r>
              <a:rPr lang="en-US" altLang="en-US" sz="4000" dirty="0">
                <a:solidFill>
                  <a:schemeClr val="tx1"/>
                </a:solidFill>
                <a:latin typeface="Arial" charset="0"/>
                <a:cs typeface="Arial" charset="0"/>
              </a:rPr>
              <a:t>The Nature of the Industry: Online Retailers</a:t>
            </a:r>
          </a:p>
        </p:txBody>
      </p:sp>
      <p:pic>
        <p:nvPicPr>
          <p:cNvPr id="34819" name="Content Placeholder 4" descr="amazon.bmp"/>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7924800" y="2667000"/>
            <a:ext cx="2286000" cy="1981200"/>
          </a:xfrm>
        </p:spPr>
      </p:pic>
      <p:sp>
        <p:nvSpPr>
          <p:cNvPr id="34820" name="Text Placeholder 3"/>
          <p:cNvSpPr>
            <a:spLocks noGrp="1"/>
          </p:cNvSpPr>
          <p:nvPr>
            <p:ph type="body" sz="half" idx="2"/>
          </p:nvPr>
        </p:nvSpPr>
        <p:spPr>
          <a:xfrm>
            <a:off x="1905000" y="1740816"/>
            <a:ext cx="5638800" cy="4800600"/>
          </a:xfrm>
        </p:spPr>
        <p:txBody>
          <a:bodyPr/>
          <a:lstStyle/>
          <a:p>
            <a:r>
              <a:rPr lang="en-US" altLang="en-US" sz="2800" b="1" i="1" dirty="0">
                <a:latin typeface="Arial" charset="0"/>
                <a:cs typeface="Arial" charset="0"/>
              </a:rPr>
              <a:t>BI Applications</a:t>
            </a:r>
          </a:p>
          <a:p>
            <a:pPr eaLnBrk="1" hangingPunct="1">
              <a:lnSpc>
                <a:spcPct val="90000"/>
              </a:lnSpc>
              <a:buFont typeface="Arial" charset="0"/>
              <a:buChar char="•"/>
            </a:pPr>
            <a:r>
              <a:rPr lang="en-US" altLang="en-US" sz="2800" dirty="0">
                <a:latin typeface="Arial" charset="0"/>
                <a:cs typeface="Arial" charset="0"/>
              </a:rPr>
              <a:t> Analysis of clickstream data </a:t>
            </a:r>
          </a:p>
          <a:p>
            <a:pPr eaLnBrk="1" hangingPunct="1">
              <a:lnSpc>
                <a:spcPct val="90000"/>
              </a:lnSpc>
              <a:buFont typeface="Arial" charset="0"/>
              <a:buChar char="•"/>
            </a:pPr>
            <a:r>
              <a:rPr lang="en-US" altLang="en-US" sz="2800" dirty="0">
                <a:latin typeface="Arial" charset="0"/>
                <a:cs typeface="Arial" charset="0"/>
              </a:rPr>
              <a:t> Customer profitability analysis</a:t>
            </a:r>
          </a:p>
          <a:p>
            <a:pPr eaLnBrk="1" hangingPunct="1">
              <a:lnSpc>
                <a:spcPct val="90000"/>
              </a:lnSpc>
              <a:buFont typeface="Arial" charset="0"/>
              <a:buChar char="•"/>
            </a:pPr>
            <a:r>
              <a:rPr lang="en-US" altLang="en-US" sz="2800" dirty="0">
                <a:latin typeface="Arial" charset="0"/>
                <a:cs typeface="Arial" charset="0"/>
              </a:rPr>
              <a:t> Customer segmentation analysis</a:t>
            </a:r>
          </a:p>
          <a:p>
            <a:pPr eaLnBrk="1" hangingPunct="1">
              <a:lnSpc>
                <a:spcPct val="90000"/>
              </a:lnSpc>
              <a:buFont typeface="Arial" charset="0"/>
              <a:buChar char="•"/>
            </a:pPr>
            <a:r>
              <a:rPr lang="en-US" altLang="en-US" sz="2800" dirty="0">
                <a:latin typeface="Arial" charset="0"/>
                <a:cs typeface="Arial" charset="0"/>
              </a:rPr>
              <a:t> Product recommendations</a:t>
            </a:r>
          </a:p>
          <a:p>
            <a:pPr eaLnBrk="1" hangingPunct="1">
              <a:lnSpc>
                <a:spcPct val="90000"/>
              </a:lnSpc>
              <a:buFont typeface="Arial" charset="0"/>
              <a:buChar char="•"/>
            </a:pPr>
            <a:r>
              <a:rPr lang="en-US" altLang="en-US" sz="2800" dirty="0">
                <a:latin typeface="Arial" charset="0"/>
                <a:cs typeface="Arial" charset="0"/>
              </a:rPr>
              <a:t> Campaign management</a:t>
            </a:r>
          </a:p>
          <a:p>
            <a:pPr eaLnBrk="1" hangingPunct="1">
              <a:lnSpc>
                <a:spcPct val="90000"/>
              </a:lnSpc>
              <a:buFont typeface="Arial" charset="0"/>
              <a:buChar char="•"/>
            </a:pPr>
            <a:r>
              <a:rPr lang="en-US" altLang="en-US" sz="2800" dirty="0">
                <a:latin typeface="Arial" charset="0"/>
                <a:cs typeface="Arial" charset="0"/>
              </a:rPr>
              <a:t> Pricing</a:t>
            </a:r>
          </a:p>
          <a:p>
            <a:pPr eaLnBrk="1" hangingPunct="1">
              <a:lnSpc>
                <a:spcPct val="90000"/>
              </a:lnSpc>
              <a:buFont typeface="Arial" charset="0"/>
              <a:buChar char="•"/>
            </a:pPr>
            <a:r>
              <a:rPr lang="en-US" altLang="en-US" sz="2800" dirty="0">
                <a:latin typeface="Arial" charset="0"/>
                <a:cs typeface="Arial" charset="0"/>
              </a:rPr>
              <a:t> Forecasting</a:t>
            </a:r>
          </a:p>
          <a:p>
            <a:pPr eaLnBrk="1" hangingPunct="1">
              <a:lnSpc>
                <a:spcPct val="90000"/>
              </a:lnSpc>
              <a:buFont typeface="Arial" charset="0"/>
              <a:buChar char="•"/>
            </a:pPr>
            <a:r>
              <a:rPr lang="en-US" altLang="en-US" sz="2800" dirty="0">
                <a:latin typeface="Arial" charset="0"/>
                <a:cs typeface="Arial" charset="0"/>
              </a:rPr>
              <a:t> Dashboards</a:t>
            </a:r>
          </a:p>
          <a:p>
            <a:endParaRPr lang="en-US" altLang="en-US" sz="2800" dirty="0">
              <a:latin typeface="Arial" charset="0"/>
              <a:cs typeface="Arial" charset="0"/>
            </a:endParaRPr>
          </a:p>
        </p:txBody>
      </p:sp>
    </p:spTree>
    <p:extLst>
      <p:ext uri="{BB962C8B-B14F-4D97-AF65-F5344CB8AC3E}">
        <p14:creationId xmlns:p14="http://schemas.microsoft.com/office/powerpoint/2010/main" val="2402275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20">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4820">
                                            <p:txEl>
                                              <p:pRg st="1" end="1"/>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820">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4820">
                                            <p:txEl>
                                              <p:pRg st="2" end="2"/>
                                            </p:txEl>
                                          </p:spTgt>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820">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4820">
                                            <p:txEl>
                                              <p:pRg st="3" end="3"/>
                                            </p:txEl>
                                          </p:spTgt>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820">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4820">
                                            <p:txEl>
                                              <p:pRg st="4" end="4"/>
                                            </p:txEl>
                                          </p:spTgt>
                                        </p:tgtEl>
                                        <p:attrNameLst>
                                          <p:attrName>ppt_c</p:attrName>
                                        </p:attrNameLst>
                                      </p:cBhvr>
                                      <p:to>
                                        <a:schemeClr val="bg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820">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4820">
                                            <p:txEl>
                                              <p:pRg st="5" end="5"/>
                                            </p:txEl>
                                          </p:spTgt>
                                        </p:tgtEl>
                                        <p:attrNameLst>
                                          <p:attrName>ppt_c</p:attrName>
                                        </p:attrNameLst>
                                      </p:cBhvr>
                                      <p:to>
                                        <a:schemeClr val="bg2"/>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820">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34820">
                                            <p:txEl>
                                              <p:pRg st="6" end="6"/>
                                            </p:txEl>
                                          </p:spTgt>
                                        </p:tgtEl>
                                        <p:attrNameLst>
                                          <p:attrName>ppt_c</p:attrName>
                                        </p:attrNameLst>
                                      </p:cBhvr>
                                      <p:to>
                                        <a:schemeClr val="bg2"/>
                                      </p:to>
                                    </p:animClr>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820">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34820">
                                            <p:txEl>
                                              <p:pRg st="7" end="7"/>
                                            </p:txEl>
                                          </p:spTgt>
                                        </p:tgtEl>
                                        <p:attrNameLst>
                                          <p:attrName>ppt_c</p:attrName>
                                        </p:attrNameLst>
                                      </p:cBhvr>
                                      <p:to>
                                        <a:schemeClr val="bg2"/>
                                      </p:to>
                                    </p:animClr>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820">
                                            <p:txEl>
                                              <p:pRg st="8" end="8"/>
                                            </p:txEl>
                                          </p:spTgt>
                                        </p:tgtEl>
                                        <p:attrNameLst>
                                          <p:attrName>style.visibility</p:attrName>
                                        </p:attrNameLst>
                                      </p:cBhvr>
                                      <p:to>
                                        <p:strVal val="visible"/>
                                      </p:to>
                                    </p:set>
                                  </p:childTnLst>
                                  <p:subTnLst>
                                    <p:animClr clrSpc="rgb" dir="cw">
                                      <p:cBhvr override="childStyle">
                                        <p:cTn dur="1" fill="hold" display="0" masterRel="nextClick" afterEffect="1"/>
                                        <p:tgtEl>
                                          <p:spTgt spid="34820">
                                            <p:txEl>
                                              <p:pRg st="8" end="8"/>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Box 1"/>
          <p:cNvSpPr txBox="1">
            <a:spLocks noChangeArrowheads="1"/>
          </p:cNvSpPr>
          <p:nvPr/>
        </p:nvSpPr>
        <p:spPr bwMode="auto">
          <a:xfrm>
            <a:off x="2819400" y="1981201"/>
            <a:ext cx="6400800"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4000" b="0" i="1" u="none" strike="noStrike" kern="1200" cap="none" spc="0" normalizeH="0" baseline="0" noProof="0" dirty="0">
                <a:ln>
                  <a:noFill/>
                </a:ln>
                <a:solidFill>
                  <a:prstClr val="black"/>
                </a:solidFill>
                <a:effectLst/>
                <a:uLnTx/>
                <a:uFillTx/>
                <a:latin typeface="Arial" charset="0"/>
                <a:ea typeface="ＭＳ Ｐゴシック" pitchFamily="34" charset="-128"/>
                <a:cs typeface="+mn-cs"/>
              </a:rPr>
              <a:t>“We are a business intelligence company”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40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3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rPr>
              <a:t>Patrick Byrne,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3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rPr>
              <a:t>CEO, Overstock.com</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1" y="3914775"/>
            <a:ext cx="2670175"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5352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8D1ABC-A863-2CD5-61D0-CA2AF115DF2F}"/>
              </a:ext>
            </a:extLst>
          </p:cNvPr>
          <p:cNvSpPr txBox="1"/>
          <p:nvPr/>
        </p:nvSpPr>
        <p:spPr>
          <a:xfrm>
            <a:off x="3245414" y="618104"/>
            <a:ext cx="4806892" cy="707886"/>
          </a:xfrm>
          <a:prstGeom prst="rect">
            <a:avLst/>
          </a:prstGeom>
          <a:noFill/>
        </p:spPr>
        <p:txBody>
          <a:bodyPr wrap="square" rtlCol="0">
            <a:spAutoFit/>
          </a:bodyPr>
          <a:lstStyle/>
          <a:p>
            <a:pPr algn="ctr"/>
            <a:r>
              <a:rPr lang="en-US" sz="4000" b="1" dirty="0"/>
              <a:t>Business Models</a:t>
            </a:r>
          </a:p>
        </p:txBody>
      </p:sp>
      <p:sp>
        <p:nvSpPr>
          <p:cNvPr id="4" name="TextBox 3">
            <a:extLst>
              <a:ext uri="{FF2B5EF4-FFF2-40B4-BE49-F238E27FC236}">
                <a16:creationId xmlns:a16="http://schemas.microsoft.com/office/drawing/2014/main" id="{E38E4CCE-97BE-8984-86D0-0703ADEEBE1A}"/>
              </a:ext>
            </a:extLst>
          </p:cNvPr>
          <p:cNvSpPr txBox="1"/>
          <p:nvPr/>
        </p:nvSpPr>
        <p:spPr>
          <a:xfrm>
            <a:off x="795735" y="1509947"/>
            <a:ext cx="6094602" cy="4729949"/>
          </a:xfrm>
          <a:prstGeom prst="rect">
            <a:avLst/>
          </a:prstGeom>
          <a:noFill/>
        </p:spPr>
        <p:txBody>
          <a:bodyPr wrap="square">
            <a:spAutoFit/>
          </a:bodyPr>
          <a:lstStyle/>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dirty="0">
                <a:effectLst/>
                <a:latin typeface="Arial" panose="020B0604020202020204" pitchFamily="34" charset="0"/>
                <a:ea typeface="Calibri" panose="020F0502020204030204" pitchFamily="34" charset="0"/>
              </a:rPr>
              <a:t>A </a:t>
            </a:r>
            <a:r>
              <a:rPr lang="en-US" sz="2400" i="1" dirty="0">
                <a:effectLst/>
                <a:latin typeface="Arial" panose="020B0604020202020204" pitchFamily="34" charset="0"/>
                <a:ea typeface="Calibri" panose="020F0502020204030204" pitchFamily="34" charset="0"/>
              </a:rPr>
              <a:t>business model</a:t>
            </a:r>
            <a:r>
              <a:rPr lang="en-US" sz="2400" dirty="0">
                <a:effectLst/>
                <a:latin typeface="Arial" panose="020B0604020202020204" pitchFamily="34" charset="0"/>
                <a:ea typeface="Calibri" panose="020F0502020204030204" pitchFamily="34" charset="0"/>
              </a:rPr>
              <a:t> identifies “</a:t>
            </a:r>
            <a:r>
              <a:rPr lang="en-US" sz="2400" i="1" dirty="0">
                <a:effectLst/>
                <a:latin typeface="Arial" panose="020B0604020202020204" pitchFamily="34" charset="0"/>
                <a:ea typeface="Calibri" panose="020F0502020204030204" pitchFamily="34" charset="0"/>
              </a:rPr>
              <a:t>a firm’s value proposition for its various stakeholders and the activity system the firm uses to create and deliver value to its customers</a:t>
            </a:r>
            <a:r>
              <a:rPr lang="en-US" sz="2400" dirty="0">
                <a:effectLst/>
                <a:latin typeface="Arial" panose="020B0604020202020204" pitchFamily="34" charset="0"/>
                <a:ea typeface="Calibri" panose="020F0502020204030204" pitchFamily="34" charset="0"/>
              </a:rPr>
              <a:t>.” </a:t>
            </a:r>
            <a:endParaRPr lang="en-US" sz="2400" dirty="0">
              <a:latin typeface="Arial" panose="020B0604020202020204" pitchFamily="34" charset="0"/>
              <a:ea typeface="Calibri" panose="020F0502020204030204" pitchFamily="34"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dirty="0">
              <a:effectLst/>
              <a:latin typeface="Arial" panose="020B0604020202020204" pitchFamily="34" charset="0"/>
              <a:ea typeface="Calibri" panose="020F0502020204030204" pitchFamily="34"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dirty="0">
                <a:effectLst/>
                <a:latin typeface="Arial" panose="020B0604020202020204" pitchFamily="34" charset="0"/>
                <a:ea typeface="Calibri" panose="020F0502020204030204" pitchFamily="34" charset="0"/>
              </a:rPr>
              <a:t>From the company’s perspective, the business model is what the </a:t>
            </a:r>
            <a:r>
              <a:rPr lang="en-US" sz="2400" i="1" dirty="0">
                <a:effectLst/>
                <a:latin typeface="Arial" panose="020B0604020202020204" pitchFamily="34" charset="0"/>
                <a:ea typeface="Calibri" panose="020F0502020204030204" pitchFamily="34" charset="0"/>
              </a:rPr>
              <a:t>company</a:t>
            </a:r>
            <a:r>
              <a:rPr lang="en-US" sz="2400" dirty="0">
                <a:effectLst/>
                <a:latin typeface="Arial" panose="020B0604020202020204" pitchFamily="34" charset="0"/>
                <a:ea typeface="Calibri" panose="020F0502020204030204" pitchFamily="34" charset="0"/>
              </a:rPr>
              <a:t> does to generate revenues, decrease costs, and grow profits; that is, make money. For </a:t>
            </a:r>
            <a:r>
              <a:rPr lang="en-US" sz="2400" i="1" dirty="0">
                <a:effectLst/>
                <a:latin typeface="Arial" panose="020B0604020202020204" pitchFamily="34" charset="0"/>
                <a:ea typeface="Calibri" panose="020F0502020204030204" pitchFamily="34" charset="0"/>
              </a:rPr>
              <a:t>customers</a:t>
            </a:r>
            <a:r>
              <a:rPr lang="en-US" sz="2400" dirty="0">
                <a:effectLst/>
                <a:latin typeface="Arial" panose="020B0604020202020204" pitchFamily="34" charset="0"/>
                <a:ea typeface="Calibri" panose="020F0502020204030204" pitchFamily="34" charset="0"/>
              </a:rPr>
              <a:t>, it is why they buy the company’s products and services. </a:t>
            </a:r>
            <a:endParaRPr lang="en-US" sz="2400" dirty="0">
              <a:effectLst/>
              <a:latin typeface="Times New Roman" panose="02020603050405020304" pitchFamily="18" charset="0"/>
              <a:ea typeface="Calibri" panose="020F0502020204030204" pitchFamily="34" charset="0"/>
            </a:endParaRPr>
          </a:p>
        </p:txBody>
      </p:sp>
      <p:pic>
        <p:nvPicPr>
          <p:cNvPr id="1026" name="Picture 2" descr="How to Choose a Business Model for Your Business">
            <a:extLst>
              <a:ext uri="{FF2B5EF4-FFF2-40B4-BE49-F238E27FC236}">
                <a16:creationId xmlns:a16="http://schemas.microsoft.com/office/drawing/2014/main" id="{ED5A8E31-D302-A1D5-1EBA-D000FC6EE2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3387" y="3874921"/>
            <a:ext cx="4139694" cy="2740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5822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1991412" y="-519260"/>
            <a:ext cx="8001000" cy="2133600"/>
          </a:xfrm>
        </p:spPr>
        <p:txBody>
          <a:bodyPr/>
          <a:lstStyle/>
          <a:p>
            <a:r>
              <a:rPr lang="en-US" altLang="en-US" sz="4000" dirty="0">
                <a:solidFill>
                  <a:schemeClr val="tx1"/>
                </a:solidFill>
                <a:latin typeface="Arial" charset="0"/>
                <a:cs typeface="Arial" charset="0"/>
              </a:rPr>
              <a:t>Seizing an Opportunity: Harrah’s</a:t>
            </a:r>
            <a:endParaRPr lang="en-US" altLang="en-US" sz="4000" dirty="0">
              <a:solidFill>
                <a:schemeClr val="tx1"/>
              </a:solidFill>
            </a:endParaRPr>
          </a:p>
        </p:txBody>
      </p:sp>
      <p:pic>
        <p:nvPicPr>
          <p:cNvPr id="36867" name="Content Placeholder 4" descr="Harrahs.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7315200" y="2514600"/>
            <a:ext cx="2895600" cy="2438400"/>
          </a:xfrm>
        </p:spPr>
      </p:pic>
      <p:sp>
        <p:nvSpPr>
          <p:cNvPr id="36868" name="Text Placeholder 3"/>
          <p:cNvSpPr>
            <a:spLocks noGrp="1"/>
          </p:cNvSpPr>
          <p:nvPr>
            <p:ph type="body" sz="half" idx="2"/>
          </p:nvPr>
        </p:nvSpPr>
        <p:spPr>
          <a:xfrm>
            <a:off x="1256381" y="2514600"/>
            <a:ext cx="5257800" cy="3840163"/>
          </a:xfrm>
        </p:spPr>
        <p:txBody>
          <a:bodyPr/>
          <a:lstStyle/>
          <a:p>
            <a:pPr marL="457200" indent="-457200" eaLnBrk="1" hangingPunct="1">
              <a:lnSpc>
                <a:spcPct val="80000"/>
              </a:lnSpc>
              <a:buFont typeface="Arial" panose="020B0604020202020204" pitchFamily="34" charset="0"/>
              <a:buChar char="•"/>
            </a:pPr>
            <a:r>
              <a:rPr lang="en-US" altLang="en-US" sz="2800" dirty="0">
                <a:latin typeface="Arial" charset="0"/>
                <a:cs typeface="Arial" charset="0"/>
              </a:rPr>
              <a:t>In 1993, the gaming laws changed</a:t>
            </a:r>
          </a:p>
          <a:p>
            <a:pPr marL="457200" indent="-457200" eaLnBrk="1" hangingPunct="1">
              <a:lnSpc>
                <a:spcPct val="80000"/>
              </a:lnSpc>
              <a:buFont typeface="Arial" panose="020B0604020202020204" pitchFamily="34" charset="0"/>
              <a:buChar char="•"/>
            </a:pPr>
            <a:r>
              <a:rPr lang="en-US" altLang="en-US" sz="2800" dirty="0">
                <a:latin typeface="Arial" charset="0"/>
                <a:cs typeface="Arial" charset="0"/>
              </a:rPr>
              <a:t>Harrah’s decided to compete and expand using a brand and customer loyalty strategy </a:t>
            </a:r>
          </a:p>
          <a:p>
            <a:pPr eaLnBrk="1" hangingPunct="1">
              <a:lnSpc>
                <a:spcPct val="80000"/>
              </a:lnSpc>
              <a:buFont typeface="Arial" charset="0"/>
              <a:buChar char="•"/>
            </a:pPr>
            <a:endParaRPr lang="en-US" altLang="en-US" sz="2800" dirty="0">
              <a:latin typeface="Arial" charset="0"/>
              <a:cs typeface="Arial" charset="0"/>
            </a:endParaRPr>
          </a:p>
        </p:txBody>
      </p:sp>
    </p:spTree>
    <p:extLst>
      <p:ext uri="{BB962C8B-B14F-4D97-AF65-F5344CB8AC3E}">
        <p14:creationId xmlns:p14="http://schemas.microsoft.com/office/powerpoint/2010/main" val="30652290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1934852" y="-547540"/>
            <a:ext cx="8001000" cy="2133600"/>
          </a:xfrm>
        </p:spPr>
        <p:txBody>
          <a:bodyPr/>
          <a:lstStyle/>
          <a:p>
            <a:r>
              <a:rPr lang="en-US" altLang="en-US" sz="4000" dirty="0">
                <a:solidFill>
                  <a:schemeClr val="tx1"/>
                </a:solidFill>
                <a:latin typeface="Arial" charset="0"/>
                <a:cs typeface="Arial" charset="0"/>
              </a:rPr>
              <a:t>Seizing an Opportunity: Harrah’s</a:t>
            </a:r>
            <a:endParaRPr lang="en-US" altLang="en-US" sz="4000" dirty="0">
              <a:solidFill>
                <a:schemeClr val="tx1"/>
              </a:solidFill>
            </a:endParaRPr>
          </a:p>
        </p:txBody>
      </p:sp>
      <p:pic>
        <p:nvPicPr>
          <p:cNvPr id="36867" name="Content Placeholder 4" descr="Harrahs.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7315200" y="2514600"/>
            <a:ext cx="2895600" cy="2438400"/>
          </a:xfrm>
        </p:spPr>
      </p:pic>
      <p:sp>
        <p:nvSpPr>
          <p:cNvPr id="36868" name="Text Placeholder 3"/>
          <p:cNvSpPr>
            <a:spLocks noGrp="1"/>
          </p:cNvSpPr>
          <p:nvPr>
            <p:ph type="body" sz="half" idx="2"/>
          </p:nvPr>
        </p:nvSpPr>
        <p:spPr>
          <a:xfrm>
            <a:off x="1452239" y="2210541"/>
            <a:ext cx="5257800" cy="3840163"/>
          </a:xfrm>
        </p:spPr>
        <p:txBody>
          <a:bodyPr/>
          <a:lstStyle/>
          <a:p>
            <a:pPr marL="457200" indent="-457200" eaLnBrk="1" hangingPunct="1">
              <a:lnSpc>
                <a:spcPct val="80000"/>
              </a:lnSpc>
              <a:buFont typeface="Arial" panose="020B0604020202020204" pitchFamily="34" charset="0"/>
              <a:buChar char="•"/>
            </a:pPr>
            <a:r>
              <a:rPr lang="en-US" altLang="en-US" sz="2800" dirty="0">
                <a:latin typeface="Arial" charset="0"/>
                <a:cs typeface="Arial" charset="0"/>
              </a:rPr>
              <a:t>Implemented </a:t>
            </a:r>
            <a:r>
              <a:rPr lang="en-US" altLang="en-US" sz="2800" dirty="0" err="1">
                <a:latin typeface="Arial" charset="0"/>
                <a:cs typeface="Arial" charset="0"/>
              </a:rPr>
              <a:t>WINet</a:t>
            </a:r>
            <a:r>
              <a:rPr lang="en-US" altLang="en-US" sz="2800" dirty="0">
                <a:latin typeface="Arial" charset="0"/>
                <a:cs typeface="Arial" charset="0"/>
              </a:rPr>
              <a:t> with an ODS and DW</a:t>
            </a:r>
          </a:p>
          <a:p>
            <a:pPr marL="457200" indent="-457200" eaLnBrk="1" hangingPunct="1">
              <a:lnSpc>
                <a:spcPct val="80000"/>
              </a:lnSpc>
              <a:buFont typeface="Arial" panose="020B0604020202020204" pitchFamily="34" charset="0"/>
              <a:buChar char="•"/>
            </a:pPr>
            <a:r>
              <a:rPr lang="en-US" altLang="en-US" sz="2800" dirty="0">
                <a:latin typeface="Arial" charset="0"/>
                <a:cs typeface="Arial" charset="0"/>
              </a:rPr>
              <a:t>Offered the industry’s first customer loyalty program, Total Rewards</a:t>
            </a:r>
          </a:p>
          <a:p>
            <a:pPr marL="457200" indent="-457200" eaLnBrk="1" hangingPunct="1">
              <a:lnSpc>
                <a:spcPct val="80000"/>
              </a:lnSpc>
              <a:buFont typeface="Arial" panose="020B0604020202020204" pitchFamily="34" charset="0"/>
              <a:buChar char="•"/>
            </a:pPr>
            <a:r>
              <a:rPr lang="en-US" altLang="en-US" sz="2800" dirty="0"/>
              <a:t>A tiered reward system– Gold, Platinum, Diamond, and Seven Stars</a:t>
            </a:r>
            <a:r>
              <a:rPr lang="en-US" altLang="en-US" sz="2800" dirty="0">
                <a:latin typeface="Arial" charset="0"/>
                <a:cs typeface="Arial" charset="0"/>
              </a:rPr>
              <a:t> </a:t>
            </a:r>
          </a:p>
          <a:p>
            <a:pPr eaLnBrk="1" hangingPunct="1">
              <a:lnSpc>
                <a:spcPct val="80000"/>
              </a:lnSpc>
              <a:buFont typeface="Arial" charset="0"/>
              <a:buChar char="•"/>
            </a:pPr>
            <a:endParaRPr lang="en-US" altLang="en-US" sz="2800" dirty="0">
              <a:latin typeface="Arial" charset="0"/>
              <a:cs typeface="Arial" charset="0"/>
            </a:endParaRPr>
          </a:p>
        </p:txBody>
      </p:sp>
    </p:spTree>
    <p:extLst>
      <p:ext uri="{BB962C8B-B14F-4D97-AF65-F5344CB8AC3E}">
        <p14:creationId xmlns:p14="http://schemas.microsoft.com/office/powerpoint/2010/main" val="7989947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529DD77B-392C-B6BA-A9FC-7896AA66D5A5}"/>
              </a:ext>
            </a:extLst>
          </p:cNvPr>
          <p:cNvSpPr>
            <a:spLocks noGrp="1" noChangeArrowheads="1"/>
          </p:cNvSpPr>
          <p:nvPr>
            <p:ph type="title"/>
          </p:nvPr>
        </p:nvSpPr>
        <p:spPr>
          <a:xfrm>
            <a:off x="1562100" y="142875"/>
            <a:ext cx="7467600" cy="1138238"/>
          </a:xfrm>
        </p:spPr>
        <p:txBody>
          <a:bodyPr/>
          <a:lstStyle/>
          <a:p>
            <a:pPr eaLnBrk="1" hangingPunct="1"/>
            <a:r>
              <a:rPr lang="en-US" altLang="en-US" sz="4000" b="1" dirty="0">
                <a:solidFill>
                  <a:schemeClr val="tx1"/>
                </a:solidFill>
              </a:rPr>
              <a:t>Total Rewards:</a:t>
            </a:r>
            <a:br>
              <a:rPr lang="en-US" altLang="en-US" sz="4000" b="1" dirty="0">
                <a:solidFill>
                  <a:schemeClr val="tx1"/>
                </a:solidFill>
              </a:rPr>
            </a:br>
            <a:r>
              <a:rPr lang="en-US" altLang="en-US" sz="4000" b="1" dirty="0">
                <a:solidFill>
                  <a:schemeClr val="tx1"/>
                </a:solidFill>
              </a:rPr>
              <a:t> The Guest Experience</a:t>
            </a:r>
          </a:p>
        </p:txBody>
      </p:sp>
      <p:sp>
        <p:nvSpPr>
          <p:cNvPr id="9219" name="Text Box 3">
            <a:extLst>
              <a:ext uri="{FF2B5EF4-FFF2-40B4-BE49-F238E27FC236}">
                <a16:creationId xmlns:a16="http://schemas.microsoft.com/office/drawing/2014/main" id="{A4C1697D-4B49-9D02-3D62-9241F42320E8}"/>
              </a:ext>
            </a:extLst>
          </p:cNvPr>
          <p:cNvSpPr txBox="1">
            <a:spLocks noChangeArrowheads="1"/>
          </p:cNvSpPr>
          <p:nvPr/>
        </p:nvSpPr>
        <p:spPr bwMode="auto">
          <a:xfrm>
            <a:off x="1565276" y="1373188"/>
            <a:ext cx="90836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SzTx/>
              <a:buFontTx/>
              <a:buNone/>
            </a:pPr>
            <a:r>
              <a:rPr lang="en-US" altLang="en-US" sz="1800" b="1">
                <a:solidFill>
                  <a:srgbClr val="0000FF"/>
                </a:solidFill>
              </a:rPr>
              <a:t>Our goal is to have consistent interactions via multiple touch points</a:t>
            </a:r>
          </a:p>
        </p:txBody>
      </p:sp>
      <p:pic>
        <p:nvPicPr>
          <p:cNvPr id="9220" name="Picture 4">
            <a:extLst>
              <a:ext uri="{FF2B5EF4-FFF2-40B4-BE49-F238E27FC236}">
                <a16:creationId xmlns:a16="http://schemas.microsoft.com/office/drawing/2014/main" id="{CFDA3605-D173-4661-A3C5-76AC7B0DB8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708150"/>
            <a:ext cx="9144000" cy="48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Freeform 5">
            <a:extLst>
              <a:ext uri="{FF2B5EF4-FFF2-40B4-BE49-F238E27FC236}">
                <a16:creationId xmlns:a16="http://schemas.microsoft.com/office/drawing/2014/main" id="{B107CE09-EC4C-F18C-61DE-E66D7996291C}"/>
              </a:ext>
            </a:extLst>
          </p:cNvPr>
          <p:cNvSpPr>
            <a:spLocks/>
          </p:cNvSpPr>
          <p:nvPr/>
        </p:nvSpPr>
        <p:spPr bwMode="auto">
          <a:xfrm>
            <a:off x="9304339" y="3162301"/>
            <a:ext cx="22225" cy="15875"/>
          </a:xfrm>
          <a:custGeom>
            <a:avLst/>
            <a:gdLst>
              <a:gd name="T0" fmla="*/ 1354902 w 27"/>
              <a:gd name="T1" fmla="*/ 0 h 19"/>
              <a:gd name="T2" fmla="*/ 0 w 27"/>
              <a:gd name="T3" fmla="*/ 11867816 h 19"/>
              <a:gd name="T4" fmla="*/ 16939566 w 27"/>
              <a:gd name="T5" fmla="*/ 13263980 h 19"/>
              <a:gd name="T6" fmla="*/ 18294468 w 27"/>
              <a:gd name="T7" fmla="*/ 1396164 h 19"/>
              <a:gd name="T8" fmla="*/ 1354902 w 27"/>
              <a:gd name="T9" fmla="*/ 0 h 19"/>
              <a:gd name="T10" fmla="*/ 0 60000 65536"/>
              <a:gd name="T11" fmla="*/ 0 60000 65536"/>
              <a:gd name="T12" fmla="*/ 0 60000 65536"/>
              <a:gd name="T13" fmla="*/ 0 60000 65536"/>
              <a:gd name="T14" fmla="*/ 0 60000 65536"/>
              <a:gd name="T15" fmla="*/ 0 w 27"/>
              <a:gd name="T16" fmla="*/ 0 h 19"/>
              <a:gd name="T17" fmla="*/ 27 w 27"/>
              <a:gd name="T18" fmla="*/ 19 h 19"/>
            </a:gdLst>
            <a:ahLst/>
            <a:cxnLst>
              <a:cxn ang="T10">
                <a:pos x="T0" y="T1"/>
              </a:cxn>
              <a:cxn ang="T11">
                <a:pos x="T2" y="T3"/>
              </a:cxn>
              <a:cxn ang="T12">
                <a:pos x="T4" y="T5"/>
              </a:cxn>
              <a:cxn ang="T13">
                <a:pos x="T6" y="T7"/>
              </a:cxn>
              <a:cxn ang="T14">
                <a:pos x="T8" y="T9"/>
              </a:cxn>
            </a:cxnLst>
            <a:rect l="T15" t="T16" r="T17" b="T18"/>
            <a:pathLst>
              <a:path w="27" h="19">
                <a:moveTo>
                  <a:pt x="2" y="0"/>
                </a:moveTo>
                <a:lnTo>
                  <a:pt x="0" y="17"/>
                </a:lnTo>
                <a:lnTo>
                  <a:pt x="25" y="19"/>
                </a:lnTo>
                <a:lnTo>
                  <a:pt x="27" y="2"/>
                </a:lnTo>
                <a:lnTo>
                  <a:pt x="2" y="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222" name="Rectangle 6">
            <a:extLst>
              <a:ext uri="{FF2B5EF4-FFF2-40B4-BE49-F238E27FC236}">
                <a16:creationId xmlns:a16="http://schemas.microsoft.com/office/drawing/2014/main" id="{C0AF4BEB-FF2B-4833-8542-13BCC968BC3D}"/>
              </a:ext>
            </a:extLst>
          </p:cNvPr>
          <p:cNvSpPr>
            <a:spLocks noChangeArrowheads="1"/>
          </p:cNvSpPr>
          <p:nvPr/>
        </p:nvSpPr>
        <p:spPr bwMode="auto">
          <a:xfrm>
            <a:off x="2278064" y="2790826"/>
            <a:ext cx="13414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223" name="Rectangle 7">
            <a:extLst>
              <a:ext uri="{FF2B5EF4-FFF2-40B4-BE49-F238E27FC236}">
                <a16:creationId xmlns:a16="http://schemas.microsoft.com/office/drawing/2014/main" id="{5401D0C2-9366-EA0C-06FD-CF921AE47C3C}"/>
              </a:ext>
            </a:extLst>
          </p:cNvPr>
          <p:cNvSpPr>
            <a:spLocks noChangeArrowheads="1"/>
          </p:cNvSpPr>
          <p:nvPr/>
        </p:nvSpPr>
        <p:spPr bwMode="auto">
          <a:xfrm>
            <a:off x="2354263" y="2840039"/>
            <a:ext cx="1122362"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224" name="Rectangle 8">
            <a:extLst>
              <a:ext uri="{FF2B5EF4-FFF2-40B4-BE49-F238E27FC236}">
                <a16:creationId xmlns:a16="http://schemas.microsoft.com/office/drawing/2014/main" id="{2C66065E-592B-11D8-9821-71C9341FBF29}"/>
              </a:ext>
            </a:extLst>
          </p:cNvPr>
          <p:cNvSpPr>
            <a:spLocks noChangeArrowheads="1"/>
          </p:cNvSpPr>
          <p:nvPr/>
        </p:nvSpPr>
        <p:spPr bwMode="auto">
          <a:xfrm>
            <a:off x="3751263" y="2062164"/>
            <a:ext cx="1452562" cy="135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225" name="Rectangle 9">
            <a:extLst>
              <a:ext uri="{FF2B5EF4-FFF2-40B4-BE49-F238E27FC236}">
                <a16:creationId xmlns:a16="http://schemas.microsoft.com/office/drawing/2014/main" id="{09A6C422-9969-24C9-4A85-AFF6EE4D12BD}"/>
              </a:ext>
            </a:extLst>
          </p:cNvPr>
          <p:cNvSpPr>
            <a:spLocks noChangeArrowheads="1"/>
          </p:cNvSpPr>
          <p:nvPr/>
        </p:nvSpPr>
        <p:spPr bwMode="auto">
          <a:xfrm>
            <a:off x="3055939" y="1998664"/>
            <a:ext cx="942975"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226" name="Rectangle 10">
            <a:extLst>
              <a:ext uri="{FF2B5EF4-FFF2-40B4-BE49-F238E27FC236}">
                <a16:creationId xmlns:a16="http://schemas.microsoft.com/office/drawing/2014/main" id="{499DEB8A-3B5F-AA65-B6BD-9EE2EDA525A7}"/>
              </a:ext>
            </a:extLst>
          </p:cNvPr>
          <p:cNvSpPr>
            <a:spLocks noChangeArrowheads="1"/>
          </p:cNvSpPr>
          <p:nvPr/>
        </p:nvSpPr>
        <p:spPr bwMode="auto">
          <a:xfrm>
            <a:off x="2901951" y="2274888"/>
            <a:ext cx="49213" cy="13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227" name="Rectangle 11">
            <a:extLst>
              <a:ext uri="{FF2B5EF4-FFF2-40B4-BE49-F238E27FC236}">
                <a16:creationId xmlns:a16="http://schemas.microsoft.com/office/drawing/2014/main" id="{56F8B326-3D1C-60B5-A377-E4928E162F52}"/>
              </a:ext>
            </a:extLst>
          </p:cNvPr>
          <p:cNvSpPr>
            <a:spLocks noChangeArrowheads="1"/>
          </p:cNvSpPr>
          <p:nvPr/>
        </p:nvSpPr>
        <p:spPr bwMode="auto">
          <a:xfrm>
            <a:off x="2952751" y="2274888"/>
            <a:ext cx="1031875" cy="13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228" name="Rectangle 12">
            <a:extLst>
              <a:ext uri="{FF2B5EF4-FFF2-40B4-BE49-F238E27FC236}">
                <a16:creationId xmlns:a16="http://schemas.microsoft.com/office/drawing/2014/main" id="{E2DBC699-62C4-C9E1-0DF9-3207C457A86C}"/>
              </a:ext>
            </a:extLst>
          </p:cNvPr>
          <p:cNvSpPr>
            <a:spLocks noChangeArrowheads="1"/>
          </p:cNvSpPr>
          <p:nvPr/>
        </p:nvSpPr>
        <p:spPr bwMode="auto">
          <a:xfrm>
            <a:off x="2901951" y="2441576"/>
            <a:ext cx="49213"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229" name="Rectangle 13">
            <a:extLst>
              <a:ext uri="{FF2B5EF4-FFF2-40B4-BE49-F238E27FC236}">
                <a16:creationId xmlns:a16="http://schemas.microsoft.com/office/drawing/2014/main" id="{78C0E042-2F98-4B38-26EB-F316198170C4}"/>
              </a:ext>
            </a:extLst>
          </p:cNvPr>
          <p:cNvSpPr>
            <a:spLocks noChangeArrowheads="1"/>
          </p:cNvSpPr>
          <p:nvPr/>
        </p:nvSpPr>
        <p:spPr bwMode="auto">
          <a:xfrm>
            <a:off x="2952751" y="2441576"/>
            <a:ext cx="919163"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230" name="Rectangle 14">
            <a:extLst>
              <a:ext uri="{FF2B5EF4-FFF2-40B4-BE49-F238E27FC236}">
                <a16:creationId xmlns:a16="http://schemas.microsoft.com/office/drawing/2014/main" id="{2998979C-05E6-31EB-BC05-3596373F829C}"/>
              </a:ext>
            </a:extLst>
          </p:cNvPr>
          <p:cNvSpPr>
            <a:spLocks noChangeArrowheads="1"/>
          </p:cNvSpPr>
          <p:nvPr/>
        </p:nvSpPr>
        <p:spPr bwMode="auto">
          <a:xfrm>
            <a:off x="2901951" y="2606675"/>
            <a:ext cx="1160463"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231" name="Rectangle 15">
            <a:extLst>
              <a:ext uri="{FF2B5EF4-FFF2-40B4-BE49-F238E27FC236}">
                <a16:creationId xmlns:a16="http://schemas.microsoft.com/office/drawing/2014/main" id="{EA95B561-681B-6264-5562-F7B507EC728B}"/>
              </a:ext>
            </a:extLst>
          </p:cNvPr>
          <p:cNvSpPr>
            <a:spLocks noChangeArrowheads="1"/>
          </p:cNvSpPr>
          <p:nvPr/>
        </p:nvSpPr>
        <p:spPr bwMode="auto">
          <a:xfrm>
            <a:off x="3521075" y="3548064"/>
            <a:ext cx="1117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232" name="Rectangle 16">
            <a:extLst>
              <a:ext uri="{FF2B5EF4-FFF2-40B4-BE49-F238E27FC236}">
                <a16:creationId xmlns:a16="http://schemas.microsoft.com/office/drawing/2014/main" id="{B386454D-FD29-F02B-66E4-117AB32C971E}"/>
              </a:ext>
            </a:extLst>
          </p:cNvPr>
          <p:cNvSpPr>
            <a:spLocks noChangeArrowheads="1"/>
          </p:cNvSpPr>
          <p:nvPr/>
        </p:nvSpPr>
        <p:spPr bwMode="auto">
          <a:xfrm>
            <a:off x="3598863" y="3600450"/>
            <a:ext cx="3873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233" name="Rectangle 17">
            <a:extLst>
              <a:ext uri="{FF2B5EF4-FFF2-40B4-BE49-F238E27FC236}">
                <a16:creationId xmlns:a16="http://schemas.microsoft.com/office/drawing/2014/main" id="{81CA943A-D13A-0543-1BA4-8D4F58333DF4}"/>
              </a:ext>
            </a:extLst>
          </p:cNvPr>
          <p:cNvSpPr>
            <a:spLocks noChangeArrowheads="1"/>
          </p:cNvSpPr>
          <p:nvPr/>
        </p:nvSpPr>
        <p:spPr bwMode="auto">
          <a:xfrm>
            <a:off x="4000501" y="3670301"/>
            <a:ext cx="42863" cy="16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234" name="Rectangle 18">
            <a:extLst>
              <a:ext uri="{FF2B5EF4-FFF2-40B4-BE49-F238E27FC236}">
                <a16:creationId xmlns:a16="http://schemas.microsoft.com/office/drawing/2014/main" id="{35FC3E73-7D10-8282-20CD-7022FF31337C}"/>
              </a:ext>
            </a:extLst>
          </p:cNvPr>
          <p:cNvSpPr>
            <a:spLocks noChangeArrowheads="1"/>
          </p:cNvSpPr>
          <p:nvPr/>
        </p:nvSpPr>
        <p:spPr bwMode="auto">
          <a:xfrm>
            <a:off x="4000500" y="3660775"/>
            <a:ext cx="3847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SzTx/>
              <a:buFontTx/>
              <a:buNone/>
            </a:pPr>
            <a:r>
              <a:rPr lang="en-US" altLang="en-US" sz="1200">
                <a:solidFill>
                  <a:srgbClr val="000000"/>
                </a:solidFill>
                <a:latin typeface="Times New Roman" panose="02020603050405020304" pitchFamily="18" charset="0"/>
              </a:rPr>
              <a:t> </a:t>
            </a:r>
            <a:endParaRPr lang="en-US" altLang="en-US" sz="2000" b="1">
              <a:solidFill>
                <a:srgbClr val="0000FF"/>
              </a:solidFill>
            </a:endParaRPr>
          </a:p>
        </p:txBody>
      </p:sp>
      <p:sp>
        <p:nvSpPr>
          <p:cNvPr id="9235" name="Rectangle 19">
            <a:extLst>
              <a:ext uri="{FF2B5EF4-FFF2-40B4-BE49-F238E27FC236}">
                <a16:creationId xmlns:a16="http://schemas.microsoft.com/office/drawing/2014/main" id="{138BF80D-594A-D3D9-BA9E-DAAC9B047356}"/>
              </a:ext>
            </a:extLst>
          </p:cNvPr>
          <p:cNvSpPr>
            <a:spLocks noChangeArrowheads="1"/>
          </p:cNvSpPr>
          <p:nvPr/>
        </p:nvSpPr>
        <p:spPr bwMode="auto">
          <a:xfrm>
            <a:off x="4044950" y="3600450"/>
            <a:ext cx="4826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236" name="Rectangle 20">
            <a:extLst>
              <a:ext uri="{FF2B5EF4-FFF2-40B4-BE49-F238E27FC236}">
                <a16:creationId xmlns:a16="http://schemas.microsoft.com/office/drawing/2014/main" id="{367C7794-21B1-0CB6-6F87-C7DFCACDBE95}"/>
              </a:ext>
            </a:extLst>
          </p:cNvPr>
          <p:cNvSpPr>
            <a:spLocks noChangeArrowheads="1"/>
          </p:cNvSpPr>
          <p:nvPr/>
        </p:nvSpPr>
        <p:spPr bwMode="auto">
          <a:xfrm>
            <a:off x="2109788" y="5535613"/>
            <a:ext cx="1727200" cy="102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237" name="Rectangle 21">
            <a:extLst>
              <a:ext uri="{FF2B5EF4-FFF2-40B4-BE49-F238E27FC236}">
                <a16:creationId xmlns:a16="http://schemas.microsoft.com/office/drawing/2014/main" id="{584334B7-3F9B-CBC8-929B-358CC777373C}"/>
              </a:ext>
            </a:extLst>
          </p:cNvPr>
          <p:cNvSpPr>
            <a:spLocks noChangeArrowheads="1"/>
          </p:cNvSpPr>
          <p:nvPr/>
        </p:nvSpPr>
        <p:spPr bwMode="auto">
          <a:xfrm>
            <a:off x="7689850" y="2897188"/>
            <a:ext cx="15001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238" name="Rectangle 22">
            <a:extLst>
              <a:ext uri="{FF2B5EF4-FFF2-40B4-BE49-F238E27FC236}">
                <a16:creationId xmlns:a16="http://schemas.microsoft.com/office/drawing/2014/main" id="{58350E2E-EF96-CFF4-6C89-923B50B2DF61}"/>
              </a:ext>
            </a:extLst>
          </p:cNvPr>
          <p:cNvSpPr>
            <a:spLocks noChangeArrowheads="1"/>
          </p:cNvSpPr>
          <p:nvPr/>
        </p:nvSpPr>
        <p:spPr bwMode="auto">
          <a:xfrm>
            <a:off x="7767638" y="2951164"/>
            <a:ext cx="1274762"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239" name="Rectangle 23">
            <a:extLst>
              <a:ext uri="{FF2B5EF4-FFF2-40B4-BE49-F238E27FC236}">
                <a16:creationId xmlns:a16="http://schemas.microsoft.com/office/drawing/2014/main" id="{B47B8135-9851-246A-9DEF-03D1C67F1593}"/>
              </a:ext>
            </a:extLst>
          </p:cNvPr>
          <p:cNvSpPr>
            <a:spLocks noChangeArrowheads="1"/>
          </p:cNvSpPr>
          <p:nvPr/>
        </p:nvSpPr>
        <p:spPr bwMode="auto">
          <a:xfrm>
            <a:off x="6662739" y="5487989"/>
            <a:ext cx="216058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240" name="Rectangle 24">
            <a:extLst>
              <a:ext uri="{FF2B5EF4-FFF2-40B4-BE49-F238E27FC236}">
                <a16:creationId xmlns:a16="http://schemas.microsoft.com/office/drawing/2014/main" id="{BC51E96F-05A3-8F80-5213-9E005B4EA0C4}"/>
              </a:ext>
            </a:extLst>
          </p:cNvPr>
          <p:cNvSpPr>
            <a:spLocks noChangeArrowheads="1"/>
          </p:cNvSpPr>
          <p:nvPr/>
        </p:nvSpPr>
        <p:spPr bwMode="auto">
          <a:xfrm>
            <a:off x="7326313" y="5822951"/>
            <a:ext cx="49212"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241" name="Rectangle 25">
            <a:extLst>
              <a:ext uri="{FF2B5EF4-FFF2-40B4-BE49-F238E27FC236}">
                <a16:creationId xmlns:a16="http://schemas.microsoft.com/office/drawing/2014/main" id="{BFB33A1C-1CB2-D7D0-8925-6367DCF3EF29}"/>
              </a:ext>
            </a:extLst>
          </p:cNvPr>
          <p:cNvSpPr>
            <a:spLocks noChangeArrowheads="1"/>
          </p:cNvSpPr>
          <p:nvPr/>
        </p:nvSpPr>
        <p:spPr bwMode="auto">
          <a:xfrm>
            <a:off x="5240339" y="3849688"/>
            <a:ext cx="1825625" cy="152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242" name="Rectangle 26">
            <a:extLst>
              <a:ext uri="{FF2B5EF4-FFF2-40B4-BE49-F238E27FC236}">
                <a16:creationId xmlns:a16="http://schemas.microsoft.com/office/drawing/2014/main" id="{00D99E9B-F043-B0A2-F0EE-C769A9364103}"/>
              </a:ext>
            </a:extLst>
          </p:cNvPr>
          <p:cNvSpPr>
            <a:spLocks noChangeArrowheads="1"/>
          </p:cNvSpPr>
          <p:nvPr/>
        </p:nvSpPr>
        <p:spPr bwMode="auto">
          <a:xfrm>
            <a:off x="5318125" y="3902076"/>
            <a:ext cx="15494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243" name="Rectangle 27">
            <a:extLst>
              <a:ext uri="{FF2B5EF4-FFF2-40B4-BE49-F238E27FC236}">
                <a16:creationId xmlns:a16="http://schemas.microsoft.com/office/drawing/2014/main" id="{B82068F0-CFDE-F4D3-4824-7DB8929B3A31}"/>
              </a:ext>
            </a:extLst>
          </p:cNvPr>
          <p:cNvSpPr>
            <a:spLocks noChangeArrowheads="1"/>
          </p:cNvSpPr>
          <p:nvPr/>
        </p:nvSpPr>
        <p:spPr bwMode="auto">
          <a:xfrm>
            <a:off x="5370514" y="4179888"/>
            <a:ext cx="1322387" cy="13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244" name="Rectangle 28">
            <a:extLst>
              <a:ext uri="{FF2B5EF4-FFF2-40B4-BE49-F238E27FC236}">
                <a16:creationId xmlns:a16="http://schemas.microsoft.com/office/drawing/2014/main" id="{8668CAEF-B32F-E038-4249-6B9B78D9F7AD}"/>
              </a:ext>
            </a:extLst>
          </p:cNvPr>
          <p:cNvSpPr>
            <a:spLocks noChangeArrowheads="1"/>
          </p:cNvSpPr>
          <p:nvPr/>
        </p:nvSpPr>
        <p:spPr bwMode="auto">
          <a:xfrm>
            <a:off x="5370514" y="4344988"/>
            <a:ext cx="1316037" cy="13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245" name="Rectangle 29">
            <a:extLst>
              <a:ext uri="{FF2B5EF4-FFF2-40B4-BE49-F238E27FC236}">
                <a16:creationId xmlns:a16="http://schemas.microsoft.com/office/drawing/2014/main" id="{C64F41D3-C029-73D2-200D-2A0335E99BA7}"/>
              </a:ext>
            </a:extLst>
          </p:cNvPr>
          <p:cNvSpPr>
            <a:spLocks noChangeArrowheads="1"/>
          </p:cNvSpPr>
          <p:nvPr/>
        </p:nvSpPr>
        <p:spPr bwMode="auto">
          <a:xfrm>
            <a:off x="5370513" y="4510088"/>
            <a:ext cx="1066800"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246" name="Rectangle 30">
            <a:extLst>
              <a:ext uri="{FF2B5EF4-FFF2-40B4-BE49-F238E27FC236}">
                <a16:creationId xmlns:a16="http://schemas.microsoft.com/office/drawing/2014/main" id="{01231F08-2793-1E37-D040-B61B283C7CE4}"/>
              </a:ext>
            </a:extLst>
          </p:cNvPr>
          <p:cNvSpPr>
            <a:spLocks noChangeArrowheads="1"/>
          </p:cNvSpPr>
          <p:nvPr/>
        </p:nvSpPr>
        <p:spPr bwMode="auto">
          <a:xfrm>
            <a:off x="5370514" y="4675188"/>
            <a:ext cx="846137" cy="13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247" name="Rectangle 31">
            <a:extLst>
              <a:ext uri="{FF2B5EF4-FFF2-40B4-BE49-F238E27FC236}">
                <a16:creationId xmlns:a16="http://schemas.microsoft.com/office/drawing/2014/main" id="{CE2C5AC2-0337-B351-6654-0E02FB2A0119}"/>
              </a:ext>
            </a:extLst>
          </p:cNvPr>
          <p:cNvSpPr>
            <a:spLocks noChangeArrowheads="1"/>
          </p:cNvSpPr>
          <p:nvPr/>
        </p:nvSpPr>
        <p:spPr bwMode="auto">
          <a:xfrm>
            <a:off x="5370514" y="5170488"/>
            <a:ext cx="1303337"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248" name="Freeform 32">
            <a:extLst>
              <a:ext uri="{FF2B5EF4-FFF2-40B4-BE49-F238E27FC236}">
                <a16:creationId xmlns:a16="http://schemas.microsoft.com/office/drawing/2014/main" id="{58D55128-99DE-8CBA-C623-31370BE2B132}"/>
              </a:ext>
            </a:extLst>
          </p:cNvPr>
          <p:cNvSpPr>
            <a:spLocks/>
          </p:cNvSpPr>
          <p:nvPr/>
        </p:nvSpPr>
        <p:spPr bwMode="auto">
          <a:xfrm>
            <a:off x="5121275" y="3068639"/>
            <a:ext cx="31750" cy="65087"/>
          </a:xfrm>
          <a:custGeom>
            <a:avLst/>
            <a:gdLst>
              <a:gd name="T0" fmla="*/ 9278327 w 39"/>
              <a:gd name="T1" fmla="*/ 53624273 h 79"/>
              <a:gd name="T2" fmla="*/ 9278327 w 39"/>
              <a:gd name="T3" fmla="*/ 53624273 h 79"/>
              <a:gd name="T4" fmla="*/ 9278327 w 39"/>
              <a:gd name="T5" fmla="*/ 46157394 h 79"/>
              <a:gd name="T6" fmla="*/ 10604500 w 39"/>
              <a:gd name="T7" fmla="*/ 40727160 h 79"/>
              <a:gd name="T8" fmla="*/ 13255218 w 39"/>
              <a:gd name="T9" fmla="*/ 34618045 h 79"/>
              <a:gd name="T10" fmla="*/ 15243256 w 39"/>
              <a:gd name="T11" fmla="*/ 29187812 h 79"/>
              <a:gd name="T12" fmla="*/ 17894788 w 39"/>
              <a:gd name="T13" fmla="*/ 23078697 h 79"/>
              <a:gd name="T14" fmla="*/ 20545506 w 39"/>
              <a:gd name="T15" fmla="*/ 16290699 h 79"/>
              <a:gd name="T16" fmla="*/ 23197038 w 39"/>
              <a:gd name="T17" fmla="*/ 10181584 h 79"/>
              <a:gd name="T18" fmla="*/ 25847756 w 39"/>
              <a:gd name="T19" fmla="*/ 2036646 h 79"/>
              <a:gd name="T20" fmla="*/ 16569429 w 39"/>
              <a:gd name="T21" fmla="*/ 0 h 79"/>
              <a:gd name="T22" fmla="*/ 13917897 w 39"/>
              <a:gd name="T23" fmla="*/ 6109115 h 79"/>
              <a:gd name="T24" fmla="*/ 11929859 w 39"/>
              <a:gd name="T25" fmla="*/ 12897113 h 79"/>
              <a:gd name="T26" fmla="*/ 9278327 w 39"/>
              <a:gd name="T27" fmla="*/ 19006228 h 79"/>
              <a:gd name="T28" fmla="*/ 6627609 w 39"/>
              <a:gd name="T29" fmla="*/ 25794225 h 79"/>
              <a:gd name="T30" fmla="*/ 3976891 w 39"/>
              <a:gd name="T31" fmla="*/ 31903341 h 79"/>
              <a:gd name="T32" fmla="*/ 2650718 w 39"/>
              <a:gd name="T33" fmla="*/ 38691338 h 79"/>
              <a:gd name="T34" fmla="*/ 1325359 w 39"/>
              <a:gd name="T35" fmla="*/ 46157394 h 79"/>
              <a:gd name="T36" fmla="*/ 0 w 39"/>
              <a:gd name="T37" fmla="*/ 53624273 h 79"/>
              <a:gd name="T38" fmla="*/ 9278327 w 39"/>
              <a:gd name="T39" fmla="*/ 53624273 h 7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9"/>
              <a:gd name="T61" fmla="*/ 0 h 79"/>
              <a:gd name="T62" fmla="*/ 39 w 39"/>
              <a:gd name="T63" fmla="*/ 79 h 7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9" h="79">
                <a:moveTo>
                  <a:pt x="14" y="79"/>
                </a:moveTo>
                <a:lnTo>
                  <a:pt x="14" y="79"/>
                </a:lnTo>
                <a:lnTo>
                  <a:pt x="14" y="68"/>
                </a:lnTo>
                <a:lnTo>
                  <a:pt x="16" y="60"/>
                </a:lnTo>
                <a:lnTo>
                  <a:pt x="20" y="51"/>
                </a:lnTo>
                <a:lnTo>
                  <a:pt x="23" y="43"/>
                </a:lnTo>
                <a:lnTo>
                  <a:pt x="27" y="34"/>
                </a:lnTo>
                <a:lnTo>
                  <a:pt x="31" y="24"/>
                </a:lnTo>
                <a:lnTo>
                  <a:pt x="35" y="15"/>
                </a:lnTo>
                <a:lnTo>
                  <a:pt x="39" y="3"/>
                </a:lnTo>
                <a:lnTo>
                  <a:pt x="25" y="0"/>
                </a:lnTo>
                <a:lnTo>
                  <a:pt x="21" y="9"/>
                </a:lnTo>
                <a:lnTo>
                  <a:pt x="18" y="19"/>
                </a:lnTo>
                <a:lnTo>
                  <a:pt x="14" y="28"/>
                </a:lnTo>
                <a:lnTo>
                  <a:pt x="10" y="38"/>
                </a:lnTo>
                <a:lnTo>
                  <a:pt x="6" y="47"/>
                </a:lnTo>
                <a:lnTo>
                  <a:pt x="4" y="57"/>
                </a:lnTo>
                <a:lnTo>
                  <a:pt x="2" y="68"/>
                </a:lnTo>
                <a:lnTo>
                  <a:pt x="0" y="79"/>
                </a:lnTo>
                <a:lnTo>
                  <a:pt x="14" y="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249" name="Freeform 33">
            <a:extLst>
              <a:ext uri="{FF2B5EF4-FFF2-40B4-BE49-F238E27FC236}">
                <a16:creationId xmlns:a16="http://schemas.microsoft.com/office/drawing/2014/main" id="{63F4D5E8-C120-39B2-B859-FE25C10D23BF}"/>
              </a:ext>
            </a:extLst>
          </p:cNvPr>
          <p:cNvSpPr>
            <a:spLocks/>
          </p:cNvSpPr>
          <p:nvPr/>
        </p:nvSpPr>
        <p:spPr bwMode="auto">
          <a:xfrm>
            <a:off x="5106988" y="3063875"/>
            <a:ext cx="30162" cy="69850"/>
          </a:xfrm>
          <a:custGeom>
            <a:avLst/>
            <a:gdLst>
              <a:gd name="T0" fmla="*/ 20160916 w 38"/>
              <a:gd name="T1" fmla="*/ 0 h 85"/>
              <a:gd name="T2" fmla="*/ 16380347 w 38"/>
              <a:gd name="T3" fmla="*/ 4052122 h 85"/>
              <a:gd name="T4" fmla="*/ 13860233 w 38"/>
              <a:gd name="T5" fmla="*/ 10129072 h 85"/>
              <a:gd name="T6" fmla="*/ 11340118 w 38"/>
              <a:gd name="T7" fmla="*/ 16882334 h 85"/>
              <a:gd name="T8" fmla="*/ 8820004 w 38"/>
              <a:gd name="T9" fmla="*/ 22960106 h 85"/>
              <a:gd name="T10" fmla="*/ 6299889 w 38"/>
              <a:gd name="T11" fmla="*/ 29713368 h 85"/>
              <a:gd name="T12" fmla="*/ 3779775 w 38"/>
              <a:gd name="T13" fmla="*/ 35791140 h 85"/>
              <a:gd name="T14" fmla="*/ 2520114 w 38"/>
              <a:gd name="T15" fmla="*/ 42543581 h 85"/>
              <a:gd name="T16" fmla="*/ 1259660 w 38"/>
              <a:gd name="T17" fmla="*/ 49972334 h 85"/>
              <a:gd name="T18" fmla="*/ 0 w 38"/>
              <a:gd name="T19" fmla="*/ 57400265 h 85"/>
              <a:gd name="T20" fmla="*/ 8820004 w 38"/>
              <a:gd name="T21" fmla="*/ 57400265 h 85"/>
              <a:gd name="T22" fmla="*/ 8820004 w 38"/>
              <a:gd name="T23" fmla="*/ 49972334 h 85"/>
              <a:gd name="T24" fmla="*/ 10080458 w 38"/>
              <a:gd name="T25" fmla="*/ 44569231 h 85"/>
              <a:gd name="T26" fmla="*/ 12600572 w 38"/>
              <a:gd name="T27" fmla="*/ 37141299 h 85"/>
              <a:gd name="T28" fmla="*/ 13860233 w 38"/>
              <a:gd name="T29" fmla="*/ 31739018 h 85"/>
              <a:gd name="T30" fmla="*/ 16380347 w 38"/>
              <a:gd name="T31" fmla="*/ 27012228 h 85"/>
              <a:gd name="T32" fmla="*/ 18900462 w 38"/>
              <a:gd name="T33" fmla="*/ 20258965 h 85"/>
              <a:gd name="T34" fmla="*/ 21420576 w 38"/>
              <a:gd name="T35" fmla="*/ 12831034 h 85"/>
              <a:gd name="T36" fmla="*/ 23940691 w 38"/>
              <a:gd name="T37" fmla="*/ 5402281 h 85"/>
              <a:gd name="T38" fmla="*/ 20160916 w 38"/>
              <a:gd name="T39" fmla="*/ 8778912 h 85"/>
              <a:gd name="T40" fmla="*/ 20160916 w 38"/>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8"/>
              <a:gd name="T64" fmla="*/ 0 h 85"/>
              <a:gd name="T65" fmla="*/ 38 w 38"/>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8" h="85">
                <a:moveTo>
                  <a:pt x="32" y="0"/>
                </a:moveTo>
                <a:lnTo>
                  <a:pt x="26" y="6"/>
                </a:lnTo>
                <a:lnTo>
                  <a:pt x="22" y="15"/>
                </a:lnTo>
                <a:lnTo>
                  <a:pt x="18" y="25"/>
                </a:lnTo>
                <a:lnTo>
                  <a:pt x="14" y="34"/>
                </a:lnTo>
                <a:lnTo>
                  <a:pt x="10" y="44"/>
                </a:lnTo>
                <a:lnTo>
                  <a:pt x="6" y="53"/>
                </a:lnTo>
                <a:lnTo>
                  <a:pt x="4" y="63"/>
                </a:lnTo>
                <a:lnTo>
                  <a:pt x="2" y="74"/>
                </a:lnTo>
                <a:lnTo>
                  <a:pt x="0" y="85"/>
                </a:lnTo>
                <a:lnTo>
                  <a:pt x="14" y="85"/>
                </a:lnTo>
                <a:lnTo>
                  <a:pt x="14" y="74"/>
                </a:lnTo>
                <a:lnTo>
                  <a:pt x="16" y="66"/>
                </a:lnTo>
                <a:lnTo>
                  <a:pt x="20" y="55"/>
                </a:lnTo>
                <a:lnTo>
                  <a:pt x="22" y="47"/>
                </a:lnTo>
                <a:lnTo>
                  <a:pt x="26" y="40"/>
                </a:lnTo>
                <a:lnTo>
                  <a:pt x="30" y="30"/>
                </a:lnTo>
                <a:lnTo>
                  <a:pt x="34" y="19"/>
                </a:lnTo>
                <a:lnTo>
                  <a:pt x="38" y="8"/>
                </a:lnTo>
                <a:lnTo>
                  <a:pt x="32" y="13"/>
                </a:lnTo>
                <a:lnTo>
                  <a:pt x="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250" name="Freeform 34">
            <a:extLst>
              <a:ext uri="{FF2B5EF4-FFF2-40B4-BE49-F238E27FC236}">
                <a16:creationId xmlns:a16="http://schemas.microsoft.com/office/drawing/2014/main" id="{F0A872D4-6574-6C42-67BC-A7098A304B5A}"/>
              </a:ext>
            </a:extLst>
          </p:cNvPr>
          <p:cNvSpPr>
            <a:spLocks/>
          </p:cNvSpPr>
          <p:nvPr/>
        </p:nvSpPr>
        <p:spPr bwMode="auto">
          <a:xfrm>
            <a:off x="5132389" y="3063875"/>
            <a:ext cx="20637" cy="12700"/>
          </a:xfrm>
          <a:custGeom>
            <a:avLst/>
            <a:gdLst>
              <a:gd name="T0" fmla="*/ 17035431 w 25"/>
              <a:gd name="T1" fmla="*/ 7634654 h 13"/>
              <a:gd name="T2" fmla="*/ 11583961 w 25"/>
              <a:gd name="T3" fmla="*/ 0 h 13"/>
              <a:gd name="T4" fmla="*/ 0 w 25"/>
              <a:gd name="T5" fmla="*/ 0 h 13"/>
              <a:gd name="T6" fmla="*/ 0 w 25"/>
              <a:gd name="T7" fmla="*/ 12406923 h 13"/>
              <a:gd name="T8" fmla="*/ 11583961 w 25"/>
              <a:gd name="T9" fmla="*/ 12406923 h 13"/>
              <a:gd name="T10" fmla="*/ 7495358 w 25"/>
              <a:gd name="T11" fmla="*/ 5726723 h 13"/>
              <a:gd name="T12" fmla="*/ 11583961 w 25"/>
              <a:gd name="T13" fmla="*/ 12406923 h 13"/>
              <a:gd name="T14" fmla="*/ 15672563 w 25"/>
              <a:gd name="T15" fmla="*/ 10498015 h 13"/>
              <a:gd name="T16" fmla="*/ 17035431 w 25"/>
              <a:gd name="T17" fmla="*/ 5726723 h 13"/>
              <a:gd name="T18" fmla="*/ 15672563 w 25"/>
              <a:gd name="T19" fmla="*/ 1908908 h 13"/>
              <a:gd name="T20" fmla="*/ 11583961 w 25"/>
              <a:gd name="T21" fmla="*/ 0 h 13"/>
              <a:gd name="T22" fmla="*/ 17035431 w 25"/>
              <a:gd name="T23" fmla="*/ 7634654 h 1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13"/>
              <a:gd name="T38" fmla="*/ 25 w 25"/>
              <a:gd name="T39" fmla="*/ 13 h 1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13">
                <a:moveTo>
                  <a:pt x="25" y="8"/>
                </a:moveTo>
                <a:lnTo>
                  <a:pt x="17" y="0"/>
                </a:lnTo>
                <a:lnTo>
                  <a:pt x="0" y="0"/>
                </a:lnTo>
                <a:lnTo>
                  <a:pt x="0" y="13"/>
                </a:lnTo>
                <a:lnTo>
                  <a:pt x="17" y="13"/>
                </a:lnTo>
                <a:lnTo>
                  <a:pt x="11" y="6"/>
                </a:lnTo>
                <a:lnTo>
                  <a:pt x="17" y="13"/>
                </a:lnTo>
                <a:lnTo>
                  <a:pt x="23" y="11"/>
                </a:lnTo>
                <a:lnTo>
                  <a:pt x="25" y="6"/>
                </a:lnTo>
                <a:lnTo>
                  <a:pt x="23" y="2"/>
                </a:lnTo>
                <a:lnTo>
                  <a:pt x="17" y="0"/>
                </a:lnTo>
                <a:lnTo>
                  <a:pt x="25"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251" name="Rectangle 35">
            <a:extLst>
              <a:ext uri="{FF2B5EF4-FFF2-40B4-BE49-F238E27FC236}">
                <a16:creationId xmlns:a16="http://schemas.microsoft.com/office/drawing/2014/main" id="{D1239076-6C53-05F2-EAA8-3658913F5651}"/>
              </a:ext>
            </a:extLst>
          </p:cNvPr>
          <p:cNvSpPr>
            <a:spLocks noChangeArrowheads="1"/>
          </p:cNvSpPr>
          <p:nvPr/>
        </p:nvSpPr>
        <p:spPr bwMode="auto">
          <a:xfrm>
            <a:off x="6805613" y="1962151"/>
            <a:ext cx="14795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252" name="Rectangle 36">
            <a:extLst>
              <a:ext uri="{FF2B5EF4-FFF2-40B4-BE49-F238E27FC236}">
                <a16:creationId xmlns:a16="http://schemas.microsoft.com/office/drawing/2014/main" id="{44CEB2F9-32BA-A0DF-2AE2-BD0E6F3C2F2E}"/>
              </a:ext>
            </a:extLst>
          </p:cNvPr>
          <p:cNvSpPr>
            <a:spLocks noChangeArrowheads="1"/>
          </p:cNvSpPr>
          <p:nvPr/>
        </p:nvSpPr>
        <p:spPr bwMode="auto">
          <a:xfrm>
            <a:off x="6805613" y="2236788"/>
            <a:ext cx="49212" cy="13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253" name="Rectangle 37">
            <a:extLst>
              <a:ext uri="{FF2B5EF4-FFF2-40B4-BE49-F238E27FC236}">
                <a16:creationId xmlns:a16="http://schemas.microsoft.com/office/drawing/2014/main" id="{0F6C2A11-4464-88B0-0742-09F8D078C660}"/>
              </a:ext>
            </a:extLst>
          </p:cNvPr>
          <p:cNvSpPr>
            <a:spLocks noChangeArrowheads="1"/>
          </p:cNvSpPr>
          <p:nvPr/>
        </p:nvSpPr>
        <p:spPr bwMode="auto">
          <a:xfrm>
            <a:off x="6858000" y="2236788"/>
            <a:ext cx="858838" cy="13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254" name="Rectangle 38">
            <a:extLst>
              <a:ext uri="{FF2B5EF4-FFF2-40B4-BE49-F238E27FC236}">
                <a16:creationId xmlns:a16="http://schemas.microsoft.com/office/drawing/2014/main" id="{492D730D-9CEB-8B8B-A7FC-AF479699BC5E}"/>
              </a:ext>
            </a:extLst>
          </p:cNvPr>
          <p:cNvSpPr>
            <a:spLocks noChangeArrowheads="1"/>
          </p:cNvSpPr>
          <p:nvPr/>
        </p:nvSpPr>
        <p:spPr bwMode="auto">
          <a:xfrm>
            <a:off x="6805613" y="2403476"/>
            <a:ext cx="49212"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255" name="Rectangle 39">
            <a:extLst>
              <a:ext uri="{FF2B5EF4-FFF2-40B4-BE49-F238E27FC236}">
                <a16:creationId xmlns:a16="http://schemas.microsoft.com/office/drawing/2014/main" id="{56714A09-B4F1-839D-AE72-EB6CA81A3580}"/>
              </a:ext>
            </a:extLst>
          </p:cNvPr>
          <p:cNvSpPr>
            <a:spLocks noChangeArrowheads="1"/>
          </p:cNvSpPr>
          <p:nvPr/>
        </p:nvSpPr>
        <p:spPr bwMode="auto">
          <a:xfrm>
            <a:off x="6858000" y="2403476"/>
            <a:ext cx="3492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256" name="Rectangle 40">
            <a:extLst>
              <a:ext uri="{FF2B5EF4-FFF2-40B4-BE49-F238E27FC236}">
                <a16:creationId xmlns:a16="http://schemas.microsoft.com/office/drawing/2014/main" id="{AD543DCD-D7A3-F553-D3F6-81D9D55C43DA}"/>
              </a:ext>
            </a:extLst>
          </p:cNvPr>
          <p:cNvSpPr>
            <a:spLocks noChangeArrowheads="1"/>
          </p:cNvSpPr>
          <p:nvPr/>
        </p:nvSpPr>
        <p:spPr bwMode="auto">
          <a:xfrm>
            <a:off x="7326313" y="5949951"/>
            <a:ext cx="49212"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257" name="Rectangle 41">
            <a:extLst>
              <a:ext uri="{FF2B5EF4-FFF2-40B4-BE49-F238E27FC236}">
                <a16:creationId xmlns:a16="http://schemas.microsoft.com/office/drawing/2014/main" id="{2D649BD9-F0CC-22A8-A7CF-45AD2437E68A}"/>
              </a:ext>
            </a:extLst>
          </p:cNvPr>
          <p:cNvSpPr>
            <a:spLocks noChangeArrowheads="1"/>
          </p:cNvSpPr>
          <p:nvPr/>
        </p:nvSpPr>
        <p:spPr bwMode="auto">
          <a:xfrm>
            <a:off x="7326313" y="6078538"/>
            <a:ext cx="49212" cy="13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258" name="Oval 42">
            <a:extLst>
              <a:ext uri="{FF2B5EF4-FFF2-40B4-BE49-F238E27FC236}">
                <a16:creationId xmlns:a16="http://schemas.microsoft.com/office/drawing/2014/main" id="{1056BBD7-84FE-3E75-6D92-3392AF8A41A1}"/>
              </a:ext>
            </a:extLst>
          </p:cNvPr>
          <p:cNvSpPr>
            <a:spLocks noChangeArrowheads="1"/>
          </p:cNvSpPr>
          <p:nvPr/>
        </p:nvSpPr>
        <p:spPr bwMode="auto">
          <a:xfrm>
            <a:off x="6523038" y="2870200"/>
            <a:ext cx="3890962" cy="2655888"/>
          </a:xfrm>
          <a:prstGeom prst="ellipse">
            <a:avLst/>
          </a:prstGeom>
          <a:noFill/>
          <a:ln w="254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259" name="Rectangle 43">
            <a:extLst>
              <a:ext uri="{FF2B5EF4-FFF2-40B4-BE49-F238E27FC236}">
                <a16:creationId xmlns:a16="http://schemas.microsoft.com/office/drawing/2014/main" id="{0AFDA2FB-A026-0660-EFA9-5706B69EDBA5}"/>
              </a:ext>
            </a:extLst>
          </p:cNvPr>
          <p:cNvSpPr>
            <a:spLocks noChangeArrowheads="1"/>
          </p:cNvSpPr>
          <p:nvPr/>
        </p:nvSpPr>
        <p:spPr bwMode="auto">
          <a:xfrm>
            <a:off x="3101975" y="1989138"/>
            <a:ext cx="42243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nvGrpSpPr>
          <p:cNvPr id="9260" name="Group 44">
            <a:extLst>
              <a:ext uri="{FF2B5EF4-FFF2-40B4-BE49-F238E27FC236}">
                <a16:creationId xmlns:a16="http://schemas.microsoft.com/office/drawing/2014/main" id="{A600C63F-1D75-0686-954E-EC1F452C1479}"/>
              </a:ext>
            </a:extLst>
          </p:cNvPr>
          <p:cNvGrpSpPr>
            <a:grpSpLocks/>
          </p:cNvGrpSpPr>
          <p:nvPr/>
        </p:nvGrpSpPr>
        <p:grpSpPr bwMode="auto">
          <a:xfrm>
            <a:off x="2952751" y="541338"/>
            <a:ext cx="5402263" cy="369332"/>
            <a:chOff x="0" y="0"/>
            <a:chExt cx="3403" cy="369332"/>
          </a:xfrm>
        </p:grpSpPr>
        <p:sp>
          <p:nvSpPr>
            <p:cNvPr id="9915" name="Rectangle 45">
              <a:extLst>
                <a:ext uri="{FF2B5EF4-FFF2-40B4-BE49-F238E27FC236}">
                  <a16:creationId xmlns:a16="http://schemas.microsoft.com/office/drawing/2014/main" id="{F10A2896-0778-0635-2688-0728478D1EC7}"/>
                </a:ext>
              </a:extLst>
            </p:cNvPr>
            <p:cNvSpPr>
              <a:spLocks noChangeArrowheads="1"/>
            </p:cNvSpPr>
            <p:nvPr/>
          </p:nvSpPr>
          <p:spPr bwMode="auto">
            <a:xfrm>
              <a:off x="0" y="0"/>
              <a:ext cx="34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916" name="Rectangle 46">
              <a:extLst>
                <a:ext uri="{FF2B5EF4-FFF2-40B4-BE49-F238E27FC236}">
                  <a16:creationId xmlns:a16="http://schemas.microsoft.com/office/drawing/2014/main" id="{082CB36D-1DFC-701D-8B7C-3593AF014679}"/>
                </a:ext>
              </a:extLst>
            </p:cNvPr>
            <p:cNvSpPr>
              <a:spLocks noChangeArrowheads="1"/>
            </p:cNvSpPr>
            <p:nvPr/>
          </p:nvSpPr>
          <p:spPr bwMode="auto">
            <a:xfrm>
              <a:off x="0" y="0"/>
              <a:ext cx="34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sp>
        <p:nvSpPr>
          <p:cNvPr id="9261" name="Rectangle 47">
            <a:extLst>
              <a:ext uri="{FF2B5EF4-FFF2-40B4-BE49-F238E27FC236}">
                <a16:creationId xmlns:a16="http://schemas.microsoft.com/office/drawing/2014/main" id="{328C741F-6866-EA20-B274-70005E4D3F3C}"/>
              </a:ext>
            </a:extLst>
          </p:cNvPr>
          <p:cNvSpPr>
            <a:spLocks noChangeArrowheads="1"/>
          </p:cNvSpPr>
          <p:nvPr/>
        </p:nvSpPr>
        <p:spPr bwMode="auto">
          <a:xfrm>
            <a:off x="1681164" y="2835276"/>
            <a:ext cx="125374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SzTx/>
              <a:buFontTx/>
              <a:buNone/>
            </a:pPr>
            <a:r>
              <a:rPr lang="en-US" altLang="en-US" sz="2000" b="1">
                <a:latin typeface="Times New Roman" panose="02020603050405020304" pitchFamily="18" charset="0"/>
              </a:rPr>
              <a:t>Our Guests</a:t>
            </a:r>
          </a:p>
        </p:txBody>
      </p:sp>
      <p:sp>
        <p:nvSpPr>
          <p:cNvPr id="9262" name="Rectangle 48">
            <a:extLst>
              <a:ext uri="{FF2B5EF4-FFF2-40B4-BE49-F238E27FC236}">
                <a16:creationId xmlns:a16="http://schemas.microsoft.com/office/drawing/2014/main" id="{ED6D2BAB-6331-EC9D-C57E-8636ED774CA2}"/>
              </a:ext>
            </a:extLst>
          </p:cNvPr>
          <p:cNvSpPr>
            <a:spLocks noChangeArrowheads="1"/>
          </p:cNvSpPr>
          <p:nvPr/>
        </p:nvSpPr>
        <p:spPr bwMode="auto">
          <a:xfrm>
            <a:off x="2798764" y="3679826"/>
            <a:ext cx="108542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SzTx/>
              <a:buFontTx/>
              <a:buNone/>
            </a:pPr>
            <a:r>
              <a:rPr lang="en-US" altLang="en-US" sz="2000" b="1">
                <a:latin typeface="Times New Roman" panose="02020603050405020304" pitchFamily="18" charset="0"/>
              </a:rPr>
              <a:t>Our Card</a:t>
            </a:r>
          </a:p>
        </p:txBody>
      </p:sp>
      <p:pic>
        <p:nvPicPr>
          <p:cNvPr id="9263" name="Picture 49" descr="home_right_05">
            <a:extLst>
              <a:ext uri="{FF2B5EF4-FFF2-40B4-BE49-F238E27FC236}">
                <a16:creationId xmlns:a16="http://schemas.microsoft.com/office/drawing/2014/main" id="{4CF22314-D316-CBB4-BBC2-65AE289F01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33710" b="41982"/>
          <a:stretch>
            <a:fillRect/>
          </a:stretch>
        </p:blipFill>
        <p:spPr bwMode="auto">
          <a:xfrm>
            <a:off x="1735139" y="3127375"/>
            <a:ext cx="846137"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64" name="Picture 50" descr="feeling_lucky_splash">
            <a:extLst>
              <a:ext uri="{FF2B5EF4-FFF2-40B4-BE49-F238E27FC236}">
                <a16:creationId xmlns:a16="http://schemas.microsoft.com/office/drawing/2014/main" id="{54387185-6065-99C9-1D72-687774CEBF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6137" t="23448" r="31415" b="53775"/>
          <a:stretch>
            <a:fillRect/>
          </a:stretch>
        </p:blipFill>
        <p:spPr bwMode="auto">
          <a:xfrm>
            <a:off x="1690688" y="3951288"/>
            <a:ext cx="9017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65" name="Picture 51">
            <a:extLst>
              <a:ext uri="{FF2B5EF4-FFF2-40B4-BE49-F238E27FC236}">
                <a16:creationId xmlns:a16="http://schemas.microsoft.com/office/drawing/2014/main" id="{7456EA17-32B4-D483-3634-DDD5EBD086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34927" t="20291" r="46576" b="48177"/>
          <a:stretch>
            <a:fillRect/>
          </a:stretch>
        </p:blipFill>
        <p:spPr bwMode="auto">
          <a:xfrm>
            <a:off x="1717675" y="4414839"/>
            <a:ext cx="871538"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9266" name="Group 52">
            <a:extLst>
              <a:ext uri="{FF2B5EF4-FFF2-40B4-BE49-F238E27FC236}">
                <a16:creationId xmlns:a16="http://schemas.microsoft.com/office/drawing/2014/main" id="{2CEF8753-3EA0-4642-8397-3B262C889816}"/>
              </a:ext>
            </a:extLst>
          </p:cNvPr>
          <p:cNvGrpSpPr>
            <a:grpSpLocks/>
          </p:cNvGrpSpPr>
          <p:nvPr/>
        </p:nvGrpSpPr>
        <p:grpSpPr bwMode="auto">
          <a:xfrm>
            <a:off x="7358063" y="3011489"/>
            <a:ext cx="2373312" cy="2503487"/>
            <a:chOff x="3043" y="1983"/>
            <a:chExt cx="1495" cy="1683"/>
          </a:xfrm>
        </p:grpSpPr>
        <p:grpSp>
          <p:nvGrpSpPr>
            <p:cNvPr id="9643" name="Group 53">
              <a:extLst>
                <a:ext uri="{FF2B5EF4-FFF2-40B4-BE49-F238E27FC236}">
                  <a16:creationId xmlns:a16="http://schemas.microsoft.com/office/drawing/2014/main" id="{28F9561F-FCBE-BA7F-7DE2-DBB4F7613EC5}"/>
                </a:ext>
              </a:extLst>
            </p:cNvPr>
            <p:cNvGrpSpPr>
              <a:grpSpLocks/>
            </p:cNvGrpSpPr>
            <p:nvPr/>
          </p:nvGrpSpPr>
          <p:grpSpPr bwMode="auto">
            <a:xfrm>
              <a:off x="3645" y="3294"/>
              <a:ext cx="306" cy="372"/>
              <a:chOff x="1848" y="1440"/>
              <a:chExt cx="356" cy="556"/>
            </a:xfrm>
          </p:grpSpPr>
          <p:sp>
            <p:nvSpPr>
              <p:cNvPr id="9877" name="Rectangle 54">
                <a:extLst>
                  <a:ext uri="{FF2B5EF4-FFF2-40B4-BE49-F238E27FC236}">
                    <a16:creationId xmlns:a16="http://schemas.microsoft.com/office/drawing/2014/main" id="{16CEA0EC-C3F8-D657-20CB-3D49DBBD4DA6}"/>
                  </a:ext>
                </a:extLst>
              </p:cNvPr>
              <p:cNvSpPr>
                <a:spLocks noChangeArrowheads="1"/>
              </p:cNvSpPr>
              <p:nvPr/>
            </p:nvSpPr>
            <p:spPr bwMode="auto">
              <a:xfrm>
                <a:off x="1933" y="1448"/>
                <a:ext cx="271" cy="543"/>
              </a:xfrm>
              <a:prstGeom prst="rect">
                <a:avLst/>
              </a:prstGeom>
              <a:noFill/>
              <a:ln w="11113">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878" name="Rectangle 55">
                <a:extLst>
                  <a:ext uri="{FF2B5EF4-FFF2-40B4-BE49-F238E27FC236}">
                    <a16:creationId xmlns:a16="http://schemas.microsoft.com/office/drawing/2014/main" id="{40829932-4CEE-8A5B-0263-75975295BBA3}"/>
                  </a:ext>
                </a:extLst>
              </p:cNvPr>
              <p:cNvSpPr>
                <a:spLocks noChangeArrowheads="1"/>
              </p:cNvSpPr>
              <p:nvPr/>
            </p:nvSpPr>
            <p:spPr bwMode="auto">
              <a:xfrm>
                <a:off x="2167" y="1448"/>
                <a:ext cx="37" cy="532"/>
              </a:xfrm>
              <a:prstGeom prst="rect">
                <a:avLst/>
              </a:prstGeom>
              <a:noFill/>
              <a:ln w="11113">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879" name="Line 56">
                <a:extLst>
                  <a:ext uri="{FF2B5EF4-FFF2-40B4-BE49-F238E27FC236}">
                    <a16:creationId xmlns:a16="http://schemas.microsoft.com/office/drawing/2014/main" id="{F3611D24-C096-9EA9-A0CE-9B294335F54E}"/>
                  </a:ext>
                </a:extLst>
              </p:cNvPr>
              <p:cNvSpPr>
                <a:spLocks noChangeShapeType="1"/>
              </p:cNvSpPr>
              <p:nvPr/>
            </p:nvSpPr>
            <p:spPr bwMode="auto">
              <a:xfrm>
                <a:off x="2053" y="1448"/>
                <a:ext cx="1" cy="544"/>
              </a:xfrm>
              <a:prstGeom prst="line">
                <a:avLst/>
              </a:prstGeom>
              <a:noFill/>
              <a:ln w="11113">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880" name="Group 57">
                <a:extLst>
                  <a:ext uri="{FF2B5EF4-FFF2-40B4-BE49-F238E27FC236}">
                    <a16:creationId xmlns:a16="http://schemas.microsoft.com/office/drawing/2014/main" id="{BC75BA0A-A7E8-ED07-468D-42A8E08B7EEB}"/>
                  </a:ext>
                </a:extLst>
              </p:cNvPr>
              <p:cNvGrpSpPr>
                <a:grpSpLocks/>
              </p:cNvGrpSpPr>
              <p:nvPr/>
            </p:nvGrpSpPr>
            <p:grpSpPr bwMode="auto">
              <a:xfrm>
                <a:off x="1930" y="1876"/>
                <a:ext cx="226" cy="118"/>
                <a:chOff x="2447" y="2005"/>
                <a:chExt cx="226" cy="118"/>
              </a:xfrm>
            </p:grpSpPr>
            <p:sp>
              <p:nvSpPr>
                <p:cNvPr id="9913" name="Rectangle 58">
                  <a:extLst>
                    <a:ext uri="{FF2B5EF4-FFF2-40B4-BE49-F238E27FC236}">
                      <a16:creationId xmlns:a16="http://schemas.microsoft.com/office/drawing/2014/main" id="{F384D33A-D07C-4F0C-E769-55BED353070C}"/>
                    </a:ext>
                  </a:extLst>
                </p:cNvPr>
                <p:cNvSpPr>
                  <a:spLocks noChangeArrowheads="1"/>
                </p:cNvSpPr>
                <p:nvPr/>
              </p:nvSpPr>
              <p:spPr bwMode="auto">
                <a:xfrm>
                  <a:off x="2447" y="2005"/>
                  <a:ext cx="226" cy="118"/>
                </a:xfrm>
                <a:prstGeom prst="rect">
                  <a:avLst/>
                </a:pr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914" name="Rectangle 59">
                  <a:extLst>
                    <a:ext uri="{FF2B5EF4-FFF2-40B4-BE49-F238E27FC236}">
                      <a16:creationId xmlns:a16="http://schemas.microsoft.com/office/drawing/2014/main" id="{BDC5AB59-149C-500A-7982-9065EAD8C6C9}"/>
                    </a:ext>
                  </a:extLst>
                </p:cNvPr>
                <p:cNvSpPr>
                  <a:spLocks noChangeArrowheads="1"/>
                </p:cNvSpPr>
                <p:nvPr/>
              </p:nvSpPr>
              <p:spPr bwMode="auto">
                <a:xfrm>
                  <a:off x="2450" y="2008"/>
                  <a:ext cx="220" cy="113"/>
                </a:xfrm>
                <a:prstGeom prst="rect">
                  <a:avLst/>
                </a:prstGeom>
                <a:noFill/>
                <a:ln w="11113">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sp>
            <p:nvSpPr>
              <p:cNvPr id="9881" name="Line 60">
                <a:extLst>
                  <a:ext uri="{FF2B5EF4-FFF2-40B4-BE49-F238E27FC236}">
                    <a16:creationId xmlns:a16="http://schemas.microsoft.com/office/drawing/2014/main" id="{B71FEF2D-6AED-EC89-9D37-380A26A8CA90}"/>
                  </a:ext>
                </a:extLst>
              </p:cNvPr>
              <p:cNvSpPr>
                <a:spLocks noChangeShapeType="1"/>
              </p:cNvSpPr>
              <p:nvPr/>
            </p:nvSpPr>
            <p:spPr bwMode="auto">
              <a:xfrm>
                <a:off x="2053" y="1840"/>
                <a:ext cx="1" cy="152"/>
              </a:xfrm>
              <a:prstGeom prst="line">
                <a:avLst/>
              </a:prstGeom>
              <a:noFill/>
              <a:ln w="11113">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82" name="Rectangle 61">
                <a:extLst>
                  <a:ext uri="{FF2B5EF4-FFF2-40B4-BE49-F238E27FC236}">
                    <a16:creationId xmlns:a16="http://schemas.microsoft.com/office/drawing/2014/main" id="{C1210760-EA8D-3D70-AB45-8E4440911382}"/>
                  </a:ext>
                </a:extLst>
              </p:cNvPr>
              <p:cNvSpPr>
                <a:spLocks noChangeArrowheads="1"/>
              </p:cNvSpPr>
              <p:nvPr/>
            </p:nvSpPr>
            <p:spPr bwMode="auto">
              <a:xfrm>
                <a:off x="2164" y="1713"/>
                <a:ext cx="40" cy="278"/>
              </a:xfrm>
              <a:prstGeom prst="rect">
                <a:avLst/>
              </a:prstGeom>
              <a:solidFill>
                <a:srgbClr val="808080"/>
              </a:solidFill>
              <a:ln w="11113">
                <a:solidFill>
                  <a:srgbClr val="808080"/>
                </a:solidFill>
                <a:miter lim="800000"/>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883" name="Rectangle 62">
                <a:extLst>
                  <a:ext uri="{FF2B5EF4-FFF2-40B4-BE49-F238E27FC236}">
                    <a16:creationId xmlns:a16="http://schemas.microsoft.com/office/drawing/2014/main" id="{5B4CCB6A-08BA-1605-4B92-3832330E5FBC}"/>
                  </a:ext>
                </a:extLst>
              </p:cNvPr>
              <p:cNvSpPr>
                <a:spLocks noChangeArrowheads="1"/>
              </p:cNvSpPr>
              <p:nvPr/>
            </p:nvSpPr>
            <p:spPr bwMode="auto">
              <a:xfrm>
                <a:off x="2164" y="1564"/>
                <a:ext cx="40" cy="141"/>
              </a:xfrm>
              <a:prstGeom prst="rect">
                <a:avLst/>
              </a:prstGeom>
              <a:solidFill>
                <a:srgbClr val="808080"/>
              </a:solidFill>
              <a:ln w="11113">
                <a:solidFill>
                  <a:srgbClr val="808080"/>
                </a:solidFill>
                <a:miter lim="800000"/>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884" name="Rectangle 63">
                <a:extLst>
                  <a:ext uri="{FF2B5EF4-FFF2-40B4-BE49-F238E27FC236}">
                    <a16:creationId xmlns:a16="http://schemas.microsoft.com/office/drawing/2014/main" id="{E0D383E6-BCD6-BBBF-9C0D-961E10B9CF41}"/>
                  </a:ext>
                </a:extLst>
              </p:cNvPr>
              <p:cNvSpPr>
                <a:spLocks noChangeArrowheads="1"/>
              </p:cNvSpPr>
              <p:nvPr/>
            </p:nvSpPr>
            <p:spPr bwMode="auto">
              <a:xfrm>
                <a:off x="2164" y="1448"/>
                <a:ext cx="40" cy="106"/>
              </a:xfrm>
              <a:prstGeom prst="rect">
                <a:avLst/>
              </a:prstGeom>
              <a:solidFill>
                <a:srgbClr val="000000"/>
              </a:solidFill>
              <a:ln w="11113">
                <a:solidFill>
                  <a:srgbClr val="808080"/>
                </a:solidFill>
                <a:miter lim="800000"/>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885" name="Freeform 64">
                <a:extLst>
                  <a:ext uri="{FF2B5EF4-FFF2-40B4-BE49-F238E27FC236}">
                    <a16:creationId xmlns:a16="http://schemas.microsoft.com/office/drawing/2014/main" id="{2501D8DA-8143-9CF6-50B7-B902EE3DB920}"/>
                  </a:ext>
                </a:extLst>
              </p:cNvPr>
              <p:cNvSpPr>
                <a:spLocks/>
              </p:cNvSpPr>
              <p:nvPr/>
            </p:nvSpPr>
            <p:spPr bwMode="auto">
              <a:xfrm>
                <a:off x="1852" y="1443"/>
                <a:ext cx="75" cy="548"/>
              </a:xfrm>
              <a:custGeom>
                <a:avLst/>
                <a:gdLst>
                  <a:gd name="T0" fmla="*/ 37 w 151"/>
                  <a:gd name="T1" fmla="*/ 10 h 1095"/>
                  <a:gd name="T2" fmla="*/ 37 w 151"/>
                  <a:gd name="T3" fmla="*/ 34 h 1095"/>
                  <a:gd name="T4" fmla="*/ 37 w 151"/>
                  <a:gd name="T5" fmla="*/ 63 h 1095"/>
                  <a:gd name="T6" fmla="*/ 37 w 151"/>
                  <a:gd name="T7" fmla="*/ 80 h 1095"/>
                  <a:gd name="T8" fmla="*/ 37 w 151"/>
                  <a:gd name="T9" fmla="*/ 99 h 1095"/>
                  <a:gd name="T10" fmla="*/ 37 w 151"/>
                  <a:gd name="T11" fmla="*/ 120 h 1095"/>
                  <a:gd name="T12" fmla="*/ 37 w 151"/>
                  <a:gd name="T13" fmla="*/ 137 h 1095"/>
                  <a:gd name="T14" fmla="*/ 37 w 151"/>
                  <a:gd name="T15" fmla="*/ 152 h 1095"/>
                  <a:gd name="T16" fmla="*/ 37 w 151"/>
                  <a:gd name="T17" fmla="*/ 168 h 1095"/>
                  <a:gd name="T18" fmla="*/ 37 w 151"/>
                  <a:gd name="T19" fmla="*/ 188 h 1095"/>
                  <a:gd name="T20" fmla="*/ 37 w 151"/>
                  <a:gd name="T21" fmla="*/ 202 h 1095"/>
                  <a:gd name="T22" fmla="*/ 37 w 151"/>
                  <a:gd name="T23" fmla="*/ 217 h 1095"/>
                  <a:gd name="T24" fmla="*/ 37 w 151"/>
                  <a:gd name="T25" fmla="*/ 231 h 1095"/>
                  <a:gd name="T26" fmla="*/ 37 w 151"/>
                  <a:gd name="T27" fmla="*/ 246 h 1095"/>
                  <a:gd name="T28" fmla="*/ 37 w 151"/>
                  <a:gd name="T29" fmla="*/ 260 h 1095"/>
                  <a:gd name="T30" fmla="*/ 37 w 151"/>
                  <a:gd name="T31" fmla="*/ 274 h 1095"/>
                  <a:gd name="T32" fmla="*/ 28 w 151"/>
                  <a:gd name="T33" fmla="*/ 269 h 1095"/>
                  <a:gd name="T34" fmla="*/ 18 w 151"/>
                  <a:gd name="T35" fmla="*/ 263 h 1095"/>
                  <a:gd name="T36" fmla="*/ 5 w 151"/>
                  <a:gd name="T37" fmla="*/ 258 h 1095"/>
                  <a:gd name="T38" fmla="*/ 0 w 151"/>
                  <a:gd name="T39" fmla="*/ 248 h 1095"/>
                  <a:gd name="T40" fmla="*/ 0 w 151"/>
                  <a:gd name="T41" fmla="*/ 234 h 1095"/>
                  <a:gd name="T42" fmla="*/ 0 w 151"/>
                  <a:gd name="T43" fmla="*/ 217 h 1095"/>
                  <a:gd name="T44" fmla="*/ 0 w 151"/>
                  <a:gd name="T45" fmla="*/ 202 h 1095"/>
                  <a:gd name="T46" fmla="*/ 0 w 151"/>
                  <a:gd name="T47" fmla="*/ 188 h 1095"/>
                  <a:gd name="T48" fmla="*/ 0 w 151"/>
                  <a:gd name="T49" fmla="*/ 171 h 1095"/>
                  <a:gd name="T50" fmla="*/ 0 w 151"/>
                  <a:gd name="T51" fmla="*/ 157 h 1095"/>
                  <a:gd name="T52" fmla="*/ 0 w 151"/>
                  <a:gd name="T53" fmla="*/ 130 h 1095"/>
                  <a:gd name="T54" fmla="*/ 0 w 151"/>
                  <a:gd name="T55" fmla="*/ 99 h 1095"/>
                  <a:gd name="T56" fmla="*/ 0 w 151"/>
                  <a:gd name="T57" fmla="*/ 75 h 1095"/>
                  <a:gd name="T58" fmla="*/ 0 w 151"/>
                  <a:gd name="T59" fmla="*/ 51 h 1095"/>
                  <a:gd name="T60" fmla="*/ 0 w 151"/>
                  <a:gd name="T61" fmla="*/ 27 h 1095"/>
                  <a:gd name="T62" fmla="*/ 8 w 151"/>
                  <a:gd name="T63" fmla="*/ 17 h 1095"/>
                  <a:gd name="T64" fmla="*/ 19 w 151"/>
                  <a:gd name="T65" fmla="*/ 7 h 1095"/>
                  <a:gd name="T66" fmla="*/ 29 w 151"/>
                  <a:gd name="T67" fmla="*/ 3 h 1095"/>
                  <a:gd name="T68" fmla="*/ 37 w 151"/>
                  <a:gd name="T69" fmla="*/ 3 h 109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51"/>
                  <a:gd name="T106" fmla="*/ 0 h 1095"/>
                  <a:gd name="T107" fmla="*/ 151 w 151"/>
                  <a:gd name="T108" fmla="*/ 1095 h 109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51" h="1095">
                    <a:moveTo>
                      <a:pt x="151" y="10"/>
                    </a:moveTo>
                    <a:lnTo>
                      <a:pt x="151" y="38"/>
                    </a:lnTo>
                    <a:lnTo>
                      <a:pt x="151" y="68"/>
                    </a:lnTo>
                    <a:lnTo>
                      <a:pt x="151" y="134"/>
                    </a:lnTo>
                    <a:lnTo>
                      <a:pt x="151" y="193"/>
                    </a:lnTo>
                    <a:lnTo>
                      <a:pt x="151" y="251"/>
                    </a:lnTo>
                    <a:lnTo>
                      <a:pt x="151" y="289"/>
                    </a:lnTo>
                    <a:lnTo>
                      <a:pt x="151" y="317"/>
                    </a:lnTo>
                    <a:lnTo>
                      <a:pt x="151" y="357"/>
                    </a:lnTo>
                    <a:lnTo>
                      <a:pt x="151" y="395"/>
                    </a:lnTo>
                    <a:lnTo>
                      <a:pt x="151" y="453"/>
                    </a:lnTo>
                    <a:lnTo>
                      <a:pt x="151" y="480"/>
                    </a:lnTo>
                    <a:lnTo>
                      <a:pt x="151" y="510"/>
                    </a:lnTo>
                    <a:lnTo>
                      <a:pt x="151" y="548"/>
                    </a:lnTo>
                    <a:lnTo>
                      <a:pt x="151" y="576"/>
                    </a:lnTo>
                    <a:lnTo>
                      <a:pt x="151" y="606"/>
                    </a:lnTo>
                    <a:lnTo>
                      <a:pt x="151" y="634"/>
                    </a:lnTo>
                    <a:lnTo>
                      <a:pt x="151" y="672"/>
                    </a:lnTo>
                    <a:lnTo>
                      <a:pt x="151" y="710"/>
                    </a:lnTo>
                    <a:lnTo>
                      <a:pt x="151" y="750"/>
                    </a:lnTo>
                    <a:lnTo>
                      <a:pt x="151" y="778"/>
                    </a:lnTo>
                    <a:lnTo>
                      <a:pt x="151" y="807"/>
                    </a:lnTo>
                    <a:lnTo>
                      <a:pt x="151" y="836"/>
                    </a:lnTo>
                    <a:lnTo>
                      <a:pt x="151" y="865"/>
                    </a:lnTo>
                    <a:lnTo>
                      <a:pt x="151" y="895"/>
                    </a:lnTo>
                    <a:lnTo>
                      <a:pt x="151" y="923"/>
                    </a:lnTo>
                    <a:lnTo>
                      <a:pt x="151" y="953"/>
                    </a:lnTo>
                    <a:lnTo>
                      <a:pt x="151" y="981"/>
                    </a:lnTo>
                    <a:lnTo>
                      <a:pt x="151" y="1009"/>
                    </a:lnTo>
                    <a:lnTo>
                      <a:pt x="151" y="1037"/>
                    </a:lnTo>
                    <a:lnTo>
                      <a:pt x="151" y="1067"/>
                    </a:lnTo>
                    <a:lnTo>
                      <a:pt x="151" y="1095"/>
                    </a:lnTo>
                    <a:lnTo>
                      <a:pt x="131" y="1095"/>
                    </a:lnTo>
                    <a:lnTo>
                      <a:pt x="112" y="1075"/>
                    </a:lnTo>
                    <a:lnTo>
                      <a:pt x="93" y="1057"/>
                    </a:lnTo>
                    <a:lnTo>
                      <a:pt x="73" y="1049"/>
                    </a:lnTo>
                    <a:lnTo>
                      <a:pt x="46" y="1037"/>
                    </a:lnTo>
                    <a:lnTo>
                      <a:pt x="20" y="1029"/>
                    </a:lnTo>
                    <a:lnTo>
                      <a:pt x="0" y="1029"/>
                    </a:lnTo>
                    <a:lnTo>
                      <a:pt x="0" y="991"/>
                    </a:lnTo>
                    <a:lnTo>
                      <a:pt x="0" y="961"/>
                    </a:lnTo>
                    <a:lnTo>
                      <a:pt x="0" y="933"/>
                    </a:lnTo>
                    <a:lnTo>
                      <a:pt x="0" y="895"/>
                    </a:lnTo>
                    <a:lnTo>
                      <a:pt x="0" y="865"/>
                    </a:lnTo>
                    <a:lnTo>
                      <a:pt x="0" y="836"/>
                    </a:lnTo>
                    <a:lnTo>
                      <a:pt x="0" y="807"/>
                    </a:lnTo>
                    <a:lnTo>
                      <a:pt x="0" y="778"/>
                    </a:lnTo>
                    <a:lnTo>
                      <a:pt x="0" y="750"/>
                    </a:lnTo>
                    <a:lnTo>
                      <a:pt x="0" y="710"/>
                    </a:lnTo>
                    <a:lnTo>
                      <a:pt x="0" y="684"/>
                    </a:lnTo>
                    <a:lnTo>
                      <a:pt x="0" y="654"/>
                    </a:lnTo>
                    <a:lnTo>
                      <a:pt x="0" y="626"/>
                    </a:lnTo>
                    <a:lnTo>
                      <a:pt x="0" y="596"/>
                    </a:lnTo>
                    <a:lnTo>
                      <a:pt x="0" y="519"/>
                    </a:lnTo>
                    <a:lnTo>
                      <a:pt x="0" y="441"/>
                    </a:lnTo>
                    <a:lnTo>
                      <a:pt x="0" y="395"/>
                    </a:lnTo>
                    <a:lnTo>
                      <a:pt x="0" y="345"/>
                    </a:lnTo>
                    <a:lnTo>
                      <a:pt x="0" y="299"/>
                    </a:lnTo>
                    <a:lnTo>
                      <a:pt x="0" y="251"/>
                    </a:lnTo>
                    <a:lnTo>
                      <a:pt x="0" y="202"/>
                    </a:lnTo>
                    <a:lnTo>
                      <a:pt x="0" y="154"/>
                    </a:lnTo>
                    <a:lnTo>
                      <a:pt x="0" y="106"/>
                    </a:lnTo>
                    <a:lnTo>
                      <a:pt x="13" y="76"/>
                    </a:lnTo>
                    <a:lnTo>
                      <a:pt x="33" y="68"/>
                    </a:lnTo>
                    <a:lnTo>
                      <a:pt x="59" y="48"/>
                    </a:lnTo>
                    <a:lnTo>
                      <a:pt x="78" y="28"/>
                    </a:lnTo>
                    <a:lnTo>
                      <a:pt x="98" y="20"/>
                    </a:lnTo>
                    <a:lnTo>
                      <a:pt x="119" y="10"/>
                    </a:lnTo>
                    <a:lnTo>
                      <a:pt x="139" y="0"/>
                    </a:lnTo>
                    <a:lnTo>
                      <a:pt x="151" y="10"/>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886" name="Freeform 65">
                <a:extLst>
                  <a:ext uri="{FF2B5EF4-FFF2-40B4-BE49-F238E27FC236}">
                    <a16:creationId xmlns:a16="http://schemas.microsoft.com/office/drawing/2014/main" id="{94031B33-FA03-3E57-0C5D-ED445BA5DACE}"/>
                  </a:ext>
                </a:extLst>
              </p:cNvPr>
              <p:cNvSpPr>
                <a:spLocks/>
              </p:cNvSpPr>
              <p:nvPr/>
            </p:nvSpPr>
            <p:spPr bwMode="auto">
              <a:xfrm>
                <a:off x="1852" y="1945"/>
                <a:ext cx="74" cy="49"/>
              </a:xfrm>
              <a:custGeom>
                <a:avLst/>
                <a:gdLst>
                  <a:gd name="T0" fmla="*/ 37 w 147"/>
                  <a:gd name="T1" fmla="*/ 25 h 98"/>
                  <a:gd name="T2" fmla="*/ 35 w 147"/>
                  <a:gd name="T3" fmla="*/ 25 h 98"/>
                  <a:gd name="T4" fmla="*/ 32 w 147"/>
                  <a:gd name="T5" fmla="*/ 24 h 98"/>
                  <a:gd name="T6" fmla="*/ 30 w 147"/>
                  <a:gd name="T7" fmla="*/ 21 h 98"/>
                  <a:gd name="T8" fmla="*/ 28 w 147"/>
                  <a:gd name="T9" fmla="*/ 20 h 98"/>
                  <a:gd name="T10" fmla="*/ 25 w 147"/>
                  <a:gd name="T11" fmla="*/ 18 h 98"/>
                  <a:gd name="T12" fmla="*/ 22 w 147"/>
                  <a:gd name="T13" fmla="*/ 15 h 98"/>
                  <a:gd name="T14" fmla="*/ 19 w 147"/>
                  <a:gd name="T15" fmla="*/ 13 h 98"/>
                  <a:gd name="T16" fmla="*/ 17 w 147"/>
                  <a:gd name="T17" fmla="*/ 12 h 98"/>
                  <a:gd name="T18" fmla="*/ 11 w 147"/>
                  <a:gd name="T19" fmla="*/ 10 h 98"/>
                  <a:gd name="T20" fmla="*/ 9 w 147"/>
                  <a:gd name="T21" fmla="*/ 9 h 98"/>
                  <a:gd name="T22" fmla="*/ 6 w 147"/>
                  <a:gd name="T23" fmla="*/ 8 h 98"/>
                  <a:gd name="T24" fmla="*/ 4 w 147"/>
                  <a:gd name="T25" fmla="*/ 6 h 98"/>
                  <a:gd name="T26" fmla="*/ 0 w 147"/>
                  <a:gd name="T27" fmla="*/ 4 h 98"/>
                  <a:gd name="T28" fmla="*/ 3 w 147"/>
                  <a:gd name="T29" fmla="*/ 3 h 98"/>
                  <a:gd name="T30" fmla="*/ 5 w 147"/>
                  <a:gd name="T31" fmla="*/ 2 h 98"/>
                  <a:gd name="T32" fmla="*/ 8 w 147"/>
                  <a:gd name="T33" fmla="*/ 0 h 98"/>
                  <a:gd name="T34" fmla="*/ 10 w 147"/>
                  <a:gd name="T35" fmla="*/ 0 h 98"/>
                  <a:gd name="T36" fmla="*/ 13 w 147"/>
                  <a:gd name="T37" fmla="*/ 0 h 98"/>
                  <a:gd name="T38" fmla="*/ 15 w 147"/>
                  <a:gd name="T39" fmla="*/ 0 h 98"/>
                  <a:gd name="T40" fmla="*/ 18 w 147"/>
                  <a:gd name="T41" fmla="*/ 0 h 98"/>
                  <a:gd name="T42" fmla="*/ 20 w 147"/>
                  <a:gd name="T43" fmla="*/ 0 h 98"/>
                  <a:gd name="T44" fmla="*/ 24 w 147"/>
                  <a:gd name="T45" fmla="*/ 5 h 98"/>
                  <a:gd name="T46" fmla="*/ 26 w 147"/>
                  <a:gd name="T47" fmla="*/ 8 h 98"/>
                  <a:gd name="T48" fmla="*/ 26 w 147"/>
                  <a:gd name="T49" fmla="*/ 12 h 98"/>
                  <a:gd name="T50" fmla="*/ 29 w 147"/>
                  <a:gd name="T51" fmla="*/ 13 h 98"/>
                  <a:gd name="T52" fmla="*/ 31 w 147"/>
                  <a:gd name="T53" fmla="*/ 18 h 98"/>
                  <a:gd name="T54" fmla="*/ 33 w 147"/>
                  <a:gd name="T55" fmla="*/ 20 h 98"/>
                  <a:gd name="T56" fmla="*/ 35 w 147"/>
                  <a:gd name="T57" fmla="*/ 24 h 98"/>
                  <a:gd name="T58" fmla="*/ 37 w 147"/>
                  <a:gd name="T59" fmla="*/ 25 h 9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47"/>
                  <a:gd name="T91" fmla="*/ 0 h 98"/>
                  <a:gd name="T92" fmla="*/ 147 w 147"/>
                  <a:gd name="T93" fmla="*/ 98 h 9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47" h="98">
                    <a:moveTo>
                      <a:pt x="147" y="98"/>
                    </a:moveTo>
                    <a:lnTo>
                      <a:pt x="137" y="98"/>
                    </a:lnTo>
                    <a:lnTo>
                      <a:pt x="127" y="93"/>
                    </a:lnTo>
                    <a:lnTo>
                      <a:pt x="117" y="83"/>
                    </a:lnTo>
                    <a:lnTo>
                      <a:pt x="109" y="78"/>
                    </a:lnTo>
                    <a:lnTo>
                      <a:pt x="98" y="70"/>
                    </a:lnTo>
                    <a:lnTo>
                      <a:pt x="86" y="58"/>
                    </a:lnTo>
                    <a:lnTo>
                      <a:pt x="74" y="50"/>
                    </a:lnTo>
                    <a:lnTo>
                      <a:pt x="66" y="45"/>
                    </a:lnTo>
                    <a:lnTo>
                      <a:pt x="43" y="40"/>
                    </a:lnTo>
                    <a:lnTo>
                      <a:pt x="33" y="33"/>
                    </a:lnTo>
                    <a:lnTo>
                      <a:pt x="23" y="30"/>
                    </a:lnTo>
                    <a:lnTo>
                      <a:pt x="13" y="25"/>
                    </a:lnTo>
                    <a:lnTo>
                      <a:pt x="0" y="15"/>
                    </a:lnTo>
                    <a:lnTo>
                      <a:pt x="10" y="10"/>
                    </a:lnTo>
                    <a:lnTo>
                      <a:pt x="20" y="5"/>
                    </a:lnTo>
                    <a:lnTo>
                      <a:pt x="29" y="0"/>
                    </a:lnTo>
                    <a:lnTo>
                      <a:pt x="39" y="0"/>
                    </a:lnTo>
                    <a:lnTo>
                      <a:pt x="49" y="0"/>
                    </a:lnTo>
                    <a:lnTo>
                      <a:pt x="59" y="0"/>
                    </a:lnTo>
                    <a:lnTo>
                      <a:pt x="69" y="0"/>
                    </a:lnTo>
                    <a:lnTo>
                      <a:pt x="78" y="0"/>
                    </a:lnTo>
                    <a:lnTo>
                      <a:pt x="93" y="20"/>
                    </a:lnTo>
                    <a:lnTo>
                      <a:pt x="101" y="30"/>
                    </a:lnTo>
                    <a:lnTo>
                      <a:pt x="104" y="45"/>
                    </a:lnTo>
                    <a:lnTo>
                      <a:pt x="116" y="53"/>
                    </a:lnTo>
                    <a:lnTo>
                      <a:pt x="121" y="70"/>
                    </a:lnTo>
                    <a:lnTo>
                      <a:pt x="132" y="78"/>
                    </a:lnTo>
                    <a:lnTo>
                      <a:pt x="137" y="93"/>
                    </a:lnTo>
                    <a:lnTo>
                      <a:pt x="147" y="98"/>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887" name="Freeform 66">
                <a:extLst>
                  <a:ext uri="{FF2B5EF4-FFF2-40B4-BE49-F238E27FC236}">
                    <a16:creationId xmlns:a16="http://schemas.microsoft.com/office/drawing/2014/main" id="{D8BA1DB3-CB6C-5512-1683-1BA817193C41}"/>
                  </a:ext>
                </a:extLst>
              </p:cNvPr>
              <p:cNvSpPr>
                <a:spLocks/>
              </p:cNvSpPr>
              <p:nvPr/>
            </p:nvSpPr>
            <p:spPr bwMode="auto">
              <a:xfrm>
                <a:off x="1853" y="1957"/>
                <a:ext cx="74" cy="39"/>
              </a:xfrm>
              <a:custGeom>
                <a:avLst/>
                <a:gdLst>
                  <a:gd name="T0" fmla="*/ 37 w 150"/>
                  <a:gd name="T1" fmla="*/ 20 h 78"/>
                  <a:gd name="T2" fmla="*/ 36 w 150"/>
                  <a:gd name="T3" fmla="*/ 20 h 78"/>
                  <a:gd name="T4" fmla="*/ 34 w 150"/>
                  <a:gd name="T5" fmla="*/ 19 h 78"/>
                  <a:gd name="T6" fmla="*/ 33 w 150"/>
                  <a:gd name="T7" fmla="*/ 18 h 78"/>
                  <a:gd name="T8" fmla="*/ 29 w 150"/>
                  <a:gd name="T9" fmla="*/ 18 h 78"/>
                  <a:gd name="T10" fmla="*/ 28 w 150"/>
                  <a:gd name="T11" fmla="*/ 17 h 78"/>
                  <a:gd name="T12" fmla="*/ 27 w 150"/>
                  <a:gd name="T13" fmla="*/ 16 h 78"/>
                  <a:gd name="T14" fmla="*/ 26 w 150"/>
                  <a:gd name="T15" fmla="*/ 15 h 78"/>
                  <a:gd name="T16" fmla="*/ 24 w 150"/>
                  <a:gd name="T17" fmla="*/ 14 h 78"/>
                  <a:gd name="T18" fmla="*/ 23 w 150"/>
                  <a:gd name="T19" fmla="*/ 13 h 78"/>
                  <a:gd name="T20" fmla="*/ 22 w 150"/>
                  <a:gd name="T21" fmla="*/ 13 h 78"/>
                  <a:gd name="T22" fmla="*/ 21 w 150"/>
                  <a:gd name="T23" fmla="*/ 11 h 78"/>
                  <a:gd name="T24" fmla="*/ 19 w 150"/>
                  <a:gd name="T25" fmla="*/ 10 h 78"/>
                  <a:gd name="T26" fmla="*/ 18 w 150"/>
                  <a:gd name="T27" fmla="*/ 9 h 78"/>
                  <a:gd name="T28" fmla="*/ 18 w 150"/>
                  <a:gd name="T29" fmla="*/ 8 h 78"/>
                  <a:gd name="T30" fmla="*/ 16 w 150"/>
                  <a:gd name="T31" fmla="*/ 8 h 78"/>
                  <a:gd name="T32" fmla="*/ 15 w 150"/>
                  <a:gd name="T33" fmla="*/ 7 h 78"/>
                  <a:gd name="T34" fmla="*/ 14 w 150"/>
                  <a:gd name="T35" fmla="*/ 6 h 78"/>
                  <a:gd name="T36" fmla="*/ 12 w 150"/>
                  <a:gd name="T37" fmla="*/ 5 h 78"/>
                  <a:gd name="T38" fmla="*/ 11 w 150"/>
                  <a:gd name="T39" fmla="*/ 5 h 78"/>
                  <a:gd name="T40" fmla="*/ 10 w 150"/>
                  <a:gd name="T41" fmla="*/ 5 h 78"/>
                  <a:gd name="T42" fmla="*/ 8 w 150"/>
                  <a:gd name="T43" fmla="*/ 4 h 78"/>
                  <a:gd name="T44" fmla="*/ 7 w 150"/>
                  <a:gd name="T45" fmla="*/ 3 h 78"/>
                  <a:gd name="T46" fmla="*/ 5 w 150"/>
                  <a:gd name="T47" fmla="*/ 2 h 78"/>
                  <a:gd name="T48" fmla="*/ 4 w 150"/>
                  <a:gd name="T49" fmla="*/ 2 h 78"/>
                  <a:gd name="T50" fmla="*/ 2 w 150"/>
                  <a:gd name="T51" fmla="*/ 1 h 78"/>
                  <a:gd name="T52" fmla="*/ 1 w 150"/>
                  <a:gd name="T53" fmla="*/ 0 h 78"/>
                  <a:gd name="T54" fmla="*/ 0 w 150"/>
                  <a:gd name="T55" fmla="*/ 0 h 78"/>
                  <a:gd name="T56" fmla="*/ 37 w 150"/>
                  <a:gd name="T57" fmla="*/ 20 h 7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50"/>
                  <a:gd name="T88" fmla="*/ 0 h 78"/>
                  <a:gd name="T89" fmla="*/ 150 w 150"/>
                  <a:gd name="T90" fmla="*/ 78 h 7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50" h="78">
                    <a:moveTo>
                      <a:pt x="150" y="78"/>
                    </a:moveTo>
                    <a:lnTo>
                      <a:pt x="145" y="78"/>
                    </a:lnTo>
                    <a:lnTo>
                      <a:pt x="140" y="73"/>
                    </a:lnTo>
                    <a:lnTo>
                      <a:pt x="133" y="70"/>
                    </a:lnTo>
                    <a:lnTo>
                      <a:pt x="120" y="70"/>
                    </a:lnTo>
                    <a:lnTo>
                      <a:pt x="115" y="66"/>
                    </a:lnTo>
                    <a:lnTo>
                      <a:pt x="110" y="63"/>
                    </a:lnTo>
                    <a:lnTo>
                      <a:pt x="106" y="61"/>
                    </a:lnTo>
                    <a:lnTo>
                      <a:pt x="100" y="56"/>
                    </a:lnTo>
                    <a:lnTo>
                      <a:pt x="95" y="53"/>
                    </a:lnTo>
                    <a:lnTo>
                      <a:pt x="92" y="50"/>
                    </a:lnTo>
                    <a:lnTo>
                      <a:pt x="87" y="45"/>
                    </a:lnTo>
                    <a:lnTo>
                      <a:pt x="80" y="40"/>
                    </a:lnTo>
                    <a:lnTo>
                      <a:pt x="75" y="33"/>
                    </a:lnTo>
                    <a:lnTo>
                      <a:pt x="72" y="31"/>
                    </a:lnTo>
                    <a:lnTo>
                      <a:pt x="67" y="30"/>
                    </a:lnTo>
                    <a:lnTo>
                      <a:pt x="60" y="28"/>
                    </a:lnTo>
                    <a:lnTo>
                      <a:pt x="57" y="25"/>
                    </a:lnTo>
                    <a:lnTo>
                      <a:pt x="50" y="20"/>
                    </a:lnTo>
                    <a:lnTo>
                      <a:pt x="45" y="20"/>
                    </a:lnTo>
                    <a:lnTo>
                      <a:pt x="40" y="17"/>
                    </a:lnTo>
                    <a:lnTo>
                      <a:pt x="33" y="15"/>
                    </a:lnTo>
                    <a:lnTo>
                      <a:pt x="28" y="12"/>
                    </a:lnTo>
                    <a:lnTo>
                      <a:pt x="22" y="8"/>
                    </a:lnTo>
                    <a:lnTo>
                      <a:pt x="17" y="8"/>
                    </a:lnTo>
                    <a:lnTo>
                      <a:pt x="10" y="3"/>
                    </a:lnTo>
                    <a:lnTo>
                      <a:pt x="5" y="0"/>
                    </a:lnTo>
                    <a:lnTo>
                      <a:pt x="0" y="0"/>
                    </a:lnTo>
                    <a:lnTo>
                      <a:pt x="150" y="78"/>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888" name="Freeform 67">
                <a:extLst>
                  <a:ext uri="{FF2B5EF4-FFF2-40B4-BE49-F238E27FC236}">
                    <a16:creationId xmlns:a16="http://schemas.microsoft.com/office/drawing/2014/main" id="{5869466C-06C5-61EE-F702-62EC99BEDEEE}"/>
                  </a:ext>
                </a:extLst>
              </p:cNvPr>
              <p:cNvSpPr>
                <a:spLocks/>
              </p:cNvSpPr>
              <p:nvPr/>
            </p:nvSpPr>
            <p:spPr bwMode="auto">
              <a:xfrm>
                <a:off x="1857" y="1957"/>
                <a:ext cx="70" cy="39"/>
              </a:xfrm>
              <a:custGeom>
                <a:avLst/>
                <a:gdLst>
                  <a:gd name="T0" fmla="*/ 35 w 141"/>
                  <a:gd name="T1" fmla="*/ 20 h 78"/>
                  <a:gd name="T2" fmla="*/ 34 w 141"/>
                  <a:gd name="T3" fmla="*/ 20 h 78"/>
                  <a:gd name="T4" fmla="*/ 32 w 141"/>
                  <a:gd name="T5" fmla="*/ 19 h 78"/>
                  <a:gd name="T6" fmla="*/ 31 w 141"/>
                  <a:gd name="T7" fmla="*/ 18 h 78"/>
                  <a:gd name="T8" fmla="*/ 30 w 141"/>
                  <a:gd name="T9" fmla="*/ 18 h 78"/>
                  <a:gd name="T10" fmla="*/ 29 w 141"/>
                  <a:gd name="T11" fmla="*/ 18 h 78"/>
                  <a:gd name="T12" fmla="*/ 27 w 141"/>
                  <a:gd name="T13" fmla="*/ 17 h 78"/>
                  <a:gd name="T14" fmla="*/ 26 w 141"/>
                  <a:gd name="T15" fmla="*/ 16 h 78"/>
                  <a:gd name="T16" fmla="*/ 25 w 141"/>
                  <a:gd name="T17" fmla="*/ 15 h 78"/>
                  <a:gd name="T18" fmla="*/ 24 w 141"/>
                  <a:gd name="T19" fmla="*/ 15 h 78"/>
                  <a:gd name="T20" fmla="*/ 22 w 141"/>
                  <a:gd name="T21" fmla="*/ 13 h 78"/>
                  <a:gd name="T22" fmla="*/ 21 w 141"/>
                  <a:gd name="T23" fmla="*/ 13 h 78"/>
                  <a:gd name="T24" fmla="*/ 20 w 141"/>
                  <a:gd name="T25" fmla="*/ 13 h 78"/>
                  <a:gd name="T26" fmla="*/ 19 w 141"/>
                  <a:gd name="T27" fmla="*/ 12 h 78"/>
                  <a:gd name="T28" fmla="*/ 17 w 141"/>
                  <a:gd name="T29" fmla="*/ 10 h 78"/>
                  <a:gd name="T30" fmla="*/ 16 w 141"/>
                  <a:gd name="T31" fmla="*/ 9 h 78"/>
                  <a:gd name="T32" fmla="*/ 14 w 141"/>
                  <a:gd name="T33" fmla="*/ 8 h 78"/>
                  <a:gd name="T34" fmla="*/ 13 w 141"/>
                  <a:gd name="T35" fmla="*/ 8 h 78"/>
                  <a:gd name="T36" fmla="*/ 12 w 141"/>
                  <a:gd name="T37" fmla="*/ 7 h 78"/>
                  <a:gd name="T38" fmla="*/ 11 w 141"/>
                  <a:gd name="T39" fmla="*/ 6 h 78"/>
                  <a:gd name="T40" fmla="*/ 9 w 141"/>
                  <a:gd name="T41" fmla="*/ 5 h 78"/>
                  <a:gd name="T42" fmla="*/ 8 w 141"/>
                  <a:gd name="T43" fmla="*/ 5 h 78"/>
                  <a:gd name="T44" fmla="*/ 7 w 141"/>
                  <a:gd name="T45" fmla="*/ 4 h 78"/>
                  <a:gd name="T46" fmla="*/ 6 w 141"/>
                  <a:gd name="T47" fmla="*/ 3 h 78"/>
                  <a:gd name="T48" fmla="*/ 4 w 141"/>
                  <a:gd name="T49" fmla="*/ 2 h 78"/>
                  <a:gd name="T50" fmla="*/ 3 w 141"/>
                  <a:gd name="T51" fmla="*/ 1 h 78"/>
                  <a:gd name="T52" fmla="*/ 2 w 141"/>
                  <a:gd name="T53" fmla="*/ 1 h 78"/>
                  <a:gd name="T54" fmla="*/ 1 w 141"/>
                  <a:gd name="T55" fmla="*/ 0 h 78"/>
                  <a:gd name="T56" fmla="*/ 0 w 141"/>
                  <a:gd name="T57" fmla="*/ 0 h 78"/>
                  <a:gd name="T58" fmla="*/ 1 w 141"/>
                  <a:gd name="T59" fmla="*/ 1 h 78"/>
                  <a:gd name="T60" fmla="*/ 2 w 141"/>
                  <a:gd name="T61" fmla="*/ 1 h 78"/>
                  <a:gd name="T62" fmla="*/ 4 w 141"/>
                  <a:gd name="T63" fmla="*/ 1 h 78"/>
                  <a:gd name="T64" fmla="*/ 5 w 141"/>
                  <a:gd name="T65" fmla="*/ 2 h 78"/>
                  <a:gd name="T66" fmla="*/ 6 w 141"/>
                  <a:gd name="T67" fmla="*/ 2 h 78"/>
                  <a:gd name="T68" fmla="*/ 7 w 141"/>
                  <a:gd name="T69" fmla="*/ 3 h 78"/>
                  <a:gd name="T70" fmla="*/ 9 w 141"/>
                  <a:gd name="T71" fmla="*/ 3 h 78"/>
                  <a:gd name="T72" fmla="*/ 10 w 141"/>
                  <a:gd name="T73" fmla="*/ 5 h 78"/>
                  <a:gd name="T74" fmla="*/ 12 w 141"/>
                  <a:gd name="T75" fmla="*/ 5 h 78"/>
                  <a:gd name="T76" fmla="*/ 13 w 141"/>
                  <a:gd name="T77" fmla="*/ 6 h 78"/>
                  <a:gd name="T78" fmla="*/ 14 w 141"/>
                  <a:gd name="T79" fmla="*/ 6 h 78"/>
                  <a:gd name="T80" fmla="*/ 15 w 141"/>
                  <a:gd name="T81" fmla="*/ 8 h 78"/>
                  <a:gd name="T82" fmla="*/ 17 w 141"/>
                  <a:gd name="T83" fmla="*/ 8 h 78"/>
                  <a:gd name="T84" fmla="*/ 18 w 141"/>
                  <a:gd name="T85" fmla="*/ 9 h 78"/>
                  <a:gd name="T86" fmla="*/ 19 w 141"/>
                  <a:gd name="T87" fmla="*/ 9 h 78"/>
                  <a:gd name="T88" fmla="*/ 20 w 141"/>
                  <a:gd name="T89" fmla="*/ 9 h 78"/>
                  <a:gd name="T90" fmla="*/ 22 w 141"/>
                  <a:gd name="T91" fmla="*/ 10 h 78"/>
                  <a:gd name="T92" fmla="*/ 23 w 141"/>
                  <a:gd name="T93" fmla="*/ 10 h 78"/>
                  <a:gd name="T94" fmla="*/ 24 w 141"/>
                  <a:gd name="T95" fmla="*/ 11 h 78"/>
                  <a:gd name="T96" fmla="*/ 25 w 141"/>
                  <a:gd name="T97" fmla="*/ 12 h 78"/>
                  <a:gd name="T98" fmla="*/ 26 w 141"/>
                  <a:gd name="T99" fmla="*/ 12 h 78"/>
                  <a:gd name="T100" fmla="*/ 28 w 141"/>
                  <a:gd name="T101" fmla="*/ 13 h 78"/>
                  <a:gd name="T102" fmla="*/ 29 w 141"/>
                  <a:gd name="T103" fmla="*/ 13 h 78"/>
                  <a:gd name="T104" fmla="*/ 31 w 141"/>
                  <a:gd name="T105" fmla="*/ 13 h 78"/>
                  <a:gd name="T106" fmla="*/ 32 w 141"/>
                  <a:gd name="T107" fmla="*/ 14 h 78"/>
                  <a:gd name="T108" fmla="*/ 32 w 141"/>
                  <a:gd name="T109" fmla="*/ 16 h 78"/>
                  <a:gd name="T110" fmla="*/ 34 w 141"/>
                  <a:gd name="T111" fmla="*/ 17 h 78"/>
                  <a:gd name="T112" fmla="*/ 34 w 141"/>
                  <a:gd name="T113" fmla="*/ 19 h 78"/>
                  <a:gd name="T114" fmla="*/ 35 w 141"/>
                  <a:gd name="T115" fmla="*/ 20 h 7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1"/>
                  <a:gd name="T175" fmla="*/ 0 h 78"/>
                  <a:gd name="T176" fmla="*/ 141 w 141"/>
                  <a:gd name="T177" fmla="*/ 78 h 7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1" h="78">
                    <a:moveTo>
                      <a:pt x="141" y="78"/>
                    </a:moveTo>
                    <a:lnTo>
                      <a:pt x="137" y="78"/>
                    </a:lnTo>
                    <a:lnTo>
                      <a:pt x="131" y="75"/>
                    </a:lnTo>
                    <a:lnTo>
                      <a:pt x="126" y="70"/>
                    </a:lnTo>
                    <a:lnTo>
                      <a:pt x="121" y="70"/>
                    </a:lnTo>
                    <a:lnTo>
                      <a:pt x="116" y="70"/>
                    </a:lnTo>
                    <a:lnTo>
                      <a:pt x="111" y="66"/>
                    </a:lnTo>
                    <a:lnTo>
                      <a:pt x="106" y="63"/>
                    </a:lnTo>
                    <a:lnTo>
                      <a:pt x="102" y="61"/>
                    </a:lnTo>
                    <a:lnTo>
                      <a:pt x="96" y="58"/>
                    </a:lnTo>
                    <a:lnTo>
                      <a:pt x="91" y="53"/>
                    </a:lnTo>
                    <a:lnTo>
                      <a:pt x="86" y="50"/>
                    </a:lnTo>
                    <a:lnTo>
                      <a:pt x="81" y="50"/>
                    </a:lnTo>
                    <a:lnTo>
                      <a:pt x="76" y="46"/>
                    </a:lnTo>
                    <a:lnTo>
                      <a:pt x="71" y="41"/>
                    </a:lnTo>
                    <a:lnTo>
                      <a:pt x="64" y="36"/>
                    </a:lnTo>
                    <a:lnTo>
                      <a:pt x="59" y="31"/>
                    </a:lnTo>
                    <a:lnTo>
                      <a:pt x="54" y="30"/>
                    </a:lnTo>
                    <a:lnTo>
                      <a:pt x="49" y="28"/>
                    </a:lnTo>
                    <a:lnTo>
                      <a:pt x="44" y="22"/>
                    </a:lnTo>
                    <a:lnTo>
                      <a:pt x="39" y="20"/>
                    </a:lnTo>
                    <a:lnTo>
                      <a:pt x="34" y="17"/>
                    </a:lnTo>
                    <a:lnTo>
                      <a:pt x="29" y="15"/>
                    </a:lnTo>
                    <a:lnTo>
                      <a:pt x="24" y="10"/>
                    </a:lnTo>
                    <a:lnTo>
                      <a:pt x="19" y="8"/>
                    </a:lnTo>
                    <a:lnTo>
                      <a:pt x="14" y="3"/>
                    </a:lnTo>
                    <a:lnTo>
                      <a:pt x="10" y="3"/>
                    </a:lnTo>
                    <a:lnTo>
                      <a:pt x="5" y="0"/>
                    </a:lnTo>
                    <a:lnTo>
                      <a:pt x="0" y="0"/>
                    </a:lnTo>
                    <a:lnTo>
                      <a:pt x="5" y="5"/>
                    </a:lnTo>
                    <a:lnTo>
                      <a:pt x="10" y="5"/>
                    </a:lnTo>
                    <a:lnTo>
                      <a:pt x="16" y="5"/>
                    </a:lnTo>
                    <a:lnTo>
                      <a:pt x="21" y="8"/>
                    </a:lnTo>
                    <a:lnTo>
                      <a:pt x="26" y="8"/>
                    </a:lnTo>
                    <a:lnTo>
                      <a:pt x="31" y="10"/>
                    </a:lnTo>
                    <a:lnTo>
                      <a:pt x="38" y="12"/>
                    </a:lnTo>
                    <a:lnTo>
                      <a:pt x="43" y="17"/>
                    </a:lnTo>
                    <a:lnTo>
                      <a:pt x="48" y="20"/>
                    </a:lnTo>
                    <a:lnTo>
                      <a:pt x="53" y="25"/>
                    </a:lnTo>
                    <a:lnTo>
                      <a:pt x="58" y="25"/>
                    </a:lnTo>
                    <a:lnTo>
                      <a:pt x="63" y="30"/>
                    </a:lnTo>
                    <a:lnTo>
                      <a:pt x="68" y="31"/>
                    </a:lnTo>
                    <a:lnTo>
                      <a:pt x="73" y="33"/>
                    </a:lnTo>
                    <a:lnTo>
                      <a:pt x="78" y="36"/>
                    </a:lnTo>
                    <a:lnTo>
                      <a:pt x="83" y="36"/>
                    </a:lnTo>
                    <a:lnTo>
                      <a:pt x="88" y="40"/>
                    </a:lnTo>
                    <a:lnTo>
                      <a:pt x="93" y="41"/>
                    </a:lnTo>
                    <a:lnTo>
                      <a:pt x="97" y="45"/>
                    </a:lnTo>
                    <a:lnTo>
                      <a:pt x="102" y="46"/>
                    </a:lnTo>
                    <a:lnTo>
                      <a:pt x="107" y="46"/>
                    </a:lnTo>
                    <a:lnTo>
                      <a:pt x="114" y="50"/>
                    </a:lnTo>
                    <a:lnTo>
                      <a:pt x="119" y="53"/>
                    </a:lnTo>
                    <a:lnTo>
                      <a:pt x="126" y="53"/>
                    </a:lnTo>
                    <a:lnTo>
                      <a:pt x="129" y="56"/>
                    </a:lnTo>
                    <a:lnTo>
                      <a:pt x="131" y="63"/>
                    </a:lnTo>
                    <a:lnTo>
                      <a:pt x="137" y="66"/>
                    </a:lnTo>
                    <a:lnTo>
                      <a:pt x="137" y="73"/>
                    </a:lnTo>
                    <a:lnTo>
                      <a:pt x="141" y="78"/>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889" name="Freeform 68">
                <a:extLst>
                  <a:ext uri="{FF2B5EF4-FFF2-40B4-BE49-F238E27FC236}">
                    <a16:creationId xmlns:a16="http://schemas.microsoft.com/office/drawing/2014/main" id="{F6A36339-A607-429D-9998-FD15C021FD92}"/>
                  </a:ext>
                </a:extLst>
              </p:cNvPr>
              <p:cNvSpPr>
                <a:spLocks/>
              </p:cNvSpPr>
              <p:nvPr/>
            </p:nvSpPr>
            <p:spPr bwMode="auto">
              <a:xfrm>
                <a:off x="1854" y="1953"/>
                <a:ext cx="72" cy="43"/>
              </a:xfrm>
              <a:custGeom>
                <a:avLst/>
                <a:gdLst>
                  <a:gd name="T0" fmla="*/ 37 w 142"/>
                  <a:gd name="T1" fmla="*/ 22 h 86"/>
                  <a:gd name="T2" fmla="*/ 37 w 142"/>
                  <a:gd name="T3" fmla="*/ 20 h 86"/>
                  <a:gd name="T4" fmla="*/ 37 w 142"/>
                  <a:gd name="T5" fmla="*/ 18 h 86"/>
                  <a:gd name="T6" fmla="*/ 35 w 142"/>
                  <a:gd name="T7" fmla="*/ 15 h 86"/>
                  <a:gd name="T8" fmla="*/ 34 w 142"/>
                  <a:gd name="T9" fmla="*/ 15 h 86"/>
                  <a:gd name="T10" fmla="*/ 32 w 142"/>
                  <a:gd name="T11" fmla="*/ 14 h 86"/>
                  <a:gd name="T12" fmla="*/ 30 w 142"/>
                  <a:gd name="T13" fmla="*/ 14 h 86"/>
                  <a:gd name="T14" fmla="*/ 29 w 142"/>
                  <a:gd name="T15" fmla="*/ 13 h 86"/>
                  <a:gd name="T16" fmla="*/ 27 w 142"/>
                  <a:gd name="T17" fmla="*/ 13 h 86"/>
                  <a:gd name="T18" fmla="*/ 26 w 142"/>
                  <a:gd name="T19" fmla="*/ 12 h 86"/>
                  <a:gd name="T20" fmla="*/ 25 w 142"/>
                  <a:gd name="T21" fmla="*/ 11 h 86"/>
                  <a:gd name="T22" fmla="*/ 24 w 142"/>
                  <a:gd name="T23" fmla="*/ 11 h 86"/>
                  <a:gd name="T24" fmla="*/ 23 w 142"/>
                  <a:gd name="T25" fmla="*/ 10 h 86"/>
                  <a:gd name="T26" fmla="*/ 21 w 142"/>
                  <a:gd name="T27" fmla="*/ 9 h 86"/>
                  <a:gd name="T28" fmla="*/ 20 w 142"/>
                  <a:gd name="T29" fmla="*/ 8 h 86"/>
                  <a:gd name="T30" fmla="*/ 17 w 142"/>
                  <a:gd name="T31" fmla="*/ 7 h 86"/>
                  <a:gd name="T32" fmla="*/ 16 w 142"/>
                  <a:gd name="T33" fmla="*/ 6 h 86"/>
                  <a:gd name="T34" fmla="*/ 15 w 142"/>
                  <a:gd name="T35" fmla="*/ 6 h 86"/>
                  <a:gd name="T36" fmla="*/ 13 w 142"/>
                  <a:gd name="T37" fmla="*/ 5 h 86"/>
                  <a:gd name="T38" fmla="*/ 11 w 142"/>
                  <a:gd name="T39" fmla="*/ 3 h 86"/>
                  <a:gd name="T40" fmla="*/ 10 w 142"/>
                  <a:gd name="T41" fmla="*/ 2 h 86"/>
                  <a:gd name="T42" fmla="*/ 7 w 142"/>
                  <a:gd name="T43" fmla="*/ 1 h 86"/>
                  <a:gd name="T44" fmla="*/ 5 w 142"/>
                  <a:gd name="T45" fmla="*/ 0 h 86"/>
                  <a:gd name="T46" fmla="*/ 4 w 142"/>
                  <a:gd name="T47" fmla="*/ 0 h 86"/>
                  <a:gd name="T48" fmla="*/ 3 w 142"/>
                  <a:gd name="T49" fmla="*/ 0 h 86"/>
                  <a:gd name="T50" fmla="*/ 1 w 142"/>
                  <a:gd name="T51" fmla="*/ 0 h 86"/>
                  <a:gd name="T52" fmla="*/ 0 w 142"/>
                  <a:gd name="T53" fmla="*/ 2 h 86"/>
                  <a:gd name="T54" fmla="*/ 2 w 142"/>
                  <a:gd name="T55" fmla="*/ 3 h 86"/>
                  <a:gd name="T56" fmla="*/ 3 w 142"/>
                  <a:gd name="T57" fmla="*/ 4 h 86"/>
                  <a:gd name="T58" fmla="*/ 4 w 142"/>
                  <a:gd name="T59" fmla="*/ 4 h 86"/>
                  <a:gd name="T60" fmla="*/ 6 w 142"/>
                  <a:gd name="T61" fmla="*/ 5 h 86"/>
                  <a:gd name="T62" fmla="*/ 7 w 142"/>
                  <a:gd name="T63" fmla="*/ 6 h 86"/>
                  <a:gd name="T64" fmla="*/ 9 w 142"/>
                  <a:gd name="T65" fmla="*/ 6 h 86"/>
                  <a:gd name="T66" fmla="*/ 10 w 142"/>
                  <a:gd name="T67" fmla="*/ 7 h 86"/>
                  <a:gd name="T68" fmla="*/ 11 w 142"/>
                  <a:gd name="T69" fmla="*/ 8 h 86"/>
                  <a:gd name="T70" fmla="*/ 13 w 142"/>
                  <a:gd name="T71" fmla="*/ 8 h 86"/>
                  <a:gd name="T72" fmla="*/ 14 w 142"/>
                  <a:gd name="T73" fmla="*/ 9 h 86"/>
                  <a:gd name="T74" fmla="*/ 16 w 142"/>
                  <a:gd name="T75" fmla="*/ 10 h 86"/>
                  <a:gd name="T76" fmla="*/ 17 w 142"/>
                  <a:gd name="T77" fmla="*/ 10 h 86"/>
                  <a:gd name="T78" fmla="*/ 18 w 142"/>
                  <a:gd name="T79" fmla="*/ 11 h 86"/>
                  <a:gd name="T80" fmla="*/ 20 w 142"/>
                  <a:gd name="T81" fmla="*/ 11 h 86"/>
                  <a:gd name="T82" fmla="*/ 21 w 142"/>
                  <a:gd name="T83" fmla="*/ 13 h 86"/>
                  <a:gd name="T84" fmla="*/ 22 w 142"/>
                  <a:gd name="T85" fmla="*/ 14 h 86"/>
                  <a:gd name="T86" fmla="*/ 23 w 142"/>
                  <a:gd name="T87" fmla="*/ 14 h 86"/>
                  <a:gd name="T88" fmla="*/ 25 w 142"/>
                  <a:gd name="T89" fmla="*/ 15 h 86"/>
                  <a:gd name="T90" fmla="*/ 26 w 142"/>
                  <a:gd name="T91" fmla="*/ 16 h 86"/>
                  <a:gd name="T92" fmla="*/ 27 w 142"/>
                  <a:gd name="T93" fmla="*/ 17 h 86"/>
                  <a:gd name="T94" fmla="*/ 29 w 142"/>
                  <a:gd name="T95" fmla="*/ 17 h 86"/>
                  <a:gd name="T96" fmla="*/ 30 w 142"/>
                  <a:gd name="T97" fmla="*/ 18 h 86"/>
                  <a:gd name="T98" fmla="*/ 31 w 142"/>
                  <a:gd name="T99" fmla="*/ 18 h 86"/>
                  <a:gd name="T100" fmla="*/ 32 w 142"/>
                  <a:gd name="T101" fmla="*/ 19 h 86"/>
                  <a:gd name="T102" fmla="*/ 33 w 142"/>
                  <a:gd name="T103" fmla="*/ 19 h 86"/>
                  <a:gd name="T104" fmla="*/ 35 w 142"/>
                  <a:gd name="T105" fmla="*/ 21 h 86"/>
                  <a:gd name="T106" fmla="*/ 33 w 142"/>
                  <a:gd name="T107" fmla="*/ 22 h 86"/>
                  <a:gd name="T108" fmla="*/ 32 w 142"/>
                  <a:gd name="T109" fmla="*/ 21 h 86"/>
                  <a:gd name="T110" fmla="*/ 31 w 142"/>
                  <a:gd name="T111" fmla="*/ 19 h 86"/>
                  <a:gd name="T112" fmla="*/ 37 w 142"/>
                  <a:gd name="T113" fmla="*/ 22 h 8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42"/>
                  <a:gd name="T172" fmla="*/ 0 h 86"/>
                  <a:gd name="T173" fmla="*/ 142 w 142"/>
                  <a:gd name="T174" fmla="*/ 86 h 8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42" h="86">
                    <a:moveTo>
                      <a:pt x="142" y="86"/>
                    </a:moveTo>
                    <a:lnTo>
                      <a:pt x="142" y="80"/>
                    </a:lnTo>
                    <a:lnTo>
                      <a:pt x="142" y="70"/>
                    </a:lnTo>
                    <a:lnTo>
                      <a:pt x="139" y="61"/>
                    </a:lnTo>
                    <a:lnTo>
                      <a:pt x="132" y="60"/>
                    </a:lnTo>
                    <a:lnTo>
                      <a:pt x="127" y="55"/>
                    </a:lnTo>
                    <a:lnTo>
                      <a:pt x="116" y="55"/>
                    </a:lnTo>
                    <a:lnTo>
                      <a:pt x="112" y="51"/>
                    </a:lnTo>
                    <a:lnTo>
                      <a:pt x="107" y="50"/>
                    </a:lnTo>
                    <a:lnTo>
                      <a:pt x="101" y="46"/>
                    </a:lnTo>
                    <a:lnTo>
                      <a:pt x="96" y="43"/>
                    </a:lnTo>
                    <a:lnTo>
                      <a:pt x="93" y="43"/>
                    </a:lnTo>
                    <a:lnTo>
                      <a:pt x="88" y="37"/>
                    </a:lnTo>
                    <a:lnTo>
                      <a:pt x="81" y="35"/>
                    </a:lnTo>
                    <a:lnTo>
                      <a:pt x="78" y="30"/>
                    </a:lnTo>
                    <a:lnTo>
                      <a:pt x="66" y="27"/>
                    </a:lnTo>
                    <a:lnTo>
                      <a:pt x="63" y="25"/>
                    </a:lnTo>
                    <a:lnTo>
                      <a:pt x="58" y="23"/>
                    </a:lnTo>
                    <a:lnTo>
                      <a:pt x="51" y="17"/>
                    </a:lnTo>
                    <a:lnTo>
                      <a:pt x="43" y="10"/>
                    </a:lnTo>
                    <a:lnTo>
                      <a:pt x="39" y="5"/>
                    </a:lnTo>
                    <a:lnTo>
                      <a:pt x="26" y="3"/>
                    </a:lnTo>
                    <a:lnTo>
                      <a:pt x="19" y="0"/>
                    </a:lnTo>
                    <a:lnTo>
                      <a:pt x="15" y="0"/>
                    </a:lnTo>
                    <a:lnTo>
                      <a:pt x="10" y="0"/>
                    </a:lnTo>
                    <a:lnTo>
                      <a:pt x="3" y="0"/>
                    </a:lnTo>
                    <a:lnTo>
                      <a:pt x="0" y="8"/>
                    </a:lnTo>
                    <a:lnTo>
                      <a:pt x="5" y="12"/>
                    </a:lnTo>
                    <a:lnTo>
                      <a:pt x="10" y="15"/>
                    </a:lnTo>
                    <a:lnTo>
                      <a:pt x="16" y="15"/>
                    </a:lnTo>
                    <a:lnTo>
                      <a:pt x="21" y="17"/>
                    </a:lnTo>
                    <a:lnTo>
                      <a:pt x="28" y="23"/>
                    </a:lnTo>
                    <a:lnTo>
                      <a:pt x="34" y="25"/>
                    </a:lnTo>
                    <a:lnTo>
                      <a:pt x="39" y="27"/>
                    </a:lnTo>
                    <a:lnTo>
                      <a:pt x="43" y="32"/>
                    </a:lnTo>
                    <a:lnTo>
                      <a:pt x="49" y="32"/>
                    </a:lnTo>
                    <a:lnTo>
                      <a:pt x="54" y="35"/>
                    </a:lnTo>
                    <a:lnTo>
                      <a:pt x="61" y="37"/>
                    </a:lnTo>
                    <a:lnTo>
                      <a:pt x="66" y="40"/>
                    </a:lnTo>
                    <a:lnTo>
                      <a:pt x="69" y="43"/>
                    </a:lnTo>
                    <a:lnTo>
                      <a:pt x="76" y="43"/>
                    </a:lnTo>
                    <a:lnTo>
                      <a:pt x="81" y="50"/>
                    </a:lnTo>
                    <a:lnTo>
                      <a:pt x="86" y="55"/>
                    </a:lnTo>
                    <a:lnTo>
                      <a:pt x="89" y="56"/>
                    </a:lnTo>
                    <a:lnTo>
                      <a:pt x="96" y="61"/>
                    </a:lnTo>
                    <a:lnTo>
                      <a:pt x="101" y="63"/>
                    </a:lnTo>
                    <a:lnTo>
                      <a:pt x="107" y="66"/>
                    </a:lnTo>
                    <a:lnTo>
                      <a:pt x="112" y="66"/>
                    </a:lnTo>
                    <a:lnTo>
                      <a:pt x="116" y="71"/>
                    </a:lnTo>
                    <a:lnTo>
                      <a:pt x="121" y="71"/>
                    </a:lnTo>
                    <a:lnTo>
                      <a:pt x="127" y="75"/>
                    </a:lnTo>
                    <a:lnTo>
                      <a:pt x="131" y="76"/>
                    </a:lnTo>
                    <a:lnTo>
                      <a:pt x="136" y="81"/>
                    </a:lnTo>
                    <a:lnTo>
                      <a:pt x="131" y="86"/>
                    </a:lnTo>
                    <a:lnTo>
                      <a:pt x="127" y="83"/>
                    </a:lnTo>
                    <a:lnTo>
                      <a:pt x="122" y="76"/>
                    </a:lnTo>
                    <a:lnTo>
                      <a:pt x="142" y="86"/>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890" name="Freeform 69">
                <a:extLst>
                  <a:ext uri="{FF2B5EF4-FFF2-40B4-BE49-F238E27FC236}">
                    <a16:creationId xmlns:a16="http://schemas.microsoft.com/office/drawing/2014/main" id="{00B00B91-631B-3FB3-A12F-7C280FBEAF80}"/>
                  </a:ext>
                </a:extLst>
              </p:cNvPr>
              <p:cNvSpPr>
                <a:spLocks/>
              </p:cNvSpPr>
              <p:nvPr/>
            </p:nvSpPr>
            <p:spPr bwMode="auto">
              <a:xfrm>
                <a:off x="1912" y="1440"/>
                <a:ext cx="15" cy="20"/>
              </a:xfrm>
              <a:custGeom>
                <a:avLst/>
                <a:gdLst>
                  <a:gd name="T0" fmla="*/ 8 w 30"/>
                  <a:gd name="T1" fmla="*/ 0 h 40"/>
                  <a:gd name="T2" fmla="*/ 5 w 30"/>
                  <a:gd name="T3" fmla="*/ 3 h 40"/>
                  <a:gd name="T4" fmla="*/ 3 w 30"/>
                  <a:gd name="T5" fmla="*/ 4 h 40"/>
                  <a:gd name="T6" fmla="*/ 0 w 30"/>
                  <a:gd name="T7" fmla="*/ 4 h 40"/>
                  <a:gd name="T8" fmla="*/ 0 w 30"/>
                  <a:gd name="T9" fmla="*/ 8 h 40"/>
                  <a:gd name="T10" fmla="*/ 3 w 30"/>
                  <a:gd name="T11" fmla="*/ 10 h 40"/>
                  <a:gd name="T12" fmla="*/ 5 w 30"/>
                  <a:gd name="T13" fmla="*/ 9 h 40"/>
                  <a:gd name="T14" fmla="*/ 7 w 30"/>
                  <a:gd name="T15" fmla="*/ 5 h 40"/>
                  <a:gd name="T16" fmla="*/ 8 w 30"/>
                  <a:gd name="T17" fmla="*/ 0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
                  <a:gd name="T28" fmla="*/ 0 h 40"/>
                  <a:gd name="T29" fmla="*/ 30 w 30"/>
                  <a:gd name="T30" fmla="*/ 40 h 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 h="40">
                    <a:moveTo>
                      <a:pt x="30" y="0"/>
                    </a:moveTo>
                    <a:lnTo>
                      <a:pt x="20" y="10"/>
                    </a:lnTo>
                    <a:lnTo>
                      <a:pt x="10" y="15"/>
                    </a:lnTo>
                    <a:lnTo>
                      <a:pt x="0" y="15"/>
                    </a:lnTo>
                    <a:lnTo>
                      <a:pt x="0" y="32"/>
                    </a:lnTo>
                    <a:lnTo>
                      <a:pt x="10" y="40"/>
                    </a:lnTo>
                    <a:lnTo>
                      <a:pt x="20" y="35"/>
                    </a:lnTo>
                    <a:lnTo>
                      <a:pt x="26" y="20"/>
                    </a:lnTo>
                    <a:lnTo>
                      <a:pt x="30" y="0"/>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891" name="Line 70">
                <a:extLst>
                  <a:ext uri="{FF2B5EF4-FFF2-40B4-BE49-F238E27FC236}">
                    <a16:creationId xmlns:a16="http://schemas.microsoft.com/office/drawing/2014/main" id="{4841D1D1-5022-0E7C-958B-ADE9C9BB2F06}"/>
                  </a:ext>
                </a:extLst>
              </p:cNvPr>
              <p:cNvSpPr>
                <a:spLocks noChangeShapeType="1"/>
              </p:cNvSpPr>
              <p:nvPr/>
            </p:nvSpPr>
            <p:spPr bwMode="auto">
              <a:xfrm flipH="1">
                <a:off x="1848" y="1446"/>
                <a:ext cx="82" cy="37"/>
              </a:xfrm>
              <a:prstGeom prst="line">
                <a:avLst/>
              </a:prstGeom>
              <a:noFill/>
              <a:ln w="11113">
                <a:solidFill>
                  <a:srgbClr val="676767"/>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92" name="Rectangle 71">
                <a:extLst>
                  <a:ext uri="{FF2B5EF4-FFF2-40B4-BE49-F238E27FC236}">
                    <a16:creationId xmlns:a16="http://schemas.microsoft.com/office/drawing/2014/main" id="{54D36836-D31A-5CDF-0508-0B06BA5321DC}"/>
                  </a:ext>
                </a:extLst>
              </p:cNvPr>
              <p:cNvSpPr>
                <a:spLocks noChangeArrowheads="1"/>
              </p:cNvSpPr>
              <p:nvPr/>
            </p:nvSpPr>
            <p:spPr bwMode="auto">
              <a:xfrm>
                <a:off x="1935" y="1454"/>
                <a:ext cx="115" cy="413"/>
              </a:xfrm>
              <a:prstGeom prst="rect">
                <a:avLst/>
              </a:prstGeom>
              <a:solidFill>
                <a:srgbClr val="FFFFFF"/>
              </a:solidFill>
              <a:ln w="11113">
                <a:solidFill>
                  <a:srgbClr val="808080"/>
                </a:solidFill>
                <a:miter lim="800000"/>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893" name="Rectangle 72">
                <a:extLst>
                  <a:ext uri="{FF2B5EF4-FFF2-40B4-BE49-F238E27FC236}">
                    <a16:creationId xmlns:a16="http://schemas.microsoft.com/office/drawing/2014/main" id="{7921473F-8CAF-6B3C-9213-C1F7D16226E7}"/>
                  </a:ext>
                </a:extLst>
              </p:cNvPr>
              <p:cNvSpPr>
                <a:spLocks noChangeArrowheads="1"/>
              </p:cNvSpPr>
              <p:nvPr/>
            </p:nvSpPr>
            <p:spPr bwMode="auto">
              <a:xfrm>
                <a:off x="2056" y="1453"/>
                <a:ext cx="93" cy="413"/>
              </a:xfrm>
              <a:prstGeom prst="rect">
                <a:avLst/>
              </a:prstGeom>
              <a:solidFill>
                <a:srgbClr val="FFFFFF"/>
              </a:solidFill>
              <a:ln w="11113">
                <a:solidFill>
                  <a:srgbClr val="808080"/>
                </a:solidFill>
                <a:miter lim="800000"/>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894" name="Rectangle 73">
                <a:extLst>
                  <a:ext uri="{FF2B5EF4-FFF2-40B4-BE49-F238E27FC236}">
                    <a16:creationId xmlns:a16="http://schemas.microsoft.com/office/drawing/2014/main" id="{F672D5BD-5625-757C-98E0-4D4751AB4FBD}"/>
                  </a:ext>
                </a:extLst>
              </p:cNvPr>
              <p:cNvSpPr>
                <a:spLocks noChangeArrowheads="1"/>
              </p:cNvSpPr>
              <p:nvPr/>
            </p:nvSpPr>
            <p:spPr bwMode="auto">
              <a:xfrm>
                <a:off x="1933" y="1448"/>
                <a:ext cx="271" cy="543"/>
              </a:xfrm>
              <a:prstGeom prst="rect">
                <a:avLst/>
              </a:prstGeom>
              <a:noFill/>
              <a:ln w="11113">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895" name="Rectangle 74">
                <a:extLst>
                  <a:ext uri="{FF2B5EF4-FFF2-40B4-BE49-F238E27FC236}">
                    <a16:creationId xmlns:a16="http://schemas.microsoft.com/office/drawing/2014/main" id="{A869C62D-D803-2C40-353F-D8E8D46A9A73}"/>
                  </a:ext>
                </a:extLst>
              </p:cNvPr>
              <p:cNvSpPr>
                <a:spLocks noChangeArrowheads="1"/>
              </p:cNvSpPr>
              <p:nvPr/>
            </p:nvSpPr>
            <p:spPr bwMode="auto">
              <a:xfrm>
                <a:off x="2167" y="1448"/>
                <a:ext cx="37" cy="532"/>
              </a:xfrm>
              <a:prstGeom prst="rect">
                <a:avLst/>
              </a:prstGeom>
              <a:noFill/>
              <a:ln w="11113">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896" name="Line 75">
                <a:extLst>
                  <a:ext uri="{FF2B5EF4-FFF2-40B4-BE49-F238E27FC236}">
                    <a16:creationId xmlns:a16="http://schemas.microsoft.com/office/drawing/2014/main" id="{9CC2DB53-56DA-EDF7-CC27-CF40B562F78D}"/>
                  </a:ext>
                </a:extLst>
              </p:cNvPr>
              <p:cNvSpPr>
                <a:spLocks noChangeShapeType="1"/>
              </p:cNvSpPr>
              <p:nvPr/>
            </p:nvSpPr>
            <p:spPr bwMode="auto">
              <a:xfrm>
                <a:off x="2053" y="1448"/>
                <a:ext cx="1" cy="544"/>
              </a:xfrm>
              <a:prstGeom prst="line">
                <a:avLst/>
              </a:prstGeom>
              <a:noFill/>
              <a:ln w="11113">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897" name="Group 76">
                <a:extLst>
                  <a:ext uri="{FF2B5EF4-FFF2-40B4-BE49-F238E27FC236}">
                    <a16:creationId xmlns:a16="http://schemas.microsoft.com/office/drawing/2014/main" id="{80D94651-DF16-D3D3-BA30-35C1F3EFB398}"/>
                  </a:ext>
                </a:extLst>
              </p:cNvPr>
              <p:cNvGrpSpPr>
                <a:grpSpLocks/>
              </p:cNvGrpSpPr>
              <p:nvPr/>
            </p:nvGrpSpPr>
            <p:grpSpPr bwMode="auto">
              <a:xfrm>
                <a:off x="1930" y="1876"/>
                <a:ext cx="226" cy="118"/>
                <a:chOff x="2447" y="2005"/>
                <a:chExt cx="226" cy="118"/>
              </a:xfrm>
            </p:grpSpPr>
            <p:sp>
              <p:nvSpPr>
                <p:cNvPr id="9911" name="Rectangle 77">
                  <a:extLst>
                    <a:ext uri="{FF2B5EF4-FFF2-40B4-BE49-F238E27FC236}">
                      <a16:creationId xmlns:a16="http://schemas.microsoft.com/office/drawing/2014/main" id="{FDD76646-3931-82E0-7F60-EA8ED678928D}"/>
                    </a:ext>
                  </a:extLst>
                </p:cNvPr>
                <p:cNvSpPr>
                  <a:spLocks noChangeArrowheads="1"/>
                </p:cNvSpPr>
                <p:nvPr/>
              </p:nvSpPr>
              <p:spPr bwMode="auto">
                <a:xfrm>
                  <a:off x="2447" y="2005"/>
                  <a:ext cx="226" cy="118"/>
                </a:xfrm>
                <a:prstGeom prst="rect">
                  <a:avLst/>
                </a:pr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912" name="Rectangle 78">
                  <a:extLst>
                    <a:ext uri="{FF2B5EF4-FFF2-40B4-BE49-F238E27FC236}">
                      <a16:creationId xmlns:a16="http://schemas.microsoft.com/office/drawing/2014/main" id="{15612E3E-75EA-3B33-51F1-450200CA56BC}"/>
                    </a:ext>
                  </a:extLst>
                </p:cNvPr>
                <p:cNvSpPr>
                  <a:spLocks noChangeArrowheads="1"/>
                </p:cNvSpPr>
                <p:nvPr/>
              </p:nvSpPr>
              <p:spPr bwMode="auto">
                <a:xfrm>
                  <a:off x="2450" y="2008"/>
                  <a:ext cx="220" cy="113"/>
                </a:xfrm>
                <a:prstGeom prst="rect">
                  <a:avLst/>
                </a:prstGeom>
                <a:noFill/>
                <a:ln w="11113">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sp>
            <p:nvSpPr>
              <p:cNvPr id="9898" name="Line 79">
                <a:extLst>
                  <a:ext uri="{FF2B5EF4-FFF2-40B4-BE49-F238E27FC236}">
                    <a16:creationId xmlns:a16="http://schemas.microsoft.com/office/drawing/2014/main" id="{A9CF2918-4E5F-5DF7-00EA-7A73DAFA2C54}"/>
                  </a:ext>
                </a:extLst>
              </p:cNvPr>
              <p:cNvSpPr>
                <a:spLocks noChangeShapeType="1"/>
              </p:cNvSpPr>
              <p:nvPr/>
            </p:nvSpPr>
            <p:spPr bwMode="auto">
              <a:xfrm>
                <a:off x="2053" y="1840"/>
                <a:ext cx="1" cy="152"/>
              </a:xfrm>
              <a:prstGeom prst="line">
                <a:avLst/>
              </a:prstGeom>
              <a:noFill/>
              <a:ln w="11113">
                <a:solidFill>
                  <a:srgbClr val="8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99" name="Rectangle 80">
                <a:extLst>
                  <a:ext uri="{FF2B5EF4-FFF2-40B4-BE49-F238E27FC236}">
                    <a16:creationId xmlns:a16="http://schemas.microsoft.com/office/drawing/2014/main" id="{E761C864-C591-BA7F-532C-9D72E3CC9146}"/>
                  </a:ext>
                </a:extLst>
              </p:cNvPr>
              <p:cNvSpPr>
                <a:spLocks noChangeArrowheads="1"/>
              </p:cNvSpPr>
              <p:nvPr/>
            </p:nvSpPr>
            <p:spPr bwMode="auto">
              <a:xfrm>
                <a:off x="2164" y="1713"/>
                <a:ext cx="40" cy="278"/>
              </a:xfrm>
              <a:prstGeom prst="rect">
                <a:avLst/>
              </a:prstGeom>
              <a:solidFill>
                <a:srgbClr val="808080"/>
              </a:solidFill>
              <a:ln w="11113">
                <a:solidFill>
                  <a:srgbClr val="808080"/>
                </a:solidFill>
                <a:miter lim="800000"/>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900" name="Rectangle 81">
                <a:extLst>
                  <a:ext uri="{FF2B5EF4-FFF2-40B4-BE49-F238E27FC236}">
                    <a16:creationId xmlns:a16="http://schemas.microsoft.com/office/drawing/2014/main" id="{DE32401C-0D74-E015-E4A0-CB9CE0B09D45}"/>
                  </a:ext>
                </a:extLst>
              </p:cNvPr>
              <p:cNvSpPr>
                <a:spLocks noChangeArrowheads="1"/>
              </p:cNvSpPr>
              <p:nvPr/>
            </p:nvSpPr>
            <p:spPr bwMode="auto">
              <a:xfrm>
                <a:off x="2164" y="1564"/>
                <a:ext cx="40" cy="141"/>
              </a:xfrm>
              <a:prstGeom prst="rect">
                <a:avLst/>
              </a:prstGeom>
              <a:solidFill>
                <a:srgbClr val="808080"/>
              </a:solidFill>
              <a:ln w="11113">
                <a:solidFill>
                  <a:srgbClr val="808080"/>
                </a:solidFill>
                <a:miter lim="800000"/>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901" name="Rectangle 82">
                <a:extLst>
                  <a:ext uri="{FF2B5EF4-FFF2-40B4-BE49-F238E27FC236}">
                    <a16:creationId xmlns:a16="http://schemas.microsoft.com/office/drawing/2014/main" id="{E5EA6C3E-D708-8073-85A0-C7A063563599}"/>
                  </a:ext>
                </a:extLst>
              </p:cNvPr>
              <p:cNvSpPr>
                <a:spLocks noChangeArrowheads="1"/>
              </p:cNvSpPr>
              <p:nvPr/>
            </p:nvSpPr>
            <p:spPr bwMode="auto">
              <a:xfrm>
                <a:off x="2164" y="1448"/>
                <a:ext cx="40" cy="106"/>
              </a:xfrm>
              <a:prstGeom prst="rect">
                <a:avLst/>
              </a:prstGeom>
              <a:solidFill>
                <a:srgbClr val="000000"/>
              </a:solidFill>
              <a:ln w="11113">
                <a:solidFill>
                  <a:srgbClr val="808080"/>
                </a:solidFill>
                <a:miter lim="800000"/>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902" name="Freeform 83">
                <a:extLst>
                  <a:ext uri="{FF2B5EF4-FFF2-40B4-BE49-F238E27FC236}">
                    <a16:creationId xmlns:a16="http://schemas.microsoft.com/office/drawing/2014/main" id="{A6CA6451-CD9A-1FA7-6BB7-1320C7D5BE78}"/>
                  </a:ext>
                </a:extLst>
              </p:cNvPr>
              <p:cNvSpPr>
                <a:spLocks/>
              </p:cNvSpPr>
              <p:nvPr/>
            </p:nvSpPr>
            <p:spPr bwMode="auto">
              <a:xfrm>
                <a:off x="1852" y="1443"/>
                <a:ext cx="75" cy="548"/>
              </a:xfrm>
              <a:custGeom>
                <a:avLst/>
                <a:gdLst>
                  <a:gd name="T0" fmla="*/ 37 w 151"/>
                  <a:gd name="T1" fmla="*/ 10 h 1095"/>
                  <a:gd name="T2" fmla="*/ 37 w 151"/>
                  <a:gd name="T3" fmla="*/ 34 h 1095"/>
                  <a:gd name="T4" fmla="*/ 37 w 151"/>
                  <a:gd name="T5" fmla="*/ 63 h 1095"/>
                  <a:gd name="T6" fmla="*/ 37 w 151"/>
                  <a:gd name="T7" fmla="*/ 80 h 1095"/>
                  <a:gd name="T8" fmla="*/ 37 w 151"/>
                  <a:gd name="T9" fmla="*/ 99 h 1095"/>
                  <a:gd name="T10" fmla="*/ 37 w 151"/>
                  <a:gd name="T11" fmla="*/ 120 h 1095"/>
                  <a:gd name="T12" fmla="*/ 37 w 151"/>
                  <a:gd name="T13" fmla="*/ 137 h 1095"/>
                  <a:gd name="T14" fmla="*/ 37 w 151"/>
                  <a:gd name="T15" fmla="*/ 152 h 1095"/>
                  <a:gd name="T16" fmla="*/ 37 w 151"/>
                  <a:gd name="T17" fmla="*/ 168 h 1095"/>
                  <a:gd name="T18" fmla="*/ 37 w 151"/>
                  <a:gd name="T19" fmla="*/ 188 h 1095"/>
                  <a:gd name="T20" fmla="*/ 37 w 151"/>
                  <a:gd name="T21" fmla="*/ 202 h 1095"/>
                  <a:gd name="T22" fmla="*/ 37 w 151"/>
                  <a:gd name="T23" fmla="*/ 217 h 1095"/>
                  <a:gd name="T24" fmla="*/ 37 w 151"/>
                  <a:gd name="T25" fmla="*/ 231 h 1095"/>
                  <a:gd name="T26" fmla="*/ 37 w 151"/>
                  <a:gd name="T27" fmla="*/ 246 h 1095"/>
                  <a:gd name="T28" fmla="*/ 37 w 151"/>
                  <a:gd name="T29" fmla="*/ 260 h 1095"/>
                  <a:gd name="T30" fmla="*/ 37 w 151"/>
                  <a:gd name="T31" fmla="*/ 274 h 1095"/>
                  <a:gd name="T32" fmla="*/ 28 w 151"/>
                  <a:gd name="T33" fmla="*/ 269 h 1095"/>
                  <a:gd name="T34" fmla="*/ 18 w 151"/>
                  <a:gd name="T35" fmla="*/ 263 h 1095"/>
                  <a:gd name="T36" fmla="*/ 5 w 151"/>
                  <a:gd name="T37" fmla="*/ 258 h 1095"/>
                  <a:gd name="T38" fmla="*/ 0 w 151"/>
                  <a:gd name="T39" fmla="*/ 248 h 1095"/>
                  <a:gd name="T40" fmla="*/ 0 w 151"/>
                  <a:gd name="T41" fmla="*/ 234 h 1095"/>
                  <a:gd name="T42" fmla="*/ 0 w 151"/>
                  <a:gd name="T43" fmla="*/ 217 h 1095"/>
                  <a:gd name="T44" fmla="*/ 0 w 151"/>
                  <a:gd name="T45" fmla="*/ 202 h 1095"/>
                  <a:gd name="T46" fmla="*/ 0 w 151"/>
                  <a:gd name="T47" fmla="*/ 188 h 1095"/>
                  <a:gd name="T48" fmla="*/ 0 w 151"/>
                  <a:gd name="T49" fmla="*/ 171 h 1095"/>
                  <a:gd name="T50" fmla="*/ 0 w 151"/>
                  <a:gd name="T51" fmla="*/ 157 h 1095"/>
                  <a:gd name="T52" fmla="*/ 0 w 151"/>
                  <a:gd name="T53" fmla="*/ 130 h 1095"/>
                  <a:gd name="T54" fmla="*/ 0 w 151"/>
                  <a:gd name="T55" fmla="*/ 99 h 1095"/>
                  <a:gd name="T56" fmla="*/ 0 w 151"/>
                  <a:gd name="T57" fmla="*/ 75 h 1095"/>
                  <a:gd name="T58" fmla="*/ 0 w 151"/>
                  <a:gd name="T59" fmla="*/ 51 h 1095"/>
                  <a:gd name="T60" fmla="*/ 0 w 151"/>
                  <a:gd name="T61" fmla="*/ 27 h 1095"/>
                  <a:gd name="T62" fmla="*/ 8 w 151"/>
                  <a:gd name="T63" fmla="*/ 17 h 1095"/>
                  <a:gd name="T64" fmla="*/ 19 w 151"/>
                  <a:gd name="T65" fmla="*/ 7 h 1095"/>
                  <a:gd name="T66" fmla="*/ 29 w 151"/>
                  <a:gd name="T67" fmla="*/ 3 h 1095"/>
                  <a:gd name="T68" fmla="*/ 37 w 151"/>
                  <a:gd name="T69" fmla="*/ 3 h 109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51"/>
                  <a:gd name="T106" fmla="*/ 0 h 1095"/>
                  <a:gd name="T107" fmla="*/ 151 w 151"/>
                  <a:gd name="T108" fmla="*/ 1095 h 109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51" h="1095">
                    <a:moveTo>
                      <a:pt x="151" y="10"/>
                    </a:moveTo>
                    <a:lnTo>
                      <a:pt x="151" y="38"/>
                    </a:lnTo>
                    <a:lnTo>
                      <a:pt x="151" y="68"/>
                    </a:lnTo>
                    <a:lnTo>
                      <a:pt x="151" y="134"/>
                    </a:lnTo>
                    <a:lnTo>
                      <a:pt x="151" y="193"/>
                    </a:lnTo>
                    <a:lnTo>
                      <a:pt x="151" y="251"/>
                    </a:lnTo>
                    <a:lnTo>
                      <a:pt x="151" y="289"/>
                    </a:lnTo>
                    <a:lnTo>
                      <a:pt x="151" y="317"/>
                    </a:lnTo>
                    <a:lnTo>
                      <a:pt x="151" y="357"/>
                    </a:lnTo>
                    <a:lnTo>
                      <a:pt x="151" y="395"/>
                    </a:lnTo>
                    <a:lnTo>
                      <a:pt x="151" y="453"/>
                    </a:lnTo>
                    <a:lnTo>
                      <a:pt x="151" y="480"/>
                    </a:lnTo>
                    <a:lnTo>
                      <a:pt x="151" y="510"/>
                    </a:lnTo>
                    <a:lnTo>
                      <a:pt x="151" y="548"/>
                    </a:lnTo>
                    <a:lnTo>
                      <a:pt x="151" y="576"/>
                    </a:lnTo>
                    <a:lnTo>
                      <a:pt x="151" y="606"/>
                    </a:lnTo>
                    <a:lnTo>
                      <a:pt x="151" y="634"/>
                    </a:lnTo>
                    <a:lnTo>
                      <a:pt x="151" y="672"/>
                    </a:lnTo>
                    <a:lnTo>
                      <a:pt x="151" y="710"/>
                    </a:lnTo>
                    <a:lnTo>
                      <a:pt x="151" y="750"/>
                    </a:lnTo>
                    <a:lnTo>
                      <a:pt x="151" y="778"/>
                    </a:lnTo>
                    <a:lnTo>
                      <a:pt x="151" y="807"/>
                    </a:lnTo>
                    <a:lnTo>
                      <a:pt x="151" y="836"/>
                    </a:lnTo>
                    <a:lnTo>
                      <a:pt x="151" y="865"/>
                    </a:lnTo>
                    <a:lnTo>
                      <a:pt x="151" y="895"/>
                    </a:lnTo>
                    <a:lnTo>
                      <a:pt x="151" y="923"/>
                    </a:lnTo>
                    <a:lnTo>
                      <a:pt x="151" y="953"/>
                    </a:lnTo>
                    <a:lnTo>
                      <a:pt x="151" y="981"/>
                    </a:lnTo>
                    <a:lnTo>
                      <a:pt x="151" y="1009"/>
                    </a:lnTo>
                    <a:lnTo>
                      <a:pt x="151" y="1037"/>
                    </a:lnTo>
                    <a:lnTo>
                      <a:pt x="151" y="1067"/>
                    </a:lnTo>
                    <a:lnTo>
                      <a:pt x="151" y="1095"/>
                    </a:lnTo>
                    <a:lnTo>
                      <a:pt x="131" y="1095"/>
                    </a:lnTo>
                    <a:lnTo>
                      <a:pt x="112" y="1075"/>
                    </a:lnTo>
                    <a:lnTo>
                      <a:pt x="93" y="1057"/>
                    </a:lnTo>
                    <a:lnTo>
                      <a:pt x="73" y="1049"/>
                    </a:lnTo>
                    <a:lnTo>
                      <a:pt x="46" y="1037"/>
                    </a:lnTo>
                    <a:lnTo>
                      <a:pt x="20" y="1029"/>
                    </a:lnTo>
                    <a:lnTo>
                      <a:pt x="0" y="1029"/>
                    </a:lnTo>
                    <a:lnTo>
                      <a:pt x="0" y="991"/>
                    </a:lnTo>
                    <a:lnTo>
                      <a:pt x="0" y="961"/>
                    </a:lnTo>
                    <a:lnTo>
                      <a:pt x="0" y="933"/>
                    </a:lnTo>
                    <a:lnTo>
                      <a:pt x="0" y="895"/>
                    </a:lnTo>
                    <a:lnTo>
                      <a:pt x="0" y="865"/>
                    </a:lnTo>
                    <a:lnTo>
                      <a:pt x="0" y="836"/>
                    </a:lnTo>
                    <a:lnTo>
                      <a:pt x="0" y="807"/>
                    </a:lnTo>
                    <a:lnTo>
                      <a:pt x="0" y="778"/>
                    </a:lnTo>
                    <a:lnTo>
                      <a:pt x="0" y="750"/>
                    </a:lnTo>
                    <a:lnTo>
                      <a:pt x="0" y="710"/>
                    </a:lnTo>
                    <a:lnTo>
                      <a:pt x="0" y="684"/>
                    </a:lnTo>
                    <a:lnTo>
                      <a:pt x="0" y="654"/>
                    </a:lnTo>
                    <a:lnTo>
                      <a:pt x="0" y="626"/>
                    </a:lnTo>
                    <a:lnTo>
                      <a:pt x="0" y="596"/>
                    </a:lnTo>
                    <a:lnTo>
                      <a:pt x="0" y="519"/>
                    </a:lnTo>
                    <a:lnTo>
                      <a:pt x="0" y="441"/>
                    </a:lnTo>
                    <a:lnTo>
                      <a:pt x="0" y="395"/>
                    </a:lnTo>
                    <a:lnTo>
                      <a:pt x="0" y="345"/>
                    </a:lnTo>
                    <a:lnTo>
                      <a:pt x="0" y="299"/>
                    </a:lnTo>
                    <a:lnTo>
                      <a:pt x="0" y="251"/>
                    </a:lnTo>
                    <a:lnTo>
                      <a:pt x="0" y="202"/>
                    </a:lnTo>
                    <a:lnTo>
                      <a:pt x="0" y="154"/>
                    </a:lnTo>
                    <a:lnTo>
                      <a:pt x="0" y="106"/>
                    </a:lnTo>
                    <a:lnTo>
                      <a:pt x="13" y="76"/>
                    </a:lnTo>
                    <a:lnTo>
                      <a:pt x="33" y="68"/>
                    </a:lnTo>
                    <a:lnTo>
                      <a:pt x="59" y="48"/>
                    </a:lnTo>
                    <a:lnTo>
                      <a:pt x="78" y="28"/>
                    </a:lnTo>
                    <a:lnTo>
                      <a:pt x="98" y="20"/>
                    </a:lnTo>
                    <a:lnTo>
                      <a:pt x="119" y="10"/>
                    </a:lnTo>
                    <a:lnTo>
                      <a:pt x="139" y="0"/>
                    </a:lnTo>
                    <a:lnTo>
                      <a:pt x="151" y="10"/>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03" name="Freeform 84">
                <a:extLst>
                  <a:ext uri="{FF2B5EF4-FFF2-40B4-BE49-F238E27FC236}">
                    <a16:creationId xmlns:a16="http://schemas.microsoft.com/office/drawing/2014/main" id="{4BA25E1F-1577-B0A1-59AD-BBC24DB5CD8E}"/>
                  </a:ext>
                </a:extLst>
              </p:cNvPr>
              <p:cNvSpPr>
                <a:spLocks/>
              </p:cNvSpPr>
              <p:nvPr/>
            </p:nvSpPr>
            <p:spPr bwMode="auto">
              <a:xfrm>
                <a:off x="1852" y="1945"/>
                <a:ext cx="74" cy="49"/>
              </a:xfrm>
              <a:custGeom>
                <a:avLst/>
                <a:gdLst>
                  <a:gd name="T0" fmla="*/ 37 w 147"/>
                  <a:gd name="T1" fmla="*/ 25 h 98"/>
                  <a:gd name="T2" fmla="*/ 35 w 147"/>
                  <a:gd name="T3" fmla="*/ 25 h 98"/>
                  <a:gd name="T4" fmla="*/ 32 w 147"/>
                  <a:gd name="T5" fmla="*/ 24 h 98"/>
                  <a:gd name="T6" fmla="*/ 30 w 147"/>
                  <a:gd name="T7" fmla="*/ 21 h 98"/>
                  <a:gd name="T8" fmla="*/ 28 w 147"/>
                  <a:gd name="T9" fmla="*/ 20 h 98"/>
                  <a:gd name="T10" fmla="*/ 25 w 147"/>
                  <a:gd name="T11" fmla="*/ 18 h 98"/>
                  <a:gd name="T12" fmla="*/ 22 w 147"/>
                  <a:gd name="T13" fmla="*/ 15 h 98"/>
                  <a:gd name="T14" fmla="*/ 19 w 147"/>
                  <a:gd name="T15" fmla="*/ 13 h 98"/>
                  <a:gd name="T16" fmla="*/ 17 w 147"/>
                  <a:gd name="T17" fmla="*/ 12 h 98"/>
                  <a:gd name="T18" fmla="*/ 11 w 147"/>
                  <a:gd name="T19" fmla="*/ 10 h 98"/>
                  <a:gd name="T20" fmla="*/ 9 w 147"/>
                  <a:gd name="T21" fmla="*/ 9 h 98"/>
                  <a:gd name="T22" fmla="*/ 6 w 147"/>
                  <a:gd name="T23" fmla="*/ 8 h 98"/>
                  <a:gd name="T24" fmla="*/ 4 w 147"/>
                  <a:gd name="T25" fmla="*/ 6 h 98"/>
                  <a:gd name="T26" fmla="*/ 0 w 147"/>
                  <a:gd name="T27" fmla="*/ 4 h 98"/>
                  <a:gd name="T28" fmla="*/ 3 w 147"/>
                  <a:gd name="T29" fmla="*/ 3 h 98"/>
                  <a:gd name="T30" fmla="*/ 5 w 147"/>
                  <a:gd name="T31" fmla="*/ 2 h 98"/>
                  <a:gd name="T32" fmla="*/ 8 w 147"/>
                  <a:gd name="T33" fmla="*/ 0 h 98"/>
                  <a:gd name="T34" fmla="*/ 10 w 147"/>
                  <a:gd name="T35" fmla="*/ 0 h 98"/>
                  <a:gd name="T36" fmla="*/ 13 w 147"/>
                  <a:gd name="T37" fmla="*/ 0 h 98"/>
                  <a:gd name="T38" fmla="*/ 15 w 147"/>
                  <a:gd name="T39" fmla="*/ 0 h 98"/>
                  <a:gd name="T40" fmla="*/ 18 w 147"/>
                  <a:gd name="T41" fmla="*/ 0 h 98"/>
                  <a:gd name="T42" fmla="*/ 20 w 147"/>
                  <a:gd name="T43" fmla="*/ 0 h 98"/>
                  <a:gd name="T44" fmla="*/ 24 w 147"/>
                  <a:gd name="T45" fmla="*/ 5 h 98"/>
                  <a:gd name="T46" fmla="*/ 26 w 147"/>
                  <a:gd name="T47" fmla="*/ 8 h 98"/>
                  <a:gd name="T48" fmla="*/ 26 w 147"/>
                  <a:gd name="T49" fmla="*/ 12 h 98"/>
                  <a:gd name="T50" fmla="*/ 29 w 147"/>
                  <a:gd name="T51" fmla="*/ 13 h 98"/>
                  <a:gd name="T52" fmla="*/ 31 w 147"/>
                  <a:gd name="T53" fmla="*/ 18 h 98"/>
                  <a:gd name="T54" fmla="*/ 33 w 147"/>
                  <a:gd name="T55" fmla="*/ 20 h 98"/>
                  <a:gd name="T56" fmla="*/ 35 w 147"/>
                  <a:gd name="T57" fmla="*/ 24 h 98"/>
                  <a:gd name="T58" fmla="*/ 37 w 147"/>
                  <a:gd name="T59" fmla="*/ 25 h 9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47"/>
                  <a:gd name="T91" fmla="*/ 0 h 98"/>
                  <a:gd name="T92" fmla="*/ 147 w 147"/>
                  <a:gd name="T93" fmla="*/ 98 h 9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47" h="98">
                    <a:moveTo>
                      <a:pt x="147" y="98"/>
                    </a:moveTo>
                    <a:lnTo>
                      <a:pt x="137" y="98"/>
                    </a:lnTo>
                    <a:lnTo>
                      <a:pt x="127" y="93"/>
                    </a:lnTo>
                    <a:lnTo>
                      <a:pt x="117" y="83"/>
                    </a:lnTo>
                    <a:lnTo>
                      <a:pt x="109" y="78"/>
                    </a:lnTo>
                    <a:lnTo>
                      <a:pt x="98" y="70"/>
                    </a:lnTo>
                    <a:lnTo>
                      <a:pt x="86" y="58"/>
                    </a:lnTo>
                    <a:lnTo>
                      <a:pt x="74" y="50"/>
                    </a:lnTo>
                    <a:lnTo>
                      <a:pt x="66" y="45"/>
                    </a:lnTo>
                    <a:lnTo>
                      <a:pt x="43" y="40"/>
                    </a:lnTo>
                    <a:lnTo>
                      <a:pt x="33" y="33"/>
                    </a:lnTo>
                    <a:lnTo>
                      <a:pt x="23" y="30"/>
                    </a:lnTo>
                    <a:lnTo>
                      <a:pt x="13" y="25"/>
                    </a:lnTo>
                    <a:lnTo>
                      <a:pt x="0" y="15"/>
                    </a:lnTo>
                    <a:lnTo>
                      <a:pt x="10" y="10"/>
                    </a:lnTo>
                    <a:lnTo>
                      <a:pt x="20" y="5"/>
                    </a:lnTo>
                    <a:lnTo>
                      <a:pt x="29" y="0"/>
                    </a:lnTo>
                    <a:lnTo>
                      <a:pt x="39" y="0"/>
                    </a:lnTo>
                    <a:lnTo>
                      <a:pt x="49" y="0"/>
                    </a:lnTo>
                    <a:lnTo>
                      <a:pt x="59" y="0"/>
                    </a:lnTo>
                    <a:lnTo>
                      <a:pt x="69" y="0"/>
                    </a:lnTo>
                    <a:lnTo>
                      <a:pt x="78" y="0"/>
                    </a:lnTo>
                    <a:lnTo>
                      <a:pt x="93" y="20"/>
                    </a:lnTo>
                    <a:lnTo>
                      <a:pt x="101" y="30"/>
                    </a:lnTo>
                    <a:lnTo>
                      <a:pt x="104" y="45"/>
                    </a:lnTo>
                    <a:lnTo>
                      <a:pt x="116" y="53"/>
                    </a:lnTo>
                    <a:lnTo>
                      <a:pt x="121" y="70"/>
                    </a:lnTo>
                    <a:lnTo>
                      <a:pt x="132" y="78"/>
                    </a:lnTo>
                    <a:lnTo>
                      <a:pt x="137" y="93"/>
                    </a:lnTo>
                    <a:lnTo>
                      <a:pt x="147" y="98"/>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04" name="Freeform 85">
                <a:extLst>
                  <a:ext uri="{FF2B5EF4-FFF2-40B4-BE49-F238E27FC236}">
                    <a16:creationId xmlns:a16="http://schemas.microsoft.com/office/drawing/2014/main" id="{26D00ED0-0D59-0DA2-6DCF-133B0D66C46F}"/>
                  </a:ext>
                </a:extLst>
              </p:cNvPr>
              <p:cNvSpPr>
                <a:spLocks/>
              </p:cNvSpPr>
              <p:nvPr/>
            </p:nvSpPr>
            <p:spPr bwMode="auto">
              <a:xfrm>
                <a:off x="1853" y="1957"/>
                <a:ext cx="74" cy="39"/>
              </a:xfrm>
              <a:custGeom>
                <a:avLst/>
                <a:gdLst>
                  <a:gd name="T0" fmla="*/ 37 w 150"/>
                  <a:gd name="T1" fmla="*/ 20 h 78"/>
                  <a:gd name="T2" fmla="*/ 36 w 150"/>
                  <a:gd name="T3" fmla="*/ 20 h 78"/>
                  <a:gd name="T4" fmla="*/ 34 w 150"/>
                  <a:gd name="T5" fmla="*/ 19 h 78"/>
                  <a:gd name="T6" fmla="*/ 33 w 150"/>
                  <a:gd name="T7" fmla="*/ 18 h 78"/>
                  <a:gd name="T8" fmla="*/ 29 w 150"/>
                  <a:gd name="T9" fmla="*/ 18 h 78"/>
                  <a:gd name="T10" fmla="*/ 28 w 150"/>
                  <a:gd name="T11" fmla="*/ 17 h 78"/>
                  <a:gd name="T12" fmla="*/ 27 w 150"/>
                  <a:gd name="T13" fmla="*/ 16 h 78"/>
                  <a:gd name="T14" fmla="*/ 26 w 150"/>
                  <a:gd name="T15" fmla="*/ 15 h 78"/>
                  <a:gd name="T16" fmla="*/ 24 w 150"/>
                  <a:gd name="T17" fmla="*/ 14 h 78"/>
                  <a:gd name="T18" fmla="*/ 23 w 150"/>
                  <a:gd name="T19" fmla="*/ 13 h 78"/>
                  <a:gd name="T20" fmla="*/ 22 w 150"/>
                  <a:gd name="T21" fmla="*/ 13 h 78"/>
                  <a:gd name="T22" fmla="*/ 21 w 150"/>
                  <a:gd name="T23" fmla="*/ 11 h 78"/>
                  <a:gd name="T24" fmla="*/ 19 w 150"/>
                  <a:gd name="T25" fmla="*/ 10 h 78"/>
                  <a:gd name="T26" fmla="*/ 18 w 150"/>
                  <a:gd name="T27" fmla="*/ 9 h 78"/>
                  <a:gd name="T28" fmla="*/ 18 w 150"/>
                  <a:gd name="T29" fmla="*/ 8 h 78"/>
                  <a:gd name="T30" fmla="*/ 16 w 150"/>
                  <a:gd name="T31" fmla="*/ 8 h 78"/>
                  <a:gd name="T32" fmla="*/ 15 w 150"/>
                  <a:gd name="T33" fmla="*/ 7 h 78"/>
                  <a:gd name="T34" fmla="*/ 14 w 150"/>
                  <a:gd name="T35" fmla="*/ 6 h 78"/>
                  <a:gd name="T36" fmla="*/ 12 w 150"/>
                  <a:gd name="T37" fmla="*/ 5 h 78"/>
                  <a:gd name="T38" fmla="*/ 11 w 150"/>
                  <a:gd name="T39" fmla="*/ 5 h 78"/>
                  <a:gd name="T40" fmla="*/ 10 w 150"/>
                  <a:gd name="T41" fmla="*/ 5 h 78"/>
                  <a:gd name="T42" fmla="*/ 8 w 150"/>
                  <a:gd name="T43" fmla="*/ 4 h 78"/>
                  <a:gd name="T44" fmla="*/ 7 w 150"/>
                  <a:gd name="T45" fmla="*/ 3 h 78"/>
                  <a:gd name="T46" fmla="*/ 5 w 150"/>
                  <a:gd name="T47" fmla="*/ 2 h 78"/>
                  <a:gd name="T48" fmla="*/ 4 w 150"/>
                  <a:gd name="T49" fmla="*/ 2 h 78"/>
                  <a:gd name="T50" fmla="*/ 2 w 150"/>
                  <a:gd name="T51" fmla="*/ 1 h 78"/>
                  <a:gd name="T52" fmla="*/ 1 w 150"/>
                  <a:gd name="T53" fmla="*/ 0 h 78"/>
                  <a:gd name="T54" fmla="*/ 0 w 150"/>
                  <a:gd name="T55" fmla="*/ 0 h 78"/>
                  <a:gd name="T56" fmla="*/ 37 w 150"/>
                  <a:gd name="T57" fmla="*/ 20 h 7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50"/>
                  <a:gd name="T88" fmla="*/ 0 h 78"/>
                  <a:gd name="T89" fmla="*/ 150 w 150"/>
                  <a:gd name="T90" fmla="*/ 78 h 7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50" h="78">
                    <a:moveTo>
                      <a:pt x="150" y="78"/>
                    </a:moveTo>
                    <a:lnTo>
                      <a:pt x="145" y="78"/>
                    </a:lnTo>
                    <a:lnTo>
                      <a:pt x="140" y="73"/>
                    </a:lnTo>
                    <a:lnTo>
                      <a:pt x="133" y="70"/>
                    </a:lnTo>
                    <a:lnTo>
                      <a:pt x="120" y="70"/>
                    </a:lnTo>
                    <a:lnTo>
                      <a:pt x="115" y="66"/>
                    </a:lnTo>
                    <a:lnTo>
                      <a:pt x="110" y="63"/>
                    </a:lnTo>
                    <a:lnTo>
                      <a:pt x="106" y="61"/>
                    </a:lnTo>
                    <a:lnTo>
                      <a:pt x="100" y="56"/>
                    </a:lnTo>
                    <a:lnTo>
                      <a:pt x="95" y="53"/>
                    </a:lnTo>
                    <a:lnTo>
                      <a:pt x="92" y="50"/>
                    </a:lnTo>
                    <a:lnTo>
                      <a:pt x="87" y="45"/>
                    </a:lnTo>
                    <a:lnTo>
                      <a:pt x="80" y="40"/>
                    </a:lnTo>
                    <a:lnTo>
                      <a:pt x="75" y="33"/>
                    </a:lnTo>
                    <a:lnTo>
                      <a:pt x="72" y="31"/>
                    </a:lnTo>
                    <a:lnTo>
                      <a:pt x="67" y="30"/>
                    </a:lnTo>
                    <a:lnTo>
                      <a:pt x="60" y="28"/>
                    </a:lnTo>
                    <a:lnTo>
                      <a:pt x="57" y="25"/>
                    </a:lnTo>
                    <a:lnTo>
                      <a:pt x="50" y="20"/>
                    </a:lnTo>
                    <a:lnTo>
                      <a:pt x="45" y="20"/>
                    </a:lnTo>
                    <a:lnTo>
                      <a:pt x="40" y="17"/>
                    </a:lnTo>
                    <a:lnTo>
                      <a:pt x="33" y="15"/>
                    </a:lnTo>
                    <a:lnTo>
                      <a:pt x="28" y="12"/>
                    </a:lnTo>
                    <a:lnTo>
                      <a:pt x="22" y="8"/>
                    </a:lnTo>
                    <a:lnTo>
                      <a:pt x="17" y="8"/>
                    </a:lnTo>
                    <a:lnTo>
                      <a:pt x="10" y="3"/>
                    </a:lnTo>
                    <a:lnTo>
                      <a:pt x="5" y="0"/>
                    </a:lnTo>
                    <a:lnTo>
                      <a:pt x="0" y="0"/>
                    </a:lnTo>
                    <a:lnTo>
                      <a:pt x="150" y="78"/>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05" name="Freeform 86">
                <a:extLst>
                  <a:ext uri="{FF2B5EF4-FFF2-40B4-BE49-F238E27FC236}">
                    <a16:creationId xmlns:a16="http://schemas.microsoft.com/office/drawing/2014/main" id="{166E8F0C-4885-DDF0-0F26-AEE2036BAA8C}"/>
                  </a:ext>
                </a:extLst>
              </p:cNvPr>
              <p:cNvSpPr>
                <a:spLocks/>
              </p:cNvSpPr>
              <p:nvPr/>
            </p:nvSpPr>
            <p:spPr bwMode="auto">
              <a:xfrm>
                <a:off x="1857" y="1957"/>
                <a:ext cx="70" cy="39"/>
              </a:xfrm>
              <a:custGeom>
                <a:avLst/>
                <a:gdLst>
                  <a:gd name="T0" fmla="*/ 35 w 141"/>
                  <a:gd name="T1" fmla="*/ 20 h 78"/>
                  <a:gd name="T2" fmla="*/ 34 w 141"/>
                  <a:gd name="T3" fmla="*/ 20 h 78"/>
                  <a:gd name="T4" fmla="*/ 32 w 141"/>
                  <a:gd name="T5" fmla="*/ 19 h 78"/>
                  <a:gd name="T6" fmla="*/ 31 w 141"/>
                  <a:gd name="T7" fmla="*/ 18 h 78"/>
                  <a:gd name="T8" fmla="*/ 30 w 141"/>
                  <a:gd name="T9" fmla="*/ 18 h 78"/>
                  <a:gd name="T10" fmla="*/ 29 w 141"/>
                  <a:gd name="T11" fmla="*/ 18 h 78"/>
                  <a:gd name="T12" fmla="*/ 27 w 141"/>
                  <a:gd name="T13" fmla="*/ 17 h 78"/>
                  <a:gd name="T14" fmla="*/ 26 w 141"/>
                  <a:gd name="T15" fmla="*/ 16 h 78"/>
                  <a:gd name="T16" fmla="*/ 25 w 141"/>
                  <a:gd name="T17" fmla="*/ 15 h 78"/>
                  <a:gd name="T18" fmla="*/ 24 w 141"/>
                  <a:gd name="T19" fmla="*/ 15 h 78"/>
                  <a:gd name="T20" fmla="*/ 22 w 141"/>
                  <a:gd name="T21" fmla="*/ 13 h 78"/>
                  <a:gd name="T22" fmla="*/ 21 w 141"/>
                  <a:gd name="T23" fmla="*/ 13 h 78"/>
                  <a:gd name="T24" fmla="*/ 20 w 141"/>
                  <a:gd name="T25" fmla="*/ 13 h 78"/>
                  <a:gd name="T26" fmla="*/ 19 w 141"/>
                  <a:gd name="T27" fmla="*/ 12 h 78"/>
                  <a:gd name="T28" fmla="*/ 17 w 141"/>
                  <a:gd name="T29" fmla="*/ 10 h 78"/>
                  <a:gd name="T30" fmla="*/ 16 w 141"/>
                  <a:gd name="T31" fmla="*/ 9 h 78"/>
                  <a:gd name="T32" fmla="*/ 14 w 141"/>
                  <a:gd name="T33" fmla="*/ 8 h 78"/>
                  <a:gd name="T34" fmla="*/ 13 w 141"/>
                  <a:gd name="T35" fmla="*/ 8 h 78"/>
                  <a:gd name="T36" fmla="*/ 12 w 141"/>
                  <a:gd name="T37" fmla="*/ 7 h 78"/>
                  <a:gd name="T38" fmla="*/ 11 w 141"/>
                  <a:gd name="T39" fmla="*/ 6 h 78"/>
                  <a:gd name="T40" fmla="*/ 9 w 141"/>
                  <a:gd name="T41" fmla="*/ 5 h 78"/>
                  <a:gd name="T42" fmla="*/ 8 w 141"/>
                  <a:gd name="T43" fmla="*/ 5 h 78"/>
                  <a:gd name="T44" fmla="*/ 7 w 141"/>
                  <a:gd name="T45" fmla="*/ 4 h 78"/>
                  <a:gd name="T46" fmla="*/ 6 w 141"/>
                  <a:gd name="T47" fmla="*/ 3 h 78"/>
                  <a:gd name="T48" fmla="*/ 4 w 141"/>
                  <a:gd name="T49" fmla="*/ 2 h 78"/>
                  <a:gd name="T50" fmla="*/ 3 w 141"/>
                  <a:gd name="T51" fmla="*/ 1 h 78"/>
                  <a:gd name="T52" fmla="*/ 2 w 141"/>
                  <a:gd name="T53" fmla="*/ 1 h 78"/>
                  <a:gd name="T54" fmla="*/ 1 w 141"/>
                  <a:gd name="T55" fmla="*/ 0 h 78"/>
                  <a:gd name="T56" fmla="*/ 0 w 141"/>
                  <a:gd name="T57" fmla="*/ 0 h 78"/>
                  <a:gd name="T58" fmla="*/ 1 w 141"/>
                  <a:gd name="T59" fmla="*/ 1 h 78"/>
                  <a:gd name="T60" fmla="*/ 2 w 141"/>
                  <a:gd name="T61" fmla="*/ 1 h 78"/>
                  <a:gd name="T62" fmla="*/ 4 w 141"/>
                  <a:gd name="T63" fmla="*/ 1 h 78"/>
                  <a:gd name="T64" fmla="*/ 5 w 141"/>
                  <a:gd name="T65" fmla="*/ 2 h 78"/>
                  <a:gd name="T66" fmla="*/ 6 w 141"/>
                  <a:gd name="T67" fmla="*/ 2 h 78"/>
                  <a:gd name="T68" fmla="*/ 7 w 141"/>
                  <a:gd name="T69" fmla="*/ 3 h 78"/>
                  <a:gd name="T70" fmla="*/ 9 w 141"/>
                  <a:gd name="T71" fmla="*/ 3 h 78"/>
                  <a:gd name="T72" fmla="*/ 10 w 141"/>
                  <a:gd name="T73" fmla="*/ 5 h 78"/>
                  <a:gd name="T74" fmla="*/ 12 w 141"/>
                  <a:gd name="T75" fmla="*/ 5 h 78"/>
                  <a:gd name="T76" fmla="*/ 13 w 141"/>
                  <a:gd name="T77" fmla="*/ 6 h 78"/>
                  <a:gd name="T78" fmla="*/ 14 w 141"/>
                  <a:gd name="T79" fmla="*/ 6 h 78"/>
                  <a:gd name="T80" fmla="*/ 15 w 141"/>
                  <a:gd name="T81" fmla="*/ 8 h 78"/>
                  <a:gd name="T82" fmla="*/ 17 w 141"/>
                  <a:gd name="T83" fmla="*/ 8 h 78"/>
                  <a:gd name="T84" fmla="*/ 18 w 141"/>
                  <a:gd name="T85" fmla="*/ 9 h 78"/>
                  <a:gd name="T86" fmla="*/ 19 w 141"/>
                  <a:gd name="T87" fmla="*/ 9 h 78"/>
                  <a:gd name="T88" fmla="*/ 20 w 141"/>
                  <a:gd name="T89" fmla="*/ 9 h 78"/>
                  <a:gd name="T90" fmla="*/ 22 w 141"/>
                  <a:gd name="T91" fmla="*/ 10 h 78"/>
                  <a:gd name="T92" fmla="*/ 23 w 141"/>
                  <a:gd name="T93" fmla="*/ 10 h 78"/>
                  <a:gd name="T94" fmla="*/ 24 w 141"/>
                  <a:gd name="T95" fmla="*/ 11 h 78"/>
                  <a:gd name="T96" fmla="*/ 25 w 141"/>
                  <a:gd name="T97" fmla="*/ 12 h 78"/>
                  <a:gd name="T98" fmla="*/ 26 w 141"/>
                  <a:gd name="T99" fmla="*/ 12 h 78"/>
                  <a:gd name="T100" fmla="*/ 28 w 141"/>
                  <a:gd name="T101" fmla="*/ 13 h 78"/>
                  <a:gd name="T102" fmla="*/ 29 w 141"/>
                  <a:gd name="T103" fmla="*/ 13 h 78"/>
                  <a:gd name="T104" fmla="*/ 31 w 141"/>
                  <a:gd name="T105" fmla="*/ 13 h 78"/>
                  <a:gd name="T106" fmla="*/ 32 w 141"/>
                  <a:gd name="T107" fmla="*/ 14 h 78"/>
                  <a:gd name="T108" fmla="*/ 32 w 141"/>
                  <a:gd name="T109" fmla="*/ 16 h 78"/>
                  <a:gd name="T110" fmla="*/ 34 w 141"/>
                  <a:gd name="T111" fmla="*/ 17 h 78"/>
                  <a:gd name="T112" fmla="*/ 34 w 141"/>
                  <a:gd name="T113" fmla="*/ 19 h 78"/>
                  <a:gd name="T114" fmla="*/ 35 w 141"/>
                  <a:gd name="T115" fmla="*/ 20 h 7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1"/>
                  <a:gd name="T175" fmla="*/ 0 h 78"/>
                  <a:gd name="T176" fmla="*/ 141 w 141"/>
                  <a:gd name="T177" fmla="*/ 78 h 7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1" h="78">
                    <a:moveTo>
                      <a:pt x="141" y="78"/>
                    </a:moveTo>
                    <a:lnTo>
                      <a:pt x="137" y="78"/>
                    </a:lnTo>
                    <a:lnTo>
                      <a:pt x="131" y="75"/>
                    </a:lnTo>
                    <a:lnTo>
                      <a:pt x="126" y="70"/>
                    </a:lnTo>
                    <a:lnTo>
                      <a:pt x="121" y="70"/>
                    </a:lnTo>
                    <a:lnTo>
                      <a:pt x="116" y="70"/>
                    </a:lnTo>
                    <a:lnTo>
                      <a:pt x="111" y="66"/>
                    </a:lnTo>
                    <a:lnTo>
                      <a:pt x="106" y="63"/>
                    </a:lnTo>
                    <a:lnTo>
                      <a:pt x="102" y="61"/>
                    </a:lnTo>
                    <a:lnTo>
                      <a:pt x="96" y="58"/>
                    </a:lnTo>
                    <a:lnTo>
                      <a:pt x="91" y="53"/>
                    </a:lnTo>
                    <a:lnTo>
                      <a:pt x="86" y="50"/>
                    </a:lnTo>
                    <a:lnTo>
                      <a:pt x="81" y="50"/>
                    </a:lnTo>
                    <a:lnTo>
                      <a:pt x="76" y="46"/>
                    </a:lnTo>
                    <a:lnTo>
                      <a:pt x="71" y="41"/>
                    </a:lnTo>
                    <a:lnTo>
                      <a:pt x="64" y="36"/>
                    </a:lnTo>
                    <a:lnTo>
                      <a:pt x="59" y="31"/>
                    </a:lnTo>
                    <a:lnTo>
                      <a:pt x="54" y="30"/>
                    </a:lnTo>
                    <a:lnTo>
                      <a:pt x="49" y="28"/>
                    </a:lnTo>
                    <a:lnTo>
                      <a:pt x="44" y="22"/>
                    </a:lnTo>
                    <a:lnTo>
                      <a:pt x="39" y="20"/>
                    </a:lnTo>
                    <a:lnTo>
                      <a:pt x="34" y="17"/>
                    </a:lnTo>
                    <a:lnTo>
                      <a:pt x="29" y="15"/>
                    </a:lnTo>
                    <a:lnTo>
                      <a:pt x="24" y="10"/>
                    </a:lnTo>
                    <a:lnTo>
                      <a:pt x="19" y="8"/>
                    </a:lnTo>
                    <a:lnTo>
                      <a:pt x="14" y="3"/>
                    </a:lnTo>
                    <a:lnTo>
                      <a:pt x="10" y="3"/>
                    </a:lnTo>
                    <a:lnTo>
                      <a:pt x="5" y="0"/>
                    </a:lnTo>
                    <a:lnTo>
                      <a:pt x="0" y="0"/>
                    </a:lnTo>
                    <a:lnTo>
                      <a:pt x="5" y="5"/>
                    </a:lnTo>
                    <a:lnTo>
                      <a:pt x="10" y="5"/>
                    </a:lnTo>
                    <a:lnTo>
                      <a:pt x="16" y="5"/>
                    </a:lnTo>
                    <a:lnTo>
                      <a:pt x="21" y="8"/>
                    </a:lnTo>
                    <a:lnTo>
                      <a:pt x="26" y="8"/>
                    </a:lnTo>
                    <a:lnTo>
                      <a:pt x="31" y="10"/>
                    </a:lnTo>
                    <a:lnTo>
                      <a:pt x="38" y="12"/>
                    </a:lnTo>
                    <a:lnTo>
                      <a:pt x="43" y="17"/>
                    </a:lnTo>
                    <a:lnTo>
                      <a:pt x="48" y="20"/>
                    </a:lnTo>
                    <a:lnTo>
                      <a:pt x="53" y="25"/>
                    </a:lnTo>
                    <a:lnTo>
                      <a:pt x="58" y="25"/>
                    </a:lnTo>
                    <a:lnTo>
                      <a:pt x="63" y="30"/>
                    </a:lnTo>
                    <a:lnTo>
                      <a:pt x="68" y="31"/>
                    </a:lnTo>
                    <a:lnTo>
                      <a:pt x="73" y="33"/>
                    </a:lnTo>
                    <a:lnTo>
                      <a:pt x="78" y="36"/>
                    </a:lnTo>
                    <a:lnTo>
                      <a:pt x="83" y="36"/>
                    </a:lnTo>
                    <a:lnTo>
                      <a:pt x="88" y="40"/>
                    </a:lnTo>
                    <a:lnTo>
                      <a:pt x="93" y="41"/>
                    </a:lnTo>
                    <a:lnTo>
                      <a:pt x="97" y="45"/>
                    </a:lnTo>
                    <a:lnTo>
                      <a:pt x="102" y="46"/>
                    </a:lnTo>
                    <a:lnTo>
                      <a:pt x="107" y="46"/>
                    </a:lnTo>
                    <a:lnTo>
                      <a:pt x="114" y="50"/>
                    </a:lnTo>
                    <a:lnTo>
                      <a:pt x="119" y="53"/>
                    </a:lnTo>
                    <a:lnTo>
                      <a:pt x="126" y="53"/>
                    </a:lnTo>
                    <a:lnTo>
                      <a:pt x="129" y="56"/>
                    </a:lnTo>
                    <a:lnTo>
                      <a:pt x="131" y="63"/>
                    </a:lnTo>
                    <a:lnTo>
                      <a:pt x="137" y="66"/>
                    </a:lnTo>
                    <a:lnTo>
                      <a:pt x="137" y="73"/>
                    </a:lnTo>
                    <a:lnTo>
                      <a:pt x="141" y="78"/>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06" name="Freeform 87">
                <a:extLst>
                  <a:ext uri="{FF2B5EF4-FFF2-40B4-BE49-F238E27FC236}">
                    <a16:creationId xmlns:a16="http://schemas.microsoft.com/office/drawing/2014/main" id="{56740C65-A5AC-0BF8-5BC3-509798310215}"/>
                  </a:ext>
                </a:extLst>
              </p:cNvPr>
              <p:cNvSpPr>
                <a:spLocks/>
              </p:cNvSpPr>
              <p:nvPr/>
            </p:nvSpPr>
            <p:spPr bwMode="auto">
              <a:xfrm>
                <a:off x="1854" y="1953"/>
                <a:ext cx="72" cy="43"/>
              </a:xfrm>
              <a:custGeom>
                <a:avLst/>
                <a:gdLst>
                  <a:gd name="T0" fmla="*/ 37 w 142"/>
                  <a:gd name="T1" fmla="*/ 22 h 86"/>
                  <a:gd name="T2" fmla="*/ 37 w 142"/>
                  <a:gd name="T3" fmla="*/ 20 h 86"/>
                  <a:gd name="T4" fmla="*/ 37 w 142"/>
                  <a:gd name="T5" fmla="*/ 18 h 86"/>
                  <a:gd name="T6" fmla="*/ 35 w 142"/>
                  <a:gd name="T7" fmla="*/ 15 h 86"/>
                  <a:gd name="T8" fmla="*/ 34 w 142"/>
                  <a:gd name="T9" fmla="*/ 15 h 86"/>
                  <a:gd name="T10" fmla="*/ 32 w 142"/>
                  <a:gd name="T11" fmla="*/ 14 h 86"/>
                  <a:gd name="T12" fmla="*/ 30 w 142"/>
                  <a:gd name="T13" fmla="*/ 14 h 86"/>
                  <a:gd name="T14" fmla="*/ 29 w 142"/>
                  <a:gd name="T15" fmla="*/ 13 h 86"/>
                  <a:gd name="T16" fmla="*/ 27 w 142"/>
                  <a:gd name="T17" fmla="*/ 13 h 86"/>
                  <a:gd name="T18" fmla="*/ 26 w 142"/>
                  <a:gd name="T19" fmla="*/ 12 h 86"/>
                  <a:gd name="T20" fmla="*/ 25 w 142"/>
                  <a:gd name="T21" fmla="*/ 11 h 86"/>
                  <a:gd name="T22" fmla="*/ 24 w 142"/>
                  <a:gd name="T23" fmla="*/ 11 h 86"/>
                  <a:gd name="T24" fmla="*/ 23 w 142"/>
                  <a:gd name="T25" fmla="*/ 10 h 86"/>
                  <a:gd name="T26" fmla="*/ 21 w 142"/>
                  <a:gd name="T27" fmla="*/ 9 h 86"/>
                  <a:gd name="T28" fmla="*/ 20 w 142"/>
                  <a:gd name="T29" fmla="*/ 8 h 86"/>
                  <a:gd name="T30" fmla="*/ 17 w 142"/>
                  <a:gd name="T31" fmla="*/ 7 h 86"/>
                  <a:gd name="T32" fmla="*/ 16 w 142"/>
                  <a:gd name="T33" fmla="*/ 6 h 86"/>
                  <a:gd name="T34" fmla="*/ 15 w 142"/>
                  <a:gd name="T35" fmla="*/ 6 h 86"/>
                  <a:gd name="T36" fmla="*/ 13 w 142"/>
                  <a:gd name="T37" fmla="*/ 5 h 86"/>
                  <a:gd name="T38" fmla="*/ 11 w 142"/>
                  <a:gd name="T39" fmla="*/ 3 h 86"/>
                  <a:gd name="T40" fmla="*/ 10 w 142"/>
                  <a:gd name="T41" fmla="*/ 2 h 86"/>
                  <a:gd name="T42" fmla="*/ 7 w 142"/>
                  <a:gd name="T43" fmla="*/ 1 h 86"/>
                  <a:gd name="T44" fmla="*/ 5 w 142"/>
                  <a:gd name="T45" fmla="*/ 0 h 86"/>
                  <a:gd name="T46" fmla="*/ 4 w 142"/>
                  <a:gd name="T47" fmla="*/ 0 h 86"/>
                  <a:gd name="T48" fmla="*/ 3 w 142"/>
                  <a:gd name="T49" fmla="*/ 0 h 86"/>
                  <a:gd name="T50" fmla="*/ 1 w 142"/>
                  <a:gd name="T51" fmla="*/ 0 h 86"/>
                  <a:gd name="T52" fmla="*/ 0 w 142"/>
                  <a:gd name="T53" fmla="*/ 2 h 86"/>
                  <a:gd name="T54" fmla="*/ 2 w 142"/>
                  <a:gd name="T55" fmla="*/ 3 h 86"/>
                  <a:gd name="T56" fmla="*/ 3 w 142"/>
                  <a:gd name="T57" fmla="*/ 4 h 86"/>
                  <a:gd name="T58" fmla="*/ 4 w 142"/>
                  <a:gd name="T59" fmla="*/ 4 h 86"/>
                  <a:gd name="T60" fmla="*/ 6 w 142"/>
                  <a:gd name="T61" fmla="*/ 5 h 86"/>
                  <a:gd name="T62" fmla="*/ 7 w 142"/>
                  <a:gd name="T63" fmla="*/ 6 h 86"/>
                  <a:gd name="T64" fmla="*/ 9 w 142"/>
                  <a:gd name="T65" fmla="*/ 6 h 86"/>
                  <a:gd name="T66" fmla="*/ 10 w 142"/>
                  <a:gd name="T67" fmla="*/ 7 h 86"/>
                  <a:gd name="T68" fmla="*/ 11 w 142"/>
                  <a:gd name="T69" fmla="*/ 8 h 86"/>
                  <a:gd name="T70" fmla="*/ 13 w 142"/>
                  <a:gd name="T71" fmla="*/ 8 h 86"/>
                  <a:gd name="T72" fmla="*/ 14 w 142"/>
                  <a:gd name="T73" fmla="*/ 9 h 86"/>
                  <a:gd name="T74" fmla="*/ 16 w 142"/>
                  <a:gd name="T75" fmla="*/ 10 h 86"/>
                  <a:gd name="T76" fmla="*/ 17 w 142"/>
                  <a:gd name="T77" fmla="*/ 10 h 86"/>
                  <a:gd name="T78" fmla="*/ 18 w 142"/>
                  <a:gd name="T79" fmla="*/ 11 h 86"/>
                  <a:gd name="T80" fmla="*/ 20 w 142"/>
                  <a:gd name="T81" fmla="*/ 11 h 86"/>
                  <a:gd name="T82" fmla="*/ 21 w 142"/>
                  <a:gd name="T83" fmla="*/ 13 h 86"/>
                  <a:gd name="T84" fmla="*/ 22 w 142"/>
                  <a:gd name="T85" fmla="*/ 14 h 86"/>
                  <a:gd name="T86" fmla="*/ 23 w 142"/>
                  <a:gd name="T87" fmla="*/ 14 h 86"/>
                  <a:gd name="T88" fmla="*/ 25 w 142"/>
                  <a:gd name="T89" fmla="*/ 15 h 86"/>
                  <a:gd name="T90" fmla="*/ 26 w 142"/>
                  <a:gd name="T91" fmla="*/ 16 h 86"/>
                  <a:gd name="T92" fmla="*/ 27 w 142"/>
                  <a:gd name="T93" fmla="*/ 17 h 86"/>
                  <a:gd name="T94" fmla="*/ 29 w 142"/>
                  <a:gd name="T95" fmla="*/ 17 h 86"/>
                  <a:gd name="T96" fmla="*/ 30 w 142"/>
                  <a:gd name="T97" fmla="*/ 18 h 86"/>
                  <a:gd name="T98" fmla="*/ 31 w 142"/>
                  <a:gd name="T99" fmla="*/ 18 h 86"/>
                  <a:gd name="T100" fmla="*/ 32 w 142"/>
                  <a:gd name="T101" fmla="*/ 19 h 86"/>
                  <a:gd name="T102" fmla="*/ 33 w 142"/>
                  <a:gd name="T103" fmla="*/ 19 h 86"/>
                  <a:gd name="T104" fmla="*/ 35 w 142"/>
                  <a:gd name="T105" fmla="*/ 21 h 86"/>
                  <a:gd name="T106" fmla="*/ 33 w 142"/>
                  <a:gd name="T107" fmla="*/ 22 h 86"/>
                  <a:gd name="T108" fmla="*/ 32 w 142"/>
                  <a:gd name="T109" fmla="*/ 21 h 86"/>
                  <a:gd name="T110" fmla="*/ 31 w 142"/>
                  <a:gd name="T111" fmla="*/ 19 h 86"/>
                  <a:gd name="T112" fmla="*/ 37 w 142"/>
                  <a:gd name="T113" fmla="*/ 22 h 8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42"/>
                  <a:gd name="T172" fmla="*/ 0 h 86"/>
                  <a:gd name="T173" fmla="*/ 142 w 142"/>
                  <a:gd name="T174" fmla="*/ 86 h 8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42" h="86">
                    <a:moveTo>
                      <a:pt x="142" y="86"/>
                    </a:moveTo>
                    <a:lnTo>
                      <a:pt x="142" y="80"/>
                    </a:lnTo>
                    <a:lnTo>
                      <a:pt x="142" y="70"/>
                    </a:lnTo>
                    <a:lnTo>
                      <a:pt x="139" y="61"/>
                    </a:lnTo>
                    <a:lnTo>
                      <a:pt x="132" y="60"/>
                    </a:lnTo>
                    <a:lnTo>
                      <a:pt x="127" y="55"/>
                    </a:lnTo>
                    <a:lnTo>
                      <a:pt x="116" y="55"/>
                    </a:lnTo>
                    <a:lnTo>
                      <a:pt x="112" y="51"/>
                    </a:lnTo>
                    <a:lnTo>
                      <a:pt x="107" y="50"/>
                    </a:lnTo>
                    <a:lnTo>
                      <a:pt x="101" y="46"/>
                    </a:lnTo>
                    <a:lnTo>
                      <a:pt x="96" y="43"/>
                    </a:lnTo>
                    <a:lnTo>
                      <a:pt x="93" y="43"/>
                    </a:lnTo>
                    <a:lnTo>
                      <a:pt x="88" y="37"/>
                    </a:lnTo>
                    <a:lnTo>
                      <a:pt x="81" y="35"/>
                    </a:lnTo>
                    <a:lnTo>
                      <a:pt x="78" y="30"/>
                    </a:lnTo>
                    <a:lnTo>
                      <a:pt x="66" y="27"/>
                    </a:lnTo>
                    <a:lnTo>
                      <a:pt x="63" y="25"/>
                    </a:lnTo>
                    <a:lnTo>
                      <a:pt x="58" y="23"/>
                    </a:lnTo>
                    <a:lnTo>
                      <a:pt x="51" y="17"/>
                    </a:lnTo>
                    <a:lnTo>
                      <a:pt x="43" y="10"/>
                    </a:lnTo>
                    <a:lnTo>
                      <a:pt x="39" y="5"/>
                    </a:lnTo>
                    <a:lnTo>
                      <a:pt x="26" y="3"/>
                    </a:lnTo>
                    <a:lnTo>
                      <a:pt x="19" y="0"/>
                    </a:lnTo>
                    <a:lnTo>
                      <a:pt x="15" y="0"/>
                    </a:lnTo>
                    <a:lnTo>
                      <a:pt x="10" y="0"/>
                    </a:lnTo>
                    <a:lnTo>
                      <a:pt x="3" y="0"/>
                    </a:lnTo>
                    <a:lnTo>
                      <a:pt x="0" y="8"/>
                    </a:lnTo>
                    <a:lnTo>
                      <a:pt x="5" y="12"/>
                    </a:lnTo>
                    <a:lnTo>
                      <a:pt x="10" y="15"/>
                    </a:lnTo>
                    <a:lnTo>
                      <a:pt x="16" y="15"/>
                    </a:lnTo>
                    <a:lnTo>
                      <a:pt x="21" y="17"/>
                    </a:lnTo>
                    <a:lnTo>
                      <a:pt x="28" y="23"/>
                    </a:lnTo>
                    <a:lnTo>
                      <a:pt x="34" y="25"/>
                    </a:lnTo>
                    <a:lnTo>
                      <a:pt x="39" y="27"/>
                    </a:lnTo>
                    <a:lnTo>
                      <a:pt x="43" y="32"/>
                    </a:lnTo>
                    <a:lnTo>
                      <a:pt x="49" y="32"/>
                    </a:lnTo>
                    <a:lnTo>
                      <a:pt x="54" y="35"/>
                    </a:lnTo>
                    <a:lnTo>
                      <a:pt x="61" y="37"/>
                    </a:lnTo>
                    <a:lnTo>
                      <a:pt x="66" y="40"/>
                    </a:lnTo>
                    <a:lnTo>
                      <a:pt x="69" y="43"/>
                    </a:lnTo>
                    <a:lnTo>
                      <a:pt x="76" y="43"/>
                    </a:lnTo>
                    <a:lnTo>
                      <a:pt x="81" y="50"/>
                    </a:lnTo>
                    <a:lnTo>
                      <a:pt x="86" y="55"/>
                    </a:lnTo>
                    <a:lnTo>
                      <a:pt x="89" y="56"/>
                    </a:lnTo>
                    <a:lnTo>
                      <a:pt x="96" y="61"/>
                    </a:lnTo>
                    <a:lnTo>
                      <a:pt x="101" y="63"/>
                    </a:lnTo>
                    <a:lnTo>
                      <a:pt x="107" y="66"/>
                    </a:lnTo>
                    <a:lnTo>
                      <a:pt x="112" y="66"/>
                    </a:lnTo>
                    <a:lnTo>
                      <a:pt x="116" y="71"/>
                    </a:lnTo>
                    <a:lnTo>
                      <a:pt x="121" y="71"/>
                    </a:lnTo>
                    <a:lnTo>
                      <a:pt x="127" y="75"/>
                    </a:lnTo>
                    <a:lnTo>
                      <a:pt x="131" y="76"/>
                    </a:lnTo>
                    <a:lnTo>
                      <a:pt x="136" y="81"/>
                    </a:lnTo>
                    <a:lnTo>
                      <a:pt x="131" y="86"/>
                    </a:lnTo>
                    <a:lnTo>
                      <a:pt x="127" y="83"/>
                    </a:lnTo>
                    <a:lnTo>
                      <a:pt x="122" y="76"/>
                    </a:lnTo>
                    <a:lnTo>
                      <a:pt x="142" y="86"/>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07" name="Freeform 88">
                <a:extLst>
                  <a:ext uri="{FF2B5EF4-FFF2-40B4-BE49-F238E27FC236}">
                    <a16:creationId xmlns:a16="http://schemas.microsoft.com/office/drawing/2014/main" id="{7E8CFE5D-3513-78B0-74E3-8B0BCAC01A21}"/>
                  </a:ext>
                </a:extLst>
              </p:cNvPr>
              <p:cNvSpPr>
                <a:spLocks/>
              </p:cNvSpPr>
              <p:nvPr/>
            </p:nvSpPr>
            <p:spPr bwMode="auto">
              <a:xfrm>
                <a:off x="1912" y="1440"/>
                <a:ext cx="15" cy="20"/>
              </a:xfrm>
              <a:custGeom>
                <a:avLst/>
                <a:gdLst>
                  <a:gd name="T0" fmla="*/ 8 w 30"/>
                  <a:gd name="T1" fmla="*/ 0 h 40"/>
                  <a:gd name="T2" fmla="*/ 5 w 30"/>
                  <a:gd name="T3" fmla="*/ 3 h 40"/>
                  <a:gd name="T4" fmla="*/ 3 w 30"/>
                  <a:gd name="T5" fmla="*/ 4 h 40"/>
                  <a:gd name="T6" fmla="*/ 0 w 30"/>
                  <a:gd name="T7" fmla="*/ 4 h 40"/>
                  <a:gd name="T8" fmla="*/ 0 w 30"/>
                  <a:gd name="T9" fmla="*/ 8 h 40"/>
                  <a:gd name="T10" fmla="*/ 3 w 30"/>
                  <a:gd name="T11" fmla="*/ 10 h 40"/>
                  <a:gd name="T12" fmla="*/ 5 w 30"/>
                  <a:gd name="T13" fmla="*/ 9 h 40"/>
                  <a:gd name="T14" fmla="*/ 7 w 30"/>
                  <a:gd name="T15" fmla="*/ 5 h 40"/>
                  <a:gd name="T16" fmla="*/ 8 w 30"/>
                  <a:gd name="T17" fmla="*/ 0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
                  <a:gd name="T28" fmla="*/ 0 h 40"/>
                  <a:gd name="T29" fmla="*/ 30 w 30"/>
                  <a:gd name="T30" fmla="*/ 40 h 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 h="40">
                    <a:moveTo>
                      <a:pt x="30" y="0"/>
                    </a:moveTo>
                    <a:lnTo>
                      <a:pt x="20" y="10"/>
                    </a:lnTo>
                    <a:lnTo>
                      <a:pt x="10" y="15"/>
                    </a:lnTo>
                    <a:lnTo>
                      <a:pt x="0" y="15"/>
                    </a:lnTo>
                    <a:lnTo>
                      <a:pt x="0" y="32"/>
                    </a:lnTo>
                    <a:lnTo>
                      <a:pt x="10" y="40"/>
                    </a:lnTo>
                    <a:lnTo>
                      <a:pt x="20" y="35"/>
                    </a:lnTo>
                    <a:lnTo>
                      <a:pt x="26" y="20"/>
                    </a:lnTo>
                    <a:lnTo>
                      <a:pt x="30" y="0"/>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08" name="Line 89">
                <a:extLst>
                  <a:ext uri="{FF2B5EF4-FFF2-40B4-BE49-F238E27FC236}">
                    <a16:creationId xmlns:a16="http://schemas.microsoft.com/office/drawing/2014/main" id="{7D519018-718B-9DD8-66D9-2DBFDCF68247}"/>
                  </a:ext>
                </a:extLst>
              </p:cNvPr>
              <p:cNvSpPr>
                <a:spLocks noChangeShapeType="1"/>
              </p:cNvSpPr>
              <p:nvPr/>
            </p:nvSpPr>
            <p:spPr bwMode="auto">
              <a:xfrm flipH="1">
                <a:off x="1848" y="1446"/>
                <a:ext cx="82" cy="37"/>
              </a:xfrm>
              <a:prstGeom prst="line">
                <a:avLst/>
              </a:prstGeom>
              <a:noFill/>
              <a:ln w="11113">
                <a:solidFill>
                  <a:srgbClr val="676767"/>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09" name="Rectangle 90">
                <a:extLst>
                  <a:ext uri="{FF2B5EF4-FFF2-40B4-BE49-F238E27FC236}">
                    <a16:creationId xmlns:a16="http://schemas.microsoft.com/office/drawing/2014/main" id="{955CA199-77BB-5C18-BFF2-71AC5F57DCAC}"/>
                  </a:ext>
                </a:extLst>
              </p:cNvPr>
              <p:cNvSpPr>
                <a:spLocks noChangeArrowheads="1"/>
              </p:cNvSpPr>
              <p:nvPr/>
            </p:nvSpPr>
            <p:spPr bwMode="auto">
              <a:xfrm>
                <a:off x="1935" y="1454"/>
                <a:ext cx="115" cy="413"/>
              </a:xfrm>
              <a:prstGeom prst="rect">
                <a:avLst/>
              </a:prstGeom>
              <a:solidFill>
                <a:schemeClr val="bg1"/>
              </a:solidFill>
              <a:ln w="11113">
                <a:solidFill>
                  <a:srgbClr val="808080"/>
                </a:solidFill>
                <a:miter lim="800000"/>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910" name="Rectangle 91">
                <a:extLst>
                  <a:ext uri="{FF2B5EF4-FFF2-40B4-BE49-F238E27FC236}">
                    <a16:creationId xmlns:a16="http://schemas.microsoft.com/office/drawing/2014/main" id="{A3162357-86B4-88F2-EBEC-365553E867A7}"/>
                  </a:ext>
                </a:extLst>
              </p:cNvPr>
              <p:cNvSpPr>
                <a:spLocks noChangeArrowheads="1"/>
              </p:cNvSpPr>
              <p:nvPr/>
            </p:nvSpPr>
            <p:spPr bwMode="auto">
              <a:xfrm>
                <a:off x="2056" y="1453"/>
                <a:ext cx="93" cy="413"/>
              </a:xfrm>
              <a:prstGeom prst="rect">
                <a:avLst/>
              </a:prstGeom>
              <a:solidFill>
                <a:schemeClr val="bg1"/>
              </a:solidFill>
              <a:ln w="11113">
                <a:solidFill>
                  <a:srgbClr val="808080"/>
                </a:solidFill>
                <a:miter lim="800000"/>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sp>
          <p:nvSpPr>
            <p:cNvPr id="9644" name="Freeform 92">
              <a:extLst>
                <a:ext uri="{FF2B5EF4-FFF2-40B4-BE49-F238E27FC236}">
                  <a16:creationId xmlns:a16="http://schemas.microsoft.com/office/drawing/2014/main" id="{D870ABEE-845C-7F01-71E3-E8590514704E}"/>
                </a:ext>
              </a:extLst>
            </p:cNvPr>
            <p:cNvSpPr>
              <a:spLocks/>
            </p:cNvSpPr>
            <p:nvPr/>
          </p:nvSpPr>
          <p:spPr bwMode="auto">
            <a:xfrm>
              <a:off x="4293" y="2101"/>
              <a:ext cx="14" cy="10"/>
            </a:xfrm>
            <a:custGeom>
              <a:avLst/>
              <a:gdLst>
                <a:gd name="T0" fmla="*/ 1 w 27"/>
                <a:gd name="T1" fmla="*/ 0 h 19"/>
                <a:gd name="T2" fmla="*/ 0 w 27"/>
                <a:gd name="T3" fmla="*/ 5 h 19"/>
                <a:gd name="T4" fmla="*/ 7 w 27"/>
                <a:gd name="T5" fmla="*/ 5 h 19"/>
                <a:gd name="T6" fmla="*/ 7 w 27"/>
                <a:gd name="T7" fmla="*/ 1 h 19"/>
                <a:gd name="T8" fmla="*/ 1 w 27"/>
                <a:gd name="T9" fmla="*/ 0 h 19"/>
                <a:gd name="T10" fmla="*/ 0 60000 65536"/>
                <a:gd name="T11" fmla="*/ 0 60000 65536"/>
                <a:gd name="T12" fmla="*/ 0 60000 65536"/>
                <a:gd name="T13" fmla="*/ 0 60000 65536"/>
                <a:gd name="T14" fmla="*/ 0 60000 65536"/>
                <a:gd name="T15" fmla="*/ 0 w 27"/>
                <a:gd name="T16" fmla="*/ 0 h 19"/>
                <a:gd name="T17" fmla="*/ 27 w 27"/>
                <a:gd name="T18" fmla="*/ 19 h 19"/>
              </a:gdLst>
              <a:ahLst/>
              <a:cxnLst>
                <a:cxn ang="T10">
                  <a:pos x="T0" y="T1"/>
                </a:cxn>
                <a:cxn ang="T11">
                  <a:pos x="T2" y="T3"/>
                </a:cxn>
                <a:cxn ang="T12">
                  <a:pos x="T4" y="T5"/>
                </a:cxn>
                <a:cxn ang="T13">
                  <a:pos x="T6" y="T7"/>
                </a:cxn>
                <a:cxn ang="T14">
                  <a:pos x="T8" y="T9"/>
                </a:cxn>
              </a:cxnLst>
              <a:rect l="T15" t="T16" r="T17" b="T18"/>
              <a:pathLst>
                <a:path w="27" h="19">
                  <a:moveTo>
                    <a:pt x="2" y="0"/>
                  </a:moveTo>
                  <a:lnTo>
                    <a:pt x="0" y="17"/>
                  </a:lnTo>
                  <a:lnTo>
                    <a:pt x="25" y="19"/>
                  </a:lnTo>
                  <a:lnTo>
                    <a:pt x="27" y="2"/>
                  </a:lnTo>
                  <a:lnTo>
                    <a:pt x="2" y="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645" name="Rectangle 93">
              <a:extLst>
                <a:ext uri="{FF2B5EF4-FFF2-40B4-BE49-F238E27FC236}">
                  <a16:creationId xmlns:a16="http://schemas.microsoft.com/office/drawing/2014/main" id="{127D448D-43DD-6A44-D3B5-A4A1ED62E881}"/>
                </a:ext>
              </a:extLst>
            </p:cNvPr>
            <p:cNvSpPr>
              <a:spLocks noChangeArrowheads="1"/>
            </p:cNvSpPr>
            <p:nvPr/>
          </p:nvSpPr>
          <p:spPr bwMode="auto">
            <a:xfrm>
              <a:off x="3136" y="2229"/>
              <a:ext cx="237" cy="158"/>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646" name="Rectangle 94">
              <a:extLst>
                <a:ext uri="{FF2B5EF4-FFF2-40B4-BE49-F238E27FC236}">
                  <a16:creationId xmlns:a16="http://schemas.microsoft.com/office/drawing/2014/main" id="{60BB7540-7284-B5CA-749E-11BFB2F9A7FE}"/>
                </a:ext>
              </a:extLst>
            </p:cNvPr>
            <p:cNvSpPr>
              <a:spLocks noChangeArrowheads="1"/>
            </p:cNvSpPr>
            <p:nvPr/>
          </p:nvSpPr>
          <p:spPr bwMode="auto">
            <a:xfrm>
              <a:off x="3191" y="2256"/>
              <a:ext cx="157" cy="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647" name="Rectangle 95">
              <a:extLst>
                <a:ext uri="{FF2B5EF4-FFF2-40B4-BE49-F238E27FC236}">
                  <a16:creationId xmlns:a16="http://schemas.microsoft.com/office/drawing/2014/main" id="{AE4152B3-0BB1-89D8-6C7F-82C554007B6B}"/>
                </a:ext>
              </a:extLst>
            </p:cNvPr>
            <p:cNvSpPr>
              <a:spLocks noChangeArrowheads="1"/>
            </p:cNvSpPr>
            <p:nvPr/>
          </p:nvSpPr>
          <p:spPr bwMode="auto">
            <a:xfrm>
              <a:off x="3191" y="2251"/>
              <a:ext cx="161" cy="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SzTx/>
                <a:buFontTx/>
                <a:buNone/>
              </a:pPr>
              <a:r>
                <a:rPr lang="en-US" altLang="en-US" sz="1000">
                  <a:latin typeface="Times New Roman" panose="02020603050405020304" pitchFamily="18" charset="0"/>
                </a:rPr>
                <a:t>Slots</a:t>
              </a:r>
              <a:endParaRPr lang="en-US" altLang="en-US" sz="2000" b="1"/>
            </a:p>
          </p:txBody>
        </p:sp>
        <p:sp>
          <p:nvSpPr>
            <p:cNvPr id="9648" name="Rectangle 96">
              <a:extLst>
                <a:ext uri="{FF2B5EF4-FFF2-40B4-BE49-F238E27FC236}">
                  <a16:creationId xmlns:a16="http://schemas.microsoft.com/office/drawing/2014/main" id="{472FC063-AC6D-0419-E15A-CF31A0174675}"/>
                </a:ext>
              </a:extLst>
            </p:cNvPr>
            <p:cNvSpPr>
              <a:spLocks noChangeArrowheads="1"/>
            </p:cNvSpPr>
            <p:nvPr/>
          </p:nvSpPr>
          <p:spPr bwMode="auto">
            <a:xfrm>
              <a:off x="4097" y="2702"/>
              <a:ext cx="316" cy="258"/>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649" name="Rectangle 97">
              <a:extLst>
                <a:ext uri="{FF2B5EF4-FFF2-40B4-BE49-F238E27FC236}">
                  <a16:creationId xmlns:a16="http://schemas.microsoft.com/office/drawing/2014/main" id="{4D209819-26E3-E1D7-D40D-DC7DD2010D2A}"/>
                </a:ext>
              </a:extLst>
            </p:cNvPr>
            <p:cNvSpPr>
              <a:spLocks noChangeArrowheads="1"/>
            </p:cNvSpPr>
            <p:nvPr/>
          </p:nvSpPr>
          <p:spPr bwMode="auto">
            <a:xfrm>
              <a:off x="4136" y="2762"/>
              <a:ext cx="261"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650" name="Rectangle 98">
              <a:extLst>
                <a:ext uri="{FF2B5EF4-FFF2-40B4-BE49-F238E27FC236}">
                  <a16:creationId xmlns:a16="http://schemas.microsoft.com/office/drawing/2014/main" id="{CEA43267-319E-A6A1-E5A2-F3D04D09302A}"/>
                </a:ext>
              </a:extLst>
            </p:cNvPr>
            <p:cNvSpPr>
              <a:spLocks noChangeArrowheads="1"/>
            </p:cNvSpPr>
            <p:nvPr/>
          </p:nvSpPr>
          <p:spPr bwMode="auto">
            <a:xfrm>
              <a:off x="4136" y="2755"/>
              <a:ext cx="269" cy="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SzTx/>
                <a:buFontTx/>
                <a:buNone/>
              </a:pPr>
              <a:r>
                <a:rPr lang="en-US" altLang="en-US" sz="800">
                  <a:latin typeface="Times New Roman" panose="02020603050405020304" pitchFamily="18" charset="0"/>
                </a:rPr>
                <a:t>Marketing</a:t>
              </a:r>
              <a:endParaRPr lang="en-US" altLang="en-US" sz="2000" b="1"/>
            </a:p>
          </p:txBody>
        </p:sp>
        <p:sp>
          <p:nvSpPr>
            <p:cNvPr id="9651" name="Rectangle 99">
              <a:extLst>
                <a:ext uri="{FF2B5EF4-FFF2-40B4-BE49-F238E27FC236}">
                  <a16:creationId xmlns:a16="http://schemas.microsoft.com/office/drawing/2014/main" id="{018491F5-5BBE-01E4-C07C-4810E6243C1E}"/>
                </a:ext>
              </a:extLst>
            </p:cNvPr>
            <p:cNvSpPr>
              <a:spLocks noChangeArrowheads="1"/>
            </p:cNvSpPr>
            <p:nvPr/>
          </p:nvSpPr>
          <p:spPr bwMode="auto">
            <a:xfrm>
              <a:off x="4125" y="2838"/>
              <a:ext cx="290"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652" name="Rectangle 100">
              <a:extLst>
                <a:ext uri="{FF2B5EF4-FFF2-40B4-BE49-F238E27FC236}">
                  <a16:creationId xmlns:a16="http://schemas.microsoft.com/office/drawing/2014/main" id="{74C6A083-F386-254B-3653-A8BB9AF68605}"/>
                </a:ext>
              </a:extLst>
            </p:cNvPr>
            <p:cNvSpPr>
              <a:spLocks noChangeArrowheads="1"/>
            </p:cNvSpPr>
            <p:nvPr/>
          </p:nvSpPr>
          <p:spPr bwMode="auto">
            <a:xfrm>
              <a:off x="4125" y="2833"/>
              <a:ext cx="300" cy="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SzTx/>
                <a:buFontTx/>
                <a:buNone/>
              </a:pPr>
              <a:r>
                <a:rPr lang="en-US" altLang="en-US" sz="800">
                  <a:latin typeface="Times New Roman" panose="02020603050405020304" pitchFamily="18" charset="0"/>
                </a:rPr>
                <a:t>Workbench</a:t>
              </a:r>
              <a:endParaRPr lang="en-US" altLang="en-US" sz="2000" b="1"/>
            </a:p>
          </p:txBody>
        </p:sp>
        <p:sp>
          <p:nvSpPr>
            <p:cNvPr id="9653" name="Rectangle 101">
              <a:extLst>
                <a:ext uri="{FF2B5EF4-FFF2-40B4-BE49-F238E27FC236}">
                  <a16:creationId xmlns:a16="http://schemas.microsoft.com/office/drawing/2014/main" id="{0E6D2B2D-2B06-ECCE-418F-0DC0096F5BB1}"/>
                </a:ext>
              </a:extLst>
            </p:cNvPr>
            <p:cNvSpPr>
              <a:spLocks noChangeArrowheads="1"/>
            </p:cNvSpPr>
            <p:nvPr/>
          </p:nvSpPr>
          <p:spPr bwMode="auto">
            <a:xfrm>
              <a:off x="3531" y="2306"/>
              <a:ext cx="253" cy="144"/>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654" name="Rectangle 102">
              <a:extLst>
                <a:ext uri="{FF2B5EF4-FFF2-40B4-BE49-F238E27FC236}">
                  <a16:creationId xmlns:a16="http://schemas.microsoft.com/office/drawing/2014/main" id="{6D890E84-7F5D-124C-92CA-3024748B2B06}"/>
                </a:ext>
              </a:extLst>
            </p:cNvPr>
            <p:cNvSpPr>
              <a:spLocks noChangeArrowheads="1"/>
            </p:cNvSpPr>
            <p:nvPr/>
          </p:nvSpPr>
          <p:spPr bwMode="auto">
            <a:xfrm>
              <a:off x="3583" y="2326"/>
              <a:ext cx="218"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655" name="Rectangle 103">
              <a:extLst>
                <a:ext uri="{FF2B5EF4-FFF2-40B4-BE49-F238E27FC236}">
                  <a16:creationId xmlns:a16="http://schemas.microsoft.com/office/drawing/2014/main" id="{B7E97F75-34B7-5A73-3256-5CF4203ADCF1}"/>
                </a:ext>
              </a:extLst>
            </p:cNvPr>
            <p:cNvSpPr>
              <a:spLocks noChangeArrowheads="1"/>
            </p:cNvSpPr>
            <p:nvPr/>
          </p:nvSpPr>
          <p:spPr bwMode="auto">
            <a:xfrm>
              <a:off x="3538" y="2320"/>
              <a:ext cx="224" cy="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SzTx/>
                <a:buFontTx/>
                <a:buNone/>
              </a:pPr>
              <a:r>
                <a:rPr lang="en-US" altLang="en-US" sz="1000">
                  <a:latin typeface="Times New Roman" panose="02020603050405020304" pitchFamily="18" charset="0"/>
                </a:rPr>
                <a:t>Casino</a:t>
              </a:r>
              <a:endParaRPr lang="en-US" altLang="en-US" sz="2000" b="1"/>
            </a:p>
          </p:txBody>
        </p:sp>
        <p:sp>
          <p:nvSpPr>
            <p:cNvPr id="9656" name="Rectangle 104">
              <a:extLst>
                <a:ext uri="{FF2B5EF4-FFF2-40B4-BE49-F238E27FC236}">
                  <a16:creationId xmlns:a16="http://schemas.microsoft.com/office/drawing/2014/main" id="{2E37C417-1A39-1479-7C91-5BB373E6F0EC}"/>
                </a:ext>
              </a:extLst>
            </p:cNvPr>
            <p:cNvSpPr>
              <a:spLocks noChangeArrowheads="1"/>
            </p:cNvSpPr>
            <p:nvPr/>
          </p:nvSpPr>
          <p:spPr bwMode="auto">
            <a:xfrm>
              <a:off x="3871" y="2343"/>
              <a:ext cx="420" cy="346"/>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657" name="Rectangle 105">
              <a:extLst>
                <a:ext uri="{FF2B5EF4-FFF2-40B4-BE49-F238E27FC236}">
                  <a16:creationId xmlns:a16="http://schemas.microsoft.com/office/drawing/2014/main" id="{F6A59020-63A4-D026-C2F3-F5D9CABC9DDA}"/>
                </a:ext>
              </a:extLst>
            </p:cNvPr>
            <p:cNvSpPr>
              <a:spLocks noChangeArrowheads="1"/>
            </p:cNvSpPr>
            <p:nvPr/>
          </p:nvSpPr>
          <p:spPr bwMode="auto">
            <a:xfrm>
              <a:off x="3895" y="2563"/>
              <a:ext cx="215"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658" name="Rectangle 106">
              <a:extLst>
                <a:ext uri="{FF2B5EF4-FFF2-40B4-BE49-F238E27FC236}">
                  <a16:creationId xmlns:a16="http://schemas.microsoft.com/office/drawing/2014/main" id="{3295580F-6E53-1AE3-DE70-5F36C35FD8D5}"/>
                </a:ext>
              </a:extLst>
            </p:cNvPr>
            <p:cNvSpPr>
              <a:spLocks noChangeArrowheads="1"/>
            </p:cNvSpPr>
            <p:nvPr/>
          </p:nvSpPr>
          <p:spPr bwMode="auto">
            <a:xfrm>
              <a:off x="3895" y="2375"/>
              <a:ext cx="395"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ClrTx/>
                <a:buSzTx/>
                <a:buFontTx/>
                <a:buNone/>
              </a:pPr>
              <a:r>
                <a:rPr lang="en-US" altLang="en-US" sz="1000">
                  <a:latin typeface="Times New Roman" panose="02020603050405020304" pitchFamily="18" charset="0"/>
                </a:rPr>
                <a:t>WINet</a:t>
              </a:r>
            </a:p>
            <a:p>
              <a:pPr algn="ctr">
                <a:spcBef>
                  <a:spcPct val="0"/>
                </a:spcBef>
                <a:buClrTx/>
                <a:buSzTx/>
                <a:buFontTx/>
                <a:buNone/>
              </a:pPr>
              <a:endParaRPr lang="en-US" altLang="en-US" sz="1000">
                <a:latin typeface="Times New Roman" panose="02020603050405020304" pitchFamily="18" charset="0"/>
              </a:endParaRPr>
            </a:p>
            <a:p>
              <a:pPr algn="ctr">
                <a:spcBef>
                  <a:spcPct val="0"/>
                </a:spcBef>
                <a:buClrTx/>
                <a:buSzTx/>
                <a:buFontTx/>
                <a:buNone/>
              </a:pPr>
              <a:r>
                <a:rPr lang="en-US" altLang="en-US" sz="1000">
                  <a:latin typeface="Times New Roman" panose="02020603050405020304" pitchFamily="18" charset="0"/>
                </a:rPr>
                <a:t>PDB+EDW</a:t>
              </a:r>
              <a:endParaRPr lang="en-US" altLang="en-US" sz="2000" b="1"/>
            </a:p>
          </p:txBody>
        </p:sp>
        <p:sp>
          <p:nvSpPr>
            <p:cNvPr id="9659" name="Line 107">
              <a:extLst>
                <a:ext uri="{FF2B5EF4-FFF2-40B4-BE49-F238E27FC236}">
                  <a16:creationId xmlns:a16="http://schemas.microsoft.com/office/drawing/2014/main" id="{59EFA435-A5CE-7675-DBF3-F658EF7F1426}"/>
                </a:ext>
              </a:extLst>
            </p:cNvPr>
            <p:cNvSpPr>
              <a:spLocks noChangeShapeType="1"/>
            </p:cNvSpPr>
            <p:nvPr/>
          </p:nvSpPr>
          <p:spPr bwMode="auto">
            <a:xfrm flipH="1">
              <a:off x="3077" y="3020"/>
              <a:ext cx="28" cy="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60" name="Line 108">
              <a:extLst>
                <a:ext uri="{FF2B5EF4-FFF2-40B4-BE49-F238E27FC236}">
                  <a16:creationId xmlns:a16="http://schemas.microsoft.com/office/drawing/2014/main" id="{5100059A-E9F7-020A-C8A9-E6D7658FE9FA}"/>
                </a:ext>
              </a:extLst>
            </p:cNvPr>
            <p:cNvSpPr>
              <a:spLocks noChangeShapeType="1"/>
            </p:cNvSpPr>
            <p:nvPr/>
          </p:nvSpPr>
          <p:spPr bwMode="auto">
            <a:xfrm flipV="1">
              <a:off x="3077" y="2193"/>
              <a:ext cx="1" cy="83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61" name="Line 109">
              <a:extLst>
                <a:ext uri="{FF2B5EF4-FFF2-40B4-BE49-F238E27FC236}">
                  <a16:creationId xmlns:a16="http://schemas.microsoft.com/office/drawing/2014/main" id="{DB5700EA-CFDE-AE14-0E9B-20D43B2C19D1}"/>
                </a:ext>
              </a:extLst>
            </p:cNvPr>
            <p:cNvSpPr>
              <a:spLocks noChangeShapeType="1"/>
            </p:cNvSpPr>
            <p:nvPr/>
          </p:nvSpPr>
          <p:spPr bwMode="auto">
            <a:xfrm>
              <a:off x="3077" y="2193"/>
              <a:ext cx="1386"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62" name="Line 110">
              <a:extLst>
                <a:ext uri="{FF2B5EF4-FFF2-40B4-BE49-F238E27FC236}">
                  <a16:creationId xmlns:a16="http://schemas.microsoft.com/office/drawing/2014/main" id="{008D3932-CDD4-C873-6AC4-079220172566}"/>
                </a:ext>
              </a:extLst>
            </p:cNvPr>
            <p:cNvSpPr>
              <a:spLocks noChangeShapeType="1"/>
            </p:cNvSpPr>
            <p:nvPr/>
          </p:nvSpPr>
          <p:spPr bwMode="auto">
            <a:xfrm flipV="1">
              <a:off x="3065" y="2177"/>
              <a:ext cx="1" cy="798"/>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63" name="Line 111">
              <a:extLst>
                <a:ext uri="{FF2B5EF4-FFF2-40B4-BE49-F238E27FC236}">
                  <a16:creationId xmlns:a16="http://schemas.microsoft.com/office/drawing/2014/main" id="{B4ACB306-D4B5-42FB-45FF-7E669623B15E}"/>
                </a:ext>
              </a:extLst>
            </p:cNvPr>
            <p:cNvSpPr>
              <a:spLocks noChangeShapeType="1"/>
            </p:cNvSpPr>
            <p:nvPr/>
          </p:nvSpPr>
          <p:spPr bwMode="auto">
            <a:xfrm>
              <a:off x="3065" y="2177"/>
              <a:ext cx="1386"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64" name="Line 112">
              <a:extLst>
                <a:ext uri="{FF2B5EF4-FFF2-40B4-BE49-F238E27FC236}">
                  <a16:creationId xmlns:a16="http://schemas.microsoft.com/office/drawing/2014/main" id="{FB6B368F-270F-36EF-906F-77E14BF86828}"/>
                </a:ext>
              </a:extLst>
            </p:cNvPr>
            <p:cNvSpPr>
              <a:spLocks noChangeShapeType="1"/>
            </p:cNvSpPr>
            <p:nvPr/>
          </p:nvSpPr>
          <p:spPr bwMode="auto">
            <a:xfrm>
              <a:off x="3065" y="2973"/>
              <a:ext cx="14"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65" name="Rectangle 113">
              <a:extLst>
                <a:ext uri="{FF2B5EF4-FFF2-40B4-BE49-F238E27FC236}">
                  <a16:creationId xmlns:a16="http://schemas.microsoft.com/office/drawing/2014/main" id="{66798708-7D0C-EF42-DCAE-B936EE8348A2}"/>
                </a:ext>
              </a:extLst>
            </p:cNvPr>
            <p:cNvSpPr>
              <a:spLocks noChangeArrowheads="1"/>
            </p:cNvSpPr>
            <p:nvPr/>
          </p:nvSpPr>
          <p:spPr bwMode="auto">
            <a:xfrm>
              <a:off x="3190" y="2536"/>
              <a:ext cx="230" cy="132"/>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666" name="Rectangle 114">
              <a:extLst>
                <a:ext uri="{FF2B5EF4-FFF2-40B4-BE49-F238E27FC236}">
                  <a16:creationId xmlns:a16="http://schemas.microsoft.com/office/drawing/2014/main" id="{E13C64E9-5733-8940-01B5-AF55C601FD47}"/>
                </a:ext>
              </a:extLst>
            </p:cNvPr>
            <p:cNvSpPr>
              <a:spLocks noChangeArrowheads="1"/>
            </p:cNvSpPr>
            <p:nvPr/>
          </p:nvSpPr>
          <p:spPr bwMode="auto">
            <a:xfrm>
              <a:off x="3218" y="2549"/>
              <a:ext cx="187"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667" name="Rectangle 115">
              <a:extLst>
                <a:ext uri="{FF2B5EF4-FFF2-40B4-BE49-F238E27FC236}">
                  <a16:creationId xmlns:a16="http://schemas.microsoft.com/office/drawing/2014/main" id="{61BC44A5-E16A-6340-52B3-0003A2E26A75}"/>
                </a:ext>
              </a:extLst>
            </p:cNvPr>
            <p:cNvSpPr>
              <a:spLocks noChangeArrowheads="1"/>
            </p:cNvSpPr>
            <p:nvPr/>
          </p:nvSpPr>
          <p:spPr bwMode="auto">
            <a:xfrm>
              <a:off x="3218" y="2544"/>
              <a:ext cx="193" cy="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SzTx/>
                <a:buFontTx/>
                <a:buNone/>
              </a:pPr>
              <a:r>
                <a:rPr lang="en-US" altLang="en-US" sz="1000">
                  <a:latin typeface="Times New Roman" panose="02020603050405020304" pitchFamily="18" charset="0"/>
                </a:rPr>
                <a:t>Kiosk</a:t>
              </a:r>
              <a:endParaRPr lang="en-US" altLang="en-US" sz="2000" b="1"/>
            </a:p>
          </p:txBody>
        </p:sp>
        <p:sp>
          <p:nvSpPr>
            <p:cNvPr id="9668" name="Line 116">
              <a:extLst>
                <a:ext uri="{FF2B5EF4-FFF2-40B4-BE49-F238E27FC236}">
                  <a16:creationId xmlns:a16="http://schemas.microsoft.com/office/drawing/2014/main" id="{3E30DC47-7188-A087-94FE-C748E6B9F3DE}"/>
                </a:ext>
              </a:extLst>
            </p:cNvPr>
            <p:cNvSpPr>
              <a:spLocks noChangeShapeType="1"/>
            </p:cNvSpPr>
            <p:nvPr/>
          </p:nvSpPr>
          <p:spPr bwMode="auto">
            <a:xfrm>
              <a:off x="3102" y="3020"/>
              <a:ext cx="1361" cy="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69" name="Line 117">
              <a:extLst>
                <a:ext uri="{FF2B5EF4-FFF2-40B4-BE49-F238E27FC236}">
                  <a16:creationId xmlns:a16="http://schemas.microsoft.com/office/drawing/2014/main" id="{36A13C95-4372-B1E5-ACFA-DBA21A01F093}"/>
                </a:ext>
              </a:extLst>
            </p:cNvPr>
            <p:cNvSpPr>
              <a:spLocks noChangeShapeType="1"/>
            </p:cNvSpPr>
            <p:nvPr/>
          </p:nvSpPr>
          <p:spPr bwMode="auto">
            <a:xfrm>
              <a:off x="4461" y="2193"/>
              <a:ext cx="1" cy="83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70" name="Line 118">
              <a:extLst>
                <a:ext uri="{FF2B5EF4-FFF2-40B4-BE49-F238E27FC236}">
                  <a16:creationId xmlns:a16="http://schemas.microsoft.com/office/drawing/2014/main" id="{1152818E-7B97-A74C-91A3-B6DB92A55CD0}"/>
                </a:ext>
              </a:extLst>
            </p:cNvPr>
            <p:cNvSpPr>
              <a:spLocks noChangeShapeType="1"/>
            </p:cNvSpPr>
            <p:nvPr/>
          </p:nvSpPr>
          <p:spPr bwMode="auto">
            <a:xfrm>
              <a:off x="4449" y="2177"/>
              <a:ext cx="1" cy="18"/>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71" name="Line 119">
              <a:extLst>
                <a:ext uri="{FF2B5EF4-FFF2-40B4-BE49-F238E27FC236}">
                  <a16:creationId xmlns:a16="http://schemas.microsoft.com/office/drawing/2014/main" id="{7E33A186-F698-6762-0BD7-134FD7D22093}"/>
                </a:ext>
              </a:extLst>
            </p:cNvPr>
            <p:cNvSpPr>
              <a:spLocks noChangeShapeType="1"/>
            </p:cNvSpPr>
            <p:nvPr/>
          </p:nvSpPr>
          <p:spPr bwMode="auto">
            <a:xfrm>
              <a:off x="4411" y="2160"/>
              <a:ext cx="1" cy="2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72" name="Line 120">
              <a:extLst>
                <a:ext uri="{FF2B5EF4-FFF2-40B4-BE49-F238E27FC236}">
                  <a16:creationId xmlns:a16="http://schemas.microsoft.com/office/drawing/2014/main" id="{9839B3E8-98CC-BD03-9C10-4980518A178F}"/>
                </a:ext>
              </a:extLst>
            </p:cNvPr>
            <p:cNvSpPr>
              <a:spLocks noChangeShapeType="1"/>
            </p:cNvSpPr>
            <p:nvPr/>
          </p:nvSpPr>
          <p:spPr bwMode="auto">
            <a:xfrm flipH="1">
              <a:off x="3052" y="2160"/>
              <a:ext cx="1361" cy="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73" name="Line 121">
              <a:extLst>
                <a:ext uri="{FF2B5EF4-FFF2-40B4-BE49-F238E27FC236}">
                  <a16:creationId xmlns:a16="http://schemas.microsoft.com/office/drawing/2014/main" id="{4B4EE547-0241-FB5E-784B-64F5D916ACD0}"/>
                </a:ext>
              </a:extLst>
            </p:cNvPr>
            <p:cNvSpPr>
              <a:spLocks noChangeShapeType="1"/>
            </p:cNvSpPr>
            <p:nvPr/>
          </p:nvSpPr>
          <p:spPr bwMode="auto">
            <a:xfrm>
              <a:off x="3052" y="2160"/>
              <a:ext cx="1" cy="767"/>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74" name="Line 122">
              <a:extLst>
                <a:ext uri="{FF2B5EF4-FFF2-40B4-BE49-F238E27FC236}">
                  <a16:creationId xmlns:a16="http://schemas.microsoft.com/office/drawing/2014/main" id="{14D02A71-B5A6-7738-B971-88C9F7D8ED1C}"/>
                </a:ext>
              </a:extLst>
            </p:cNvPr>
            <p:cNvSpPr>
              <a:spLocks noChangeShapeType="1"/>
            </p:cNvSpPr>
            <p:nvPr/>
          </p:nvSpPr>
          <p:spPr bwMode="auto">
            <a:xfrm>
              <a:off x="3052" y="2925"/>
              <a:ext cx="15"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75" name="Freeform 123">
              <a:extLst>
                <a:ext uri="{FF2B5EF4-FFF2-40B4-BE49-F238E27FC236}">
                  <a16:creationId xmlns:a16="http://schemas.microsoft.com/office/drawing/2014/main" id="{666F9C2A-3775-84B2-69D8-C7D73C6A315B}"/>
                </a:ext>
              </a:extLst>
            </p:cNvPr>
            <p:cNvSpPr>
              <a:spLocks/>
            </p:cNvSpPr>
            <p:nvPr/>
          </p:nvSpPr>
          <p:spPr bwMode="auto">
            <a:xfrm>
              <a:off x="3383" y="2155"/>
              <a:ext cx="64" cy="51"/>
            </a:xfrm>
            <a:custGeom>
              <a:avLst/>
              <a:gdLst>
                <a:gd name="T0" fmla="*/ 0 w 128"/>
                <a:gd name="T1" fmla="*/ 28 h 92"/>
                <a:gd name="T2" fmla="*/ 32 w 128"/>
                <a:gd name="T3" fmla="*/ 28 h 92"/>
                <a:gd name="T4" fmla="*/ 13 w 128"/>
                <a:gd name="T5" fmla="*/ 0 h 92"/>
                <a:gd name="T6" fmla="*/ 0 w 128"/>
                <a:gd name="T7" fmla="*/ 28 h 92"/>
                <a:gd name="T8" fmla="*/ 0 60000 65536"/>
                <a:gd name="T9" fmla="*/ 0 60000 65536"/>
                <a:gd name="T10" fmla="*/ 0 60000 65536"/>
                <a:gd name="T11" fmla="*/ 0 60000 65536"/>
                <a:gd name="T12" fmla="*/ 0 w 128"/>
                <a:gd name="T13" fmla="*/ 0 h 92"/>
                <a:gd name="T14" fmla="*/ 128 w 128"/>
                <a:gd name="T15" fmla="*/ 92 h 92"/>
              </a:gdLst>
              <a:ahLst/>
              <a:cxnLst>
                <a:cxn ang="T8">
                  <a:pos x="T0" y="T1"/>
                </a:cxn>
                <a:cxn ang="T9">
                  <a:pos x="T2" y="T3"/>
                </a:cxn>
                <a:cxn ang="T10">
                  <a:pos x="T4" y="T5"/>
                </a:cxn>
                <a:cxn ang="T11">
                  <a:pos x="T6" y="T7"/>
                </a:cxn>
              </a:cxnLst>
              <a:rect l="T12" t="T13" r="T14" b="T15"/>
              <a:pathLst>
                <a:path w="128" h="92">
                  <a:moveTo>
                    <a:pt x="0" y="91"/>
                  </a:moveTo>
                  <a:lnTo>
                    <a:pt x="128" y="92"/>
                  </a:lnTo>
                  <a:lnTo>
                    <a:pt x="52" y="0"/>
                  </a:lnTo>
                  <a:lnTo>
                    <a:pt x="0" y="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676" name="Rectangle 124">
              <a:extLst>
                <a:ext uri="{FF2B5EF4-FFF2-40B4-BE49-F238E27FC236}">
                  <a16:creationId xmlns:a16="http://schemas.microsoft.com/office/drawing/2014/main" id="{EAB1A82F-DACD-60A2-EACD-C43323ED259B}"/>
                </a:ext>
              </a:extLst>
            </p:cNvPr>
            <p:cNvSpPr>
              <a:spLocks noChangeArrowheads="1"/>
            </p:cNvSpPr>
            <p:nvPr/>
          </p:nvSpPr>
          <p:spPr bwMode="auto">
            <a:xfrm>
              <a:off x="3988" y="2541"/>
              <a:ext cx="550"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677" name="Rectangle 125">
              <a:extLst>
                <a:ext uri="{FF2B5EF4-FFF2-40B4-BE49-F238E27FC236}">
                  <a16:creationId xmlns:a16="http://schemas.microsoft.com/office/drawing/2014/main" id="{BD1BB920-ED00-693B-B14E-2DE589436F49}"/>
                </a:ext>
              </a:extLst>
            </p:cNvPr>
            <p:cNvSpPr>
              <a:spLocks noChangeArrowheads="1"/>
            </p:cNvSpPr>
            <p:nvPr/>
          </p:nvSpPr>
          <p:spPr bwMode="auto">
            <a:xfrm>
              <a:off x="3184" y="2712"/>
              <a:ext cx="240" cy="9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678" name="Rectangle 126">
              <a:extLst>
                <a:ext uri="{FF2B5EF4-FFF2-40B4-BE49-F238E27FC236}">
                  <a16:creationId xmlns:a16="http://schemas.microsoft.com/office/drawing/2014/main" id="{E2334325-F0D5-EDC7-5BC2-7497D8D47233}"/>
                </a:ext>
              </a:extLst>
            </p:cNvPr>
            <p:cNvSpPr>
              <a:spLocks noChangeArrowheads="1"/>
            </p:cNvSpPr>
            <p:nvPr/>
          </p:nvSpPr>
          <p:spPr bwMode="auto">
            <a:xfrm>
              <a:off x="3184" y="2856"/>
              <a:ext cx="336" cy="9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679" name="Rectangle 127">
              <a:extLst>
                <a:ext uri="{FF2B5EF4-FFF2-40B4-BE49-F238E27FC236}">
                  <a16:creationId xmlns:a16="http://schemas.microsoft.com/office/drawing/2014/main" id="{99D6C7C3-2C67-514A-4D56-6C2AD27905C9}"/>
                </a:ext>
              </a:extLst>
            </p:cNvPr>
            <p:cNvSpPr>
              <a:spLocks noChangeArrowheads="1"/>
            </p:cNvSpPr>
            <p:nvPr/>
          </p:nvSpPr>
          <p:spPr bwMode="auto">
            <a:xfrm>
              <a:off x="3168" y="2686"/>
              <a:ext cx="270"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SzTx/>
                <a:buFontTx/>
                <a:buNone/>
              </a:pPr>
              <a:r>
                <a:rPr lang="en-US" altLang="en-US" sz="1000">
                  <a:solidFill>
                    <a:srgbClr val="0000FF"/>
                  </a:solidFill>
                  <a:latin typeface="Times New Roman" panose="02020603050405020304" pitchFamily="18" charset="0"/>
                </a:rPr>
                <a:t>Web</a:t>
              </a:r>
            </a:p>
          </p:txBody>
        </p:sp>
        <p:sp>
          <p:nvSpPr>
            <p:cNvPr id="9680" name="Rectangle 128">
              <a:extLst>
                <a:ext uri="{FF2B5EF4-FFF2-40B4-BE49-F238E27FC236}">
                  <a16:creationId xmlns:a16="http://schemas.microsoft.com/office/drawing/2014/main" id="{961F6D24-D2FE-6368-691D-EB1140412391}"/>
                </a:ext>
              </a:extLst>
            </p:cNvPr>
            <p:cNvSpPr>
              <a:spLocks noChangeArrowheads="1"/>
            </p:cNvSpPr>
            <p:nvPr/>
          </p:nvSpPr>
          <p:spPr bwMode="auto">
            <a:xfrm>
              <a:off x="3149" y="2830"/>
              <a:ext cx="374"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SzTx/>
                <a:buFontTx/>
                <a:buNone/>
              </a:pPr>
              <a:r>
                <a:rPr lang="en-US" altLang="en-US" sz="1000">
                  <a:solidFill>
                    <a:srgbClr val="0000FF"/>
                  </a:solidFill>
                  <a:latin typeface="Times New Roman" panose="02020603050405020304" pitchFamily="18" charset="0"/>
                </a:rPr>
                <a:t>Call Ctr</a:t>
              </a:r>
            </a:p>
          </p:txBody>
        </p:sp>
        <p:sp>
          <p:nvSpPr>
            <p:cNvPr id="9681" name="Line 129">
              <a:extLst>
                <a:ext uri="{FF2B5EF4-FFF2-40B4-BE49-F238E27FC236}">
                  <a16:creationId xmlns:a16="http://schemas.microsoft.com/office/drawing/2014/main" id="{353052F4-5CDB-832E-41E8-7DD071F8950C}"/>
                </a:ext>
              </a:extLst>
            </p:cNvPr>
            <p:cNvSpPr>
              <a:spLocks noChangeShapeType="1"/>
            </p:cNvSpPr>
            <p:nvPr/>
          </p:nvSpPr>
          <p:spPr bwMode="auto">
            <a:xfrm flipV="1">
              <a:off x="3424" y="2712"/>
              <a:ext cx="144" cy="48"/>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682" name="Line 130">
              <a:extLst>
                <a:ext uri="{FF2B5EF4-FFF2-40B4-BE49-F238E27FC236}">
                  <a16:creationId xmlns:a16="http://schemas.microsoft.com/office/drawing/2014/main" id="{9E4CE3AF-B079-EB0D-9B20-A7FE3E39D171}"/>
                </a:ext>
              </a:extLst>
            </p:cNvPr>
            <p:cNvSpPr>
              <a:spLocks noChangeShapeType="1"/>
            </p:cNvSpPr>
            <p:nvPr/>
          </p:nvSpPr>
          <p:spPr bwMode="auto">
            <a:xfrm flipV="1">
              <a:off x="3520" y="2808"/>
              <a:ext cx="96" cy="48"/>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683" name="Rectangle 131">
              <a:extLst>
                <a:ext uri="{FF2B5EF4-FFF2-40B4-BE49-F238E27FC236}">
                  <a16:creationId xmlns:a16="http://schemas.microsoft.com/office/drawing/2014/main" id="{C01E782B-038C-D0F5-E637-26F6A056894A}"/>
                </a:ext>
              </a:extLst>
            </p:cNvPr>
            <p:cNvSpPr>
              <a:spLocks noChangeArrowheads="1"/>
            </p:cNvSpPr>
            <p:nvPr/>
          </p:nvSpPr>
          <p:spPr bwMode="auto">
            <a:xfrm>
              <a:off x="3608" y="2728"/>
              <a:ext cx="240" cy="192"/>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684" name="Rectangle 132">
              <a:extLst>
                <a:ext uri="{FF2B5EF4-FFF2-40B4-BE49-F238E27FC236}">
                  <a16:creationId xmlns:a16="http://schemas.microsoft.com/office/drawing/2014/main" id="{A57BFA24-F089-293C-1082-EB5BF2A64F91}"/>
                </a:ext>
              </a:extLst>
            </p:cNvPr>
            <p:cNvSpPr>
              <a:spLocks noChangeArrowheads="1"/>
            </p:cNvSpPr>
            <p:nvPr/>
          </p:nvSpPr>
          <p:spPr bwMode="auto">
            <a:xfrm>
              <a:off x="3592" y="2702"/>
              <a:ext cx="303"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SzTx/>
                <a:buFontTx/>
                <a:buNone/>
              </a:pPr>
              <a:r>
                <a:rPr lang="en-US" altLang="en-US" sz="1000">
                  <a:solidFill>
                    <a:srgbClr val="0000FF"/>
                  </a:solidFill>
                  <a:latin typeface="Times New Roman" panose="02020603050405020304" pitchFamily="18" charset="0"/>
                </a:rPr>
                <a:t>Java /</a:t>
              </a:r>
            </a:p>
            <a:p>
              <a:pPr>
                <a:spcBef>
                  <a:spcPct val="0"/>
                </a:spcBef>
                <a:buClrTx/>
                <a:buSzTx/>
                <a:buFontTx/>
                <a:buNone/>
              </a:pPr>
              <a:r>
                <a:rPr lang="en-US" altLang="en-US" sz="1000">
                  <a:solidFill>
                    <a:srgbClr val="0000FF"/>
                  </a:solidFill>
                  <a:latin typeface="Times New Roman" panose="02020603050405020304" pitchFamily="18" charset="0"/>
                </a:rPr>
                <a:t>EBiz</a:t>
              </a:r>
            </a:p>
          </p:txBody>
        </p:sp>
        <p:sp>
          <p:nvSpPr>
            <p:cNvPr id="9685" name="Line 133">
              <a:extLst>
                <a:ext uri="{FF2B5EF4-FFF2-40B4-BE49-F238E27FC236}">
                  <a16:creationId xmlns:a16="http://schemas.microsoft.com/office/drawing/2014/main" id="{24F4E7DD-F4E9-1325-B67F-E3AFA749F926}"/>
                </a:ext>
              </a:extLst>
            </p:cNvPr>
            <p:cNvSpPr>
              <a:spLocks noChangeShapeType="1"/>
            </p:cNvSpPr>
            <p:nvPr/>
          </p:nvSpPr>
          <p:spPr bwMode="auto">
            <a:xfrm flipV="1">
              <a:off x="3752" y="2632"/>
              <a:ext cx="104" cy="89"/>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686" name="Rectangle 134">
              <a:extLst>
                <a:ext uri="{FF2B5EF4-FFF2-40B4-BE49-F238E27FC236}">
                  <a16:creationId xmlns:a16="http://schemas.microsoft.com/office/drawing/2014/main" id="{1EE190F8-99C7-8956-6718-F2AD73881362}"/>
                </a:ext>
              </a:extLst>
            </p:cNvPr>
            <p:cNvSpPr>
              <a:spLocks noChangeArrowheads="1"/>
            </p:cNvSpPr>
            <p:nvPr/>
          </p:nvSpPr>
          <p:spPr bwMode="auto">
            <a:xfrm>
              <a:off x="3144" y="2415"/>
              <a:ext cx="237" cy="108"/>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687" name="Rectangle 135">
              <a:extLst>
                <a:ext uri="{FF2B5EF4-FFF2-40B4-BE49-F238E27FC236}">
                  <a16:creationId xmlns:a16="http://schemas.microsoft.com/office/drawing/2014/main" id="{EF8651BD-72C7-251B-AA5B-7E7D69B9D8D2}"/>
                </a:ext>
              </a:extLst>
            </p:cNvPr>
            <p:cNvSpPr>
              <a:spLocks noChangeArrowheads="1"/>
            </p:cNvSpPr>
            <p:nvPr/>
          </p:nvSpPr>
          <p:spPr bwMode="auto">
            <a:xfrm>
              <a:off x="3167" y="2427"/>
              <a:ext cx="216" cy="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SzTx/>
                <a:buFontTx/>
                <a:buNone/>
              </a:pPr>
              <a:r>
                <a:rPr lang="en-US" altLang="en-US" sz="1000">
                  <a:latin typeface="Times New Roman" panose="02020603050405020304" pitchFamily="18" charset="0"/>
                </a:rPr>
                <a:t>Tables</a:t>
              </a:r>
              <a:endParaRPr lang="en-US" altLang="en-US" sz="2000" b="1"/>
            </a:p>
          </p:txBody>
        </p:sp>
        <p:sp>
          <p:nvSpPr>
            <p:cNvPr id="9688" name="Rectangle 136">
              <a:extLst>
                <a:ext uri="{FF2B5EF4-FFF2-40B4-BE49-F238E27FC236}">
                  <a16:creationId xmlns:a16="http://schemas.microsoft.com/office/drawing/2014/main" id="{E3416AFC-BAE4-E571-1BC1-B96B72DE1794}"/>
                </a:ext>
              </a:extLst>
            </p:cNvPr>
            <p:cNvSpPr>
              <a:spLocks noChangeArrowheads="1"/>
            </p:cNvSpPr>
            <p:nvPr/>
          </p:nvSpPr>
          <p:spPr bwMode="auto">
            <a:xfrm>
              <a:off x="3547" y="2482"/>
              <a:ext cx="253" cy="144"/>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689" name="Rectangle 137">
              <a:extLst>
                <a:ext uri="{FF2B5EF4-FFF2-40B4-BE49-F238E27FC236}">
                  <a16:creationId xmlns:a16="http://schemas.microsoft.com/office/drawing/2014/main" id="{D1295A5E-384F-2CE1-A216-CC08D711DA74}"/>
                </a:ext>
              </a:extLst>
            </p:cNvPr>
            <p:cNvSpPr>
              <a:spLocks noChangeArrowheads="1"/>
            </p:cNvSpPr>
            <p:nvPr/>
          </p:nvSpPr>
          <p:spPr bwMode="auto">
            <a:xfrm>
              <a:off x="3586" y="2496"/>
              <a:ext cx="180" cy="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SzTx/>
                <a:buFontTx/>
                <a:buNone/>
              </a:pPr>
              <a:r>
                <a:rPr lang="en-US" altLang="en-US" sz="1000">
                  <a:latin typeface="Times New Roman" panose="02020603050405020304" pitchFamily="18" charset="0"/>
                </a:rPr>
                <a:t>Hotel</a:t>
              </a:r>
              <a:endParaRPr lang="en-US" altLang="en-US" sz="2000" b="1"/>
            </a:p>
          </p:txBody>
        </p:sp>
        <p:sp>
          <p:nvSpPr>
            <p:cNvPr id="9690" name="Line 138">
              <a:extLst>
                <a:ext uri="{FF2B5EF4-FFF2-40B4-BE49-F238E27FC236}">
                  <a16:creationId xmlns:a16="http://schemas.microsoft.com/office/drawing/2014/main" id="{D786952F-EE2C-E254-A5E6-00D44C85089C}"/>
                </a:ext>
              </a:extLst>
            </p:cNvPr>
            <p:cNvSpPr>
              <a:spLocks noChangeShapeType="1"/>
            </p:cNvSpPr>
            <p:nvPr/>
          </p:nvSpPr>
          <p:spPr bwMode="auto">
            <a:xfrm flipV="1">
              <a:off x="3384" y="2384"/>
              <a:ext cx="144" cy="48"/>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691" name="Line 139">
              <a:extLst>
                <a:ext uri="{FF2B5EF4-FFF2-40B4-BE49-F238E27FC236}">
                  <a16:creationId xmlns:a16="http://schemas.microsoft.com/office/drawing/2014/main" id="{80941209-E89C-EB6A-05B8-169BBB95E6B7}"/>
                </a:ext>
              </a:extLst>
            </p:cNvPr>
            <p:cNvSpPr>
              <a:spLocks noChangeShapeType="1"/>
            </p:cNvSpPr>
            <p:nvPr/>
          </p:nvSpPr>
          <p:spPr bwMode="auto">
            <a:xfrm flipV="1">
              <a:off x="3416" y="2437"/>
              <a:ext cx="119" cy="115"/>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692" name="Line 140">
              <a:extLst>
                <a:ext uri="{FF2B5EF4-FFF2-40B4-BE49-F238E27FC236}">
                  <a16:creationId xmlns:a16="http://schemas.microsoft.com/office/drawing/2014/main" id="{18825FB3-9989-C4E4-B3FA-C337EF9FE959}"/>
                </a:ext>
              </a:extLst>
            </p:cNvPr>
            <p:cNvSpPr>
              <a:spLocks noChangeShapeType="1"/>
            </p:cNvSpPr>
            <p:nvPr/>
          </p:nvSpPr>
          <p:spPr bwMode="auto">
            <a:xfrm>
              <a:off x="3392" y="2312"/>
              <a:ext cx="128" cy="35"/>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693" name="Line 141">
              <a:extLst>
                <a:ext uri="{FF2B5EF4-FFF2-40B4-BE49-F238E27FC236}">
                  <a16:creationId xmlns:a16="http://schemas.microsoft.com/office/drawing/2014/main" id="{C806605F-707B-B7B6-C476-C55D0045DB6C}"/>
                </a:ext>
              </a:extLst>
            </p:cNvPr>
            <p:cNvSpPr>
              <a:spLocks noChangeShapeType="1"/>
            </p:cNvSpPr>
            <p:nvPr/>
          </p:nvSpPr>
          <p:spPr bwMode="auto">
            <a:xfrm flipV="1">
              <a:off x="3440" y="2589"/>
              <a:ext cx="103" cy="123"/>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694" name="Line 142">
              <a:extLst>
                <a:ext uri="{FF2B5EF4-FFF2-40B4-BE49-F238E27FC236}">
                  <a16:creationId xmlns:a16="http://schemas.microsoft.com/office/drawing/2014/main" id="{A8D52DE4-97C5-EB6D-243E-F9CAD6D3543C}"/>
                </a:ext>
              </a:extLst>
            </p:cNvPr>
            <p:cNvSpPr>
              <a:spLocks noChangeShapeType="1"/>
            </p:cNvSpPr>
            <p:nvPr/>
          </p:nvSpPr>
          <p:spPr bwMode="auto">
            <a:xfrm>
              <a:off x="4307" y="2551"/>
              <a:ext cx="88" cy="137"/>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695" name="Line 143">
              <a:extLst>
                <a:ext uri="{FF2B5EF4-FFF2-40B4-BE49-F238E27FC236}">
                  <a16:creationId xmlns:a16="http://schemas.microsoft.com/office/drawing/2014/main" id="{7C680C20-C6A0-34EA-5436-69EA6D0BA47B}"/>
                </a:ext>
              </a:extLst>
            </p:cNvPr>
            <p:cNvSpPr>
              <a:spLocks noChangeShapeType="1"/>
            </p:cNvSpPr>
            <p:nvPr/>
          </p:nvSpPr>
          <p:spPr bwMode="auto">
            <a:xfrm flipH="1" flipV="1">
              <a:off x="3983" y="2691"/>
              <a:ext cx="104" cy="14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9696" name="Group 144">
              <a:extLst>
                <a:ext uri="{FF2B5EF4-FFF2-40B4-BE49-F238E27FC236}">
                  <a16:creationId xmlns:a16="http://schemas.microsoft.com/office/drawing/2014/main" id="{564942A7-FF2B-D0E7-4E3D-962A61895C25}"/>
                </a:ext>
              </a:extLst>
            </p:cNvPr>
            <p:cNvGrpSpPr>
              <a:grpSpLocks/>
            </p:cNvGrpSpPr>
            <p:nvPr/>
          </p:nvGrpSpPr>
          <p:grpSpPr bwMode="auto">
            <a:xfrm>
              <a:off x="3200" y="3138"/>
              <a:ext cx="384" cy="352"/>
              <a:chOff x="2224" y="2393"/>
              <a:chExt cx="509" cy="594"/>
            </a:xfrm>
          </p:grpSpPr>
          <p:grpSp>
            <p:nvGrpSpPr>
              <p:cNvPr id="9705" name="Group 145">
                <a:extLst>
                  <a:ext uri="{FF2B5EF4-FFF2-40B4-BE49-F238E27FC236}">
                    <a16:creationId xmlns:a16="http://schemas.microsoft.com/office/drawing/2014/main" id="{0E20826D-F0F3-8717-DD7E-9A6C0ED498A9}"/>
                  </a:ext>
                </a:extLst>
              </p:cNvPr>
              <p:cNvGrpSpPr>
                <a:grpSpLocks/>
              </p:cNvGrpSpPr>
              <p:nvPr/>
            </p:nvGrpSpPr>
            <p:grpSpPr bwMode="auto">
              <a:xfrm>
                <a:off x="2224" y="2393"/>
                <a:ext cx="429" cy="395"/>
                <a:chOff x="77" y="2385"/>
                <a:chExt cx="429" cy="395"/>
              </a:xfrm>
            </p:grpSpPr>
            <p:sp>
              <p:nvSpPr>
                <p:cNvPr id="9835" name="Rectangle 146">
                  <a:extLst>
                    <a:ext uri="{FF2B5EF4-FFF2-40B4-BE49-F238E27FC236}">
                      <a16:creationId xmlns:a16="http://schemas.microsoft.com/office/drawing/2014/main" id="{C1BB6C87-33DC-695D-05EB-5B2274B9FC82}"/>
                    </a:ext>
                  </a:extLst>
                </p:cNvPr>
                <p:cNvSpPr>
                  <a:spLocks noChangeArrowheads="1"/>
                </p:cNvSpPr>
                <p:nvPr/>
              </p:nvSpPr>
              <p:spPr bwMode="auto">
                <a:xfrm>
                  <a:off x="77" y="2385"/>
                  <a:ext cx="429" cy="376"/>
                </a:xfrm>
                <a:prstGeom prst="rect">
                  <a:avLst/>
                </a:prstGeom>
                <a:solidFill>
                  <a:srgbClr val="FFFFFF"/>
                </a:solidFill>
                <a:ln w="0">
                  <a:solidFill>
                    <a:srgbClr val="000000"/>
                  </a:solidFill>
                  <a:miter lim="800000"/>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836" name="Line 147">
                  <a:extLst>
                    <a:ext uri="{FF2B5EF4-FFF2-40B4-BE49-F238E27FC236}">
                      <a16:creationId xmlns:a16="http://schemas.microsoft.com/office/drawing/2014/main" id="{321BF4D1-0DA9-78E5-739B-B2E83F3E77C8}"/>
                    </a:ext>
                  </a:extLst>
                </p:cNvPr>
                <p:cNvSpPr>
                  <a:spLocks noChangeShapeType="1"/>
                </p:cNvSpPr>
                <p:nvPr/>
              </p:nvSpPr>
              <p:spPr bwMode="auto">
                <a:xfrm>
                  <a:off x="185" y="2385"/>
                  <a:ext cx="1" cy="37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37" name="Line 148">
                  <a:extLst>
                    <a:ext uri="{FF2B5EF4-FFF2-40B4-BE49-F238E27FC236}">
                      <a16:creationId xmlns:a16="http://schemas.microsoft.com/office/drawing/2014/main" id="{2FD93ACB-859B-82B2-E8AC-9731E4CB73D9}"/>
                    </a:ext>
                  </a:extLst>
                </p:cNvPr>
                <p:cNvSpPr>
                  <a:spLocks noChangeShapeType="1"/>
                </p:cNvSpPr>
                <p:nvPr/>
              </p:nvSpPr>
              <p:spPr bwMode="auto">
                <a:xfrm>
                  <a:off x="292" y="2385"/>
                  <a:ext cx="1" cy="37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38" name="Line 149">
                  <a:extLst>
                    <a:ext uri="{FF2B5EF4-FFF2-40B4-BE49-F238E27FC236}">
                      <a16:creationId xmlns:a16="http://schemas.microsoft.com/office/drawing/2014/main" id="{0F3F32A4-C0FF-B258-E518-1C4A4559CB3C}"/>
                    </a:ext>
                  </a:extLst>
                </p:cNvPr>
                <p:cNvSpPr>
                  <a:spLocks noChangeShapeType="1"/>
                </p:cNvSpPr>
                <p:nvPr/>
              </p:nvSpPr>
              <p:spPr bwMode="auto">
                <a:xfrm>
                  <a:off x="399" y="2385"/>
                  <a:ext cx="1" cy="37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39" name="Line 150">
                  <a:extLst>
                    <a:ext uri="{FF2B5EF4-FFF2-40B4-BE49-F238E27FC236}">
                      <a16:creationId xmlns:a16="http://schemas.microsoft.com/office/drawing/2014/main" id="{519F4CDB-89A4-278C-0CF9-21D8DBC4A309}"/>
                    </a:ext>
                  </a:extLst>
                </p:cNvPr>
                <p:cNvSpPr>
                  <a:spLocks noChangeShapeType="1"/>
                </p:cNvSpPr>
                <p:nvPr/>
              </p:nvSpPr>
              <p:spPr bwMode="auto">
                <a:xfrm>
                  <a:off x="79" y="2425"/>
                  <a:ext cx="42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40" name="Rectangle 151">
                  <a:extLst>
                    <a:ext uri="{FF2B5EF4-FFF2-40B4-BE49-F238E27FC236}">
                      <a16:creationId xmlns:a16="http://schemas.microsoft.com/office/drawing/2014/main" id="{4772D9DB-7F8C-EF6D-8E25-592BB5114B96}"/>
                    </a:ext>
                  </a:extLst>
                </p:cNvPr>
                <p:cNvSpPr>
                  <a:spLocks noChangeArrowheads="1"/>
                </p:cNvSpPr>
                <p:nvPr/>
              </p:nvSpPr>
              <p:spPr bwMode="auto">
                <a:xfrm>
                  <a:off x="81" y="2761"/>
                  <a:ext cx="421" cy="19"/>
                </a:xfrm>
                <a:prstGeom prst="rect">
                  <a:avLst/>
                </a:prstGeom>
                <a:solidFill>
                  <a:srgbClr val="000000"/>
                </a:solidFill>
                <a:ln w="0">
                  <a:solidFill>
                    <a:srgbClr val="000000"/>
                  </a:solidFill>
                  <a:miter lim="800000"/>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841" name="Rectangle 152">
                  <a:extLst>
                    <a:ext uri="{FF2B5EF4-FFF2-40B4-BE49-F238E27FC236}">
                      <a16:creationId xmlns:a16="http://schemas.microsoft.com/office/drawing/2014/main" id="{ED107B22-C9DD-FE2D-3080-86651608CC61}"/>
                    </a:ext>
                  </a:extLst>
                </p:cNvPr>
                <p:cNvSpPr>
                  <a:spLocks noChangeArrowheads="1"/>
                </p:cNvSpPr>
                <p:nvPr/>
              </p:nvSpPr>
              <p:spPr bwMode="auto">
                <a:xfrm>
                  <a:off x="92" y="2461"/>
                  <a:ext cx="77" cy="133"/>
                </a:xfrm>
                <a:prstGeom prst="rect">
                  <a:avLst/>
                </a:prstGeom>
                <a:solidFill>
                  <a:srgbClr val="000000"/>
                </a:solidFill>
                <a:ln w="0">
                  <a:solidFill>
                    <a:srgbClr val="000000"/>
                  </a:solidFill>
                  <a:miter lim="800000"/>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842" name="Freeform 153">
                  <a:extLst>
                    <a:ext uri="{FF2B5EF4-FFF2-40B4-BE49-F238E27FC236}">
                      <a16:creationId xmlns:a16="http://schemas.microsoft.com/office/drawing/2014/main" id="{3EC5D238-5775-6177-8578-47A239BDFCE0}"/>
                    </a:ext>
                  </a:extLst>
                </p:cNvPr>
                <p:cNvSpPr>
                  <a:spLocks/>
                </p:cNvSpPr>
                <p:nvPr/>
              </p:nvSpPr>
              <p:spPr bwMode="auto">
                <a:xfrm>
                  <a:off x="129" y="2470"/>
                  <a:ext cx="2" cy="3"/>
                </a:xfrm>
                <a:custGeom>
                  <a:avLst/>
                  <a:gdLst>
                    <a:gd name="T0" fmla="*/ 0 w 66"/>
                    <a:gd name="T1" fmla="*/ 0 h 65"/>
                    <a:gd name="T2" fmla="*/ 0 w 66"/>
                    <a:gd name="T3" fmla="*/ 0 h 65"/>
                    <a:gd name="T4" fmla="*/ 0 w 66"/>
                    <a:gd name="T5" fmla="*/ 0 h 65"/>
                    <a:gd name="T6" fmla="*/ 0 w 66"/>
                    <a:gd name="T7" fmla="*/ 0 h 65"/>
                    <a:gd name="T8" fmla="*/ 0 w 66"/>
                    <a:gd name="T9" fmla="*/ 0 h 65"/>
                    <a:gd name="T10" fmla="*/ 0 w 66"/>
                    <a:gd name="T11" fmla="*/ 0 h 65"/>
                    <a:gd name="T12" fmla="*/ 0 w 66"/>
                    <a:gd name="T13" fmla="*/ 0 h 65"/>
                    <a:gd name="T14" fmla="*/ 0 w 66"/>
                    <a:gd name="T15" fmla="*/ 0 h 65"/>
                    <a:gd name="T16" fmla="*/ 0 w 66"/>
                    <a:gd name="T17" fmla="*/ 0 h 65"/>
                    <a:gd name="T18" fmla="*/ 0 w 66"/>
                    <a:gd name="T19" fmla="*/ 0 h 65"/>
                    <a:gd name="T20" fmla="*/ 0 w 66"/>
                    <a:gd name="T21" fmla="*/ 0 h 65"/>
                    <a:gd name="T22" fmla="*/ 0 w 66"/>
                    <a:gd name="T23" fmla="*/ 0 h 65"/>
                    <a:gd name="T24" fmla="*/ 0 w 66"/>
                    <a:gd name="T25" fmla="*/ 0 h 65"/>
                    <a:gd name="T26" fmla="*/ 0 w 66"/>
                    <a:gd name="T27" fmla="*/ 0 h 65"/>
                    <a:gd name="T28" fmla="*/ 0 w 66"/>
                    <a:gd name="T29" fmla="*/ 0 h 65"/>
                    <a:gd name="T30" fmla="*/ 0 w 66"/>
                    <a:gd name="T31" fmla="*/ 0 h 65"/>
                    <a:gd name="T32" fmla="*/ 0 w 66"/>
                    <a:gd name="T33" fmla="*/ 0 h 65"/>
                    <a:gd name="T34" fmla="*/ 0 w 66"/>
                    <a:gd name="T35" fmla="*/ 0 h 65"/>
                    <a:gd name="T36" fmla="*/ 0 w 66"/>
                    <a:gd name="T37" fmla="*/ 0 h 65"/>
                    <a:gd name="T38" fmla="*/ 0 w 66"/>
                    <a:gd name="T39" fmla="*/ 0 h 65"/>
                    <a:gd name="T40" fmla="*/ 0 w 66"/>
                    <a:gd name="T41" fmla="*/ 0 h 65"/>
                    <a:gd name="T42" fmla="*/ 0 w 66"/>
                    <a:gd name="T43" fmla="*/ 0 h 65"/>
                    <a:gd name="T44" fmla="*/ 0 w 66"/>
                    <a:gd name="T45" fmla="*/ 0 h 65"/>
                    <a:gd name="T46" fmla="*/ 0 w 66"/>
                    <a:gd name="T47" fmla="*/ 0 h 65"/>
                    <a:gd name="T48" fmla="*/ 0 w 66"/>
                    <a:gd name="T49" fmla="*/ 0 h 6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6"/>
                    <a:gd name="T76" fmla="*/ 0 h 65"/>
                    <a:gd name="T77" fmla="*/ 66 w 66"/>
                    <a:gd name="T78" fmla="*/ 65 h 6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6" h="65">
                      <a:moveTo>
                        <a:pt x="66" y="28"/>
                      </a:moveTo>
                      <a:lnTo>
                        <a:pt x="66" y="21"/>
                      </a:lnTo>
                      <a:lnTo>
                        <a:pt x="59" y="21"/>
                      </a:lnTo>
                      <a:lnTo>
                        <a:pt x="59" y="7"/>
                      </a:lnTo>
                      <a:lnTo>
                        <a:pt x="45" y="0"/>
                      </a:lnTo>
                      <a:lnTo>
                        <a:pt x="36" y="0"/>
                      </a:lnTo>
                      <a:lnTo>
                        <a:pt x="22" y="0"/>
                      </a:lnTo>
                      <a:lnTo>
                        <a:pt x="22" y="7"/>
                      </a:lnTo>
                      <a:lnTo>
                        <a:pt x="8" y="7"/>
                      </a:lnTo>
                      <a:lnTo>
                        <a:pt x="8" y="21"/>
                      </a:lnTo>
                      <a:lnTo>
                        <a:pt x="0" y="21"/>
                      </a:lnTo>
                      <a:lnTo>
                        <a:pt x="0" y="36"/>
                      </a:lnTo>
                      <a:lnTo>
                        <a:pt x="0" y="43"/>
                      </a:lnTo>
                      <a:lnTo>
                        <a:pt x="8" y="43"/>
                      </a:lnTo>
                      <a:lnTo>
                        <a:pt x="8" y="58"/>
                      </a:lnTo>
                      <a:lnTo>
                        <a:pt x="15" y="58"/>
                      </a:lnTo>
                      <a:lnTo>
                        <a:pt x="22" y="58"/>
                      </a:lnTo>
                      <a:lnTo>
                        <a:pt x="22" y="65"/>
                      </a:lnTo>
                      <a:lnTo>
                        <a:pt x="36" y="65"/>
                      </a:lnTo>
                      <a:lnTo>
                        <a:pt x="45" y="65"/>
                      </a:lnTo>
                      <a:lnTo>
                        <a:pt x="52" y="58"/>
                      </a:lnTo>
                      <a:lnTo>
                        <a:pt x="59" y="58"/>
                      </a:lnTo>
                      <a:lnTo>
                        <a:pt x="59" y="50"/>
                      </a:lnTo>
                      <a:lnTo>
                        <a:pt x="66" y="43"/>
                      </a:lnTo>
                      <a:lnTo>
                        <a:pt x="66" y="28"/>
                      </a:lnTo>
                      <a:close/>
                    </a:path>
                  </a:pathLst>
                </a:custGeom>
                <a:solidFill>
                  <a:srgbClr val="FF0000"/>
                </a:solidFill>
                <a:ln w="0">
                  <a:solidFill>
                    <a:srgbClr val="FF0000"/>
                  </a:solidFill>
                  <a:prstDash val="solid"/>
                  <a:round/>
                  <a:headEnd/>
                  <a:tailEnd/>
                </a:ln>
              </p:spPr>
              <p:txBody>
                <a:bodyPr/>
                <a:lstStyle/>
                <a:p>
                  <a:endParaRPr lang="en-US"/>
                </a:p>
              </p:txBody>
            </p:sp>
            <p:sp>
              <p:nvSpPr>
                <p:cNvPr id="9843" name="Freeform 154">
                  <a:extLst>
                    <a:ext uri="{FF2B5EF4-FFF2-40B4-BE49-F238E27FC236}">
                      <a16:creationId xmlns:a16="http://schemas.microsoft.com/office/drawing/2014/main" id="{E18BF09F-CEC4-CC5E-D35D-F2ACF0D45FF0}"/>
                    </a:ext>
                  </a:extLst>
                </p:cNvPr>
                <p:cNvSpPr>
                  <a:spLocks/>
                </p:cNvSpPr>
                <p:nvPr/>
              </p:nvSpPr>
              <p:spPr bwMode="auto">
                <a:xfrm>
                  <a:off x="129" y="2486"/>
                  <a:ext cx="2" cy="3"/>
                </a:xfrm>
                <a:custGeom>
                  <a:avLst/>
                  <a:gdLst>
                    <a:gd name="T0" fmla="*/ 0 w 66"/>
                    <a:gd name="T1" fmla="*/ 0 h 71"/>
                    <a:gd name="T2" fmla="*/ 0 w 66"/>
                    <a:gd name="T3" fmla="*/ 0 h 71"/>
                    <a:gd name="T4" fmla="*/ 0 w 66"/>
                    <a:gd name="T5" fmla="*/ 0 h 71"/>
                    <a:gd name="T6" fmla="*/ 0 w 66"/>
                    <a:gd name="T7" fmla="*/ 0 h 71"/>
                    <a:gd name="T8" fmla="*/ 0 w 66"/>
                    <a:gd name="T9" fmla="*/ 0 h 71"/>
                    <a:gd name="T10" fmla="*/ 0 w 66"/>
                    <a:gd name="T11" fmla="*/ 0 h 71"/>
                    <a:gd name="T12" fmla="*/ 0 w 66"/>
                    <a:gd name="T13" fmla="*/ 0 h 71"/>
                    <a:gd name="T14" fmla="*/ 0 w 66"/>
                    <a:gd name="T15" fmla="*/ 0 h 71"/>
                    <a:gd name="T16" fmla="*/ 0 w 66"/>
                    <a:gd name="T17" fmla="*/ 0 h 71"/>
                    <a:gd name="T18" fmla="*/ 0 w 66"/>
                    <a:gd name="T19" fmla="*/ 0 h 71"/>
                    <a:gd name="T20" fmla="*/ 0 w 66"/>
                    <a:gd name="T21" fmla="*/ 0 h 71"/>
                    <a:gd name="T22" fmla="*/ 0 w 66"/>
                    <a:gd name="T23" fmla="*/ 0 h 71"/>
                    <a:gd name="T24" fmla="*/ 0 w 66"/>
                    <a:gd name="T25" fmla="*/ 0 h 71"/>
                    <a:gd name="T26" fmla="*/ 0 w 66"/>
                    <a:gd name="T27" fmla="*/ 0 h 71"/>
                    <a:gd name="T28" fmla="*/ 0 w 66"/>
                    <a:gd name="T29" fmla="*/ 0 h 71"/>
                    <a:gd name="T30" fmla="*/ 0 w 66"/>
                    <a:gd name="T31" fmla="*/ 0 h 71"/>
                    <a:gd name="T32" fmla="*/ 0 w 66"/>
                    <a:gd name="T33" fmla="*/ 0 h 71"/>
                    <a:gd name="T34" fmla="*/ 0 w 66"/>
                    <a:gd name="T35" fmla="*/ 0 h 71"/>
                    <a:gd name="T36" fmla="*/ 0 w 66"/>
                    <a:gd name="T37" fmla="*/ 0 h 71"/>
                    <a:gd name="T38" fmla="*/ 0 w 66"/>
                    <a:gd name="T39" fmla="*/ 0 h 71"/>
                    <a:gd name="T40" fmla="*/ 0 w 66"/>
                    <a:gd name="T41" fmla="*/ 0 h 71"/>
                    <a:gd name="T42" fmla="*/ 0 w 66"/>
                    <a:gd name="T43" fmla="*/ 0 h 71"/>
                    <a:gd name="T44" fmla="*/ 0 w 66"/>
                    <a:gd name="T45" fmla="*/ 0 h 71"/>
                    <a:gd name="T46" fmla="*/ 0 w 66"/>
                    <a:gd name="T47" fmla="*/ 0 h 71"/>
                    <a:gd name="T48" fmla="*/ 0 w 66"/>
                    <a:gd name="T49" fmla="*/ 0 h 71"/>
                    <a:gd name="T50" fmla="*/ 0 w 66"/>
                    <a:gd name="T51" fmla="*/ 0 h 71"/>
                    <a:gd name="T52" fmla="*/ 0 w 66"/>
                    <a:gd name="T53" fmla="*/ 0 h 71"/>
                    <a:gd name="T54" fmla="*/ 0 w 66"/>
                    <a:gd name="T55" fmla="*/ 0 h 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6"/>
                    <a:gd name="T85" fmla="*/ 0 h 71"/>
                    <a:gd name="T86" fmla="*/ 66 w 66"/>
                    <a:gd name="T87" fmla="*/ 71 h 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6" h="71">
                      <a:moveTo>
                        <a:pt x="66" y="35"/>
                      </a:moveTo>
                      <a:lnTo>
                        <a:pt x="66" y="28"/>
                      </a:lnTo>
                      <a:lnTo>
                        <a:pt x="59" y="22"/>
                      </a:lnTo>
                      <a:lnTo>
                        <a:pt x="59" y="14"/>
                      </a:lnTo>
                      <a:lnTo>
                        <a:pt x="59" y="7"/>
                      </a:lnTo>
                      <a:lnTo>
                        <a:pt x="45" y="0"/>
                      </a:lnTo>
                      <a:lnTo>
                        <a:pt x="36" y="0"/>
                      </a:lnTo>
                      <a:lnTo>
                        <a:pt x="22" y="0"/>
                      </a:lnTo>
                      <a:lnTo>
                        <a:pt x="22" y="7"/>
                      </a:lnTo>
                      <a:lnTo>
                        <a:pt x="8" y="7"/>
                      </a:lnTo>
                      <a:lnTo>
                        <a:pt x="8" y="14"/>
                      </a:lnTo>
                      <a:lnTo>
                        <a:pt x="8" y="22"/>
                      </a:lnTo>
                      <a:lnTo>
                        <a:pt x="0" y="28"/>
                      </a:lnTo>
                      <a:lnTo>
                        <a:pt x="0" y="35"/>
                      </a:lnTo>
                      <a:lnTo>
                        <a:pt x="0" y="42"/>
                      </a:lnTo>
                      <a:lnTo>
                        <a:pt x="8" y="50"/>
                      </a:lnTo>
                      <a:lnTo>
                        <a:pt x="8" y="56"/>
                      </a:lnTo>
                      <a:lnTo>
                        <a:pt x="15" y="64"/>
                      </a:lnTo>
                      <a:lnTo>
                        <a:pt x="22" y="64"/>
                      </a:lnTo>
                      <a:lnTo>
                        <a:pt x="22" y="71"/>
                      </a:lnTo>
                      <a:lnTo>
                        <a:pt x="36" y="71"/>
                      </a:lnTo>
                      <a:lnTo>
                        <a:pt x="45" y="71"/>
                      </a:lnTo>
                      <a:lnTo>
                        <a:pt x="52" y="64"/>
                      </a:lnTo>
                      <a:lnTo>
                        <a:pt x="59" y="56"/>
                      </a:lnTo>
                      <a:lnTo>
                        <a:pt x="59" y="50"/>
                      </a:lnTo>
                      <a:lnTo>
                        <a:pt x="66" y="50"/>
                      </a:lnTo>
                      <a:lnTo>
                        <a:pt x="66" y="42"/>
                      </a:lnTo>
                      <a:lnTo>
                        <a:pt x="66" y="35"/>
                      </a:lnTo>
                      <a:close/>
                    </a:path>
                  </a:pathLst>
                </a:custGeom>
                <a:solidFill>
                  <a:srgbClr val="FF0000"/>
                </a:solidFill>
                <a:ln w="0">
                  <a:solidFill>
                    <a:srgbClr val="FF0000"/>
                  </a:solidFill>
                  <a:prstDash val="solid"/>
                  <a:round/>
                  <a:headEnd/>
                  <a:tailEnd/>
                </a:ln>
              </p:spPr>
              <p:txBody>
                <a:bodyPr/>
                <a:lstStyle/>
                <a:p>
                  <a:endParaRPr lang="en-US"/>
                </a:p>
              </p:txBody>
            </p:sp>
            <p:sp>
              <p:nvSpPr>
                <p:cNvPr id="9844" name="Freeform 155">
                  <a:extLst>
                    <a:ext uri="{FF2B5EF4-FFF2-40B4-BE49-F238E27FC236}">
                      <a16:creationId xmlns:a16="http://schemas.microsoft.com/office/drawing/2014/main" id="{5EAC8A47-9E51-0A96-BF4A-745762D67E11}"/>
                    </a:ext>
                  </a:extLst>
                </p:cNvPr>
                <p:cNvSpPr>
                  <a:spLocks/>
                </p:cNvSpPr>
                <p:nvPr/>
              </p:nvSpPr>
              <p:spPr bwMode="auto">
                <a:xfrm>
                  <a:off x="129" y="2502"/>
                  <a:ext cx="2" cy="3"/>
                </a:xfrm>
                <a:custGeom>
                  <a:avLst/>
                  <a:gdLst>
                    <a:gd name="T0" fmla="*/ 0 w 66"/>
                    <a:gd name="T1" fmla="*/ 0 h 66"/>
                    <a:gd name="T2" fmla="*/ 0 w 66"/>
                    <a:gd name="T3" fmla="*/ 0 h 66"/>
                    <a:gd name="T4" fmla="*/ 0 w 66"/>
                    <a:gd name="T5" fmla="*/ 0 h 66"/>
                    <a:gd name="T6" fmla="*/ 0 w 66"/>
                    <a:gd name="T7" fmla="*/ 0 h 66"/>
                    <a:gd name="T8" fmla="*/ 0 w 66"/>
                    <a:gd name="T9" fmla="*/ 0 h 66"/>
                    <a:gd name="T10" fmla="*/ 0 w 66"/>
                    <a:gd name="T11" fmla="*/ 0 h 66"/>
                    <a:gd name="T12" fmla="*/ 0 w 66"/>
                    <a:gd name="T13" fmla="*/ 0 h 66"/>
                    <a:gd name="T14" fmla="*/ 0 w 66"/>
                    <a:gd name="T15" fmla="*/ 0 h 66"/>
                    <a:gd name="T16" fmla="*/ 0 w 66"/>
                    <a:gd name="T17" fmla="*/ 0 h 66"/>
                    <a:gd name="T18" fmla="*/ 0 w 66"/>
                    <a:gd name="T19" fmla="*/ 0 h 66"/>
                    <a:gd name="T20" fmla="*/ 0 w 66"/>
                    <a:gd name="T21" fmla="*/ 0 h 66"/>
                    <a:gd name="T22" fmla="*/ 0 w 66"/>
                    <a:gd name="T23" fmla="*/ 0 h 66"/>
                    <a:gd name="T24" fmla="*/ 0 w 66"/>
                    <a:gd name="T25" fmla="*/ 0 h 66"/>
                    <a:gd name="T26" fmla="*/ 0 w 66"/>
                    <a:gd name="T27" fmla="*/ 0 h 66"/>
                    <a:gd name="T28" fmla="*/ 0 w 66"/>
                    <a:gd name="T29" fmla="*/ 0 h 66"/>
                    <a:gd name="T30" fmla="*/ 0 w 66"/>
                    <a:gd name="T31" fmla="*/ 0 h 66"/>
                    <a:gd name="T32" fmla="*/ 0 w 66"/>
                    <a:gd name="T33" fmla="*/ 0 h 66"/>
                    <a:gd name="T34" fmla="*/ 0 w 66"/>
                    <a:gd name="T35" fmla="*/ 0 h 66"/>
                    <a:gd name="T36" fmla="*/ 0 w 66"/>
                    <a:gd name="T37" fmla="*/ 0 h 66"/>
                    <a:gd name="T38" fmla="*/ 0 w 66"/>
                    <a:gd name="T39" fmla="*/ 0 h 66"/>
                    <a:gd name="T40" fmla="*/ 0 w 66"/>
                    <a:gd name="T41" fmla="*/ 0 h 66"/>
                    <a:gd name="T42" fmla="*/ 0 w 66"/>
                    <a:gd name="T43" fmla="*/ 0 h 66"/>
                    <a:gd name="T44" fmla="*/ 0 w 66"/>
                    <a:gd name="T45" fmla="*/ 0 h 66"/>
                    <a:gd name="T46" fmla="*/ 0 w 66"/>
                    <a:gd name="T47" fmla="*/ 0 h 66"/>
                    <a:gd name="T48" fmla="*/ 0 w 66"/>
                    <a:gd name="T49" fmla="*/ 0 h 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6"/>
                    <a:gd name="T76" fmla="*/ 0 h 66"/>
                    <a:gd name="T77" fmla="*/ 66 w 66"/>
                    <a:gd name="T78" fmla="*/ 66 h 6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6" h="66">
                      <a:moveTo>
                        <a:pt x="66" y="29"/>
                      </a:moveTo>
                      <a:lnTo>
                        <a:pt x="66" y="22"/>
                      </a:lnTo>
                      <a:lnTo>
                        <a:pt x="59" y="15"/>
                      </a:lnTo>
                      <a:lnTo>
                        <a:pt x="59" y="8"/>
                      </a:lnTo>
                      <a:lnTo>
                        <a:pt x="59" y="0"/>
                      </a:lnTo>
                      <a:lnTo>
                        <a:pt x="45" y="0"/>
                      </a:lnTo>
                      <a:lnTo>
                        <a:pt x="36" y="0"/>
                      </a:lnTo>
                      <a:lnTo>
                        <a:pt x="22" y="0"/>
                      </a:lnTo>
                      <a:lnTo>
                        <a:pt x="8" y="0"/>
                      </a:lnTo>
                      <a:lnTo>
                        <a:pt x="8" y="8"/>
                      </a:lnTo>
                      <a:lnTo>
                        <a:pt x="8" y="15"/>
                      </a:lnTo>
                      <a:lnTo>
                        <a:pt x="0" y="22"/>
                      </a:lnTo>
                      <a:lnTo>
                        <a:pt x="0" y="36"/>
                      </a:lnTo>
                      <a:lnTo>
                        <a:pt x="8" y="45"/>
                      </a:lnTo>
                      <a:lnTo>
                        <a:pt x="8" y="52"/>
                      </a:lnTo>
                      <a:lnTo>
                        <a:pt x="15" y="59"/>
                      </a:lnTo>
                      <a:lnTo>
                        <a:pt x="22" y="59"/>
                      </a:lnTo>
                      <a:lnTo>
                        <a:pt x="22" y="66"/>
                      </a:lnTo>
                      <a:lnTo>
                        <a:pt x="36" y="66"/>
                      </a:lnTo>
                      <a:lnTo>
                        <a:pt x="45" y="66"/>
                      </a:lnTo>
                      <a:lnTo>
                        <a:pt x="52" y="59"/>
                      </a:lnTo>
                      <a:lnTo>
                        <a:pt x="59" y="52"/>
                      </a:lnTo>
                      <a:lnTo>
                        <a:pt x="66" y="45"/>
                      </a:lnTo>
                      <a:lnTo>
                        <a:pt x="66" y="36"/>
                      </a:lnTo>
                      <a:lnTo>
                        <a:pt x="66" y="29"/>
                      </a:lnTo>
                      <a:close/>
                    </a:path>
                  </a:pathLst>
                </a:custGeom>
                <a:solidFill>
                  <a:srgbClr val="FF0000"/>
                </a:solidFill>
                <a:ln w="0">
                  <a:solidFill>
                    <a:srgbClr val="FF0000"/>
                  </a:solidFill>
                  <a:prstDash val="solid"/>
                  <a:round/>
                  <a:headEnd/>
                  <a:tailEnd/>
                </a:ln>
              </p:spPr>
              <p:txBody>
                <a:bodyPr/>
                <a:lstStyle/>
                <a:p>
                  <a:endParaRPr lang="en-US"/>
                </a:p>
              </p:txBody>
            </p:sp>
            <p:sp>
              <p:nvSpPr>
                <p:cNvPr id="9845" name="Freeform 156">
                  <a:extLst>
                    <a:ext uri="{FF2B5EF4-FFF2-40B4-BE49-F238E27FC236}">
                      <a16:creationId xmlns:a16="http://schemas.microsoft.com/office/drawing/2014/main" id="{1232EDCA-3362-BFA4-BC5C-17036B2CB07C}"/>
                    </a:ext>
                  </a:extLst>
                </p:cNvPr>
                <p:cNvSpPr>
                  <a:spLocks/>
                </p:cNvSpPr>
                <p:nvPr/>
              </p:nvSpPr>
              <p:spPr bwMode="auto">
                <a:xfrm>
                  <a:off x="129" y="2518"/>
                  <a:ext cx="2" cy="3"/>
                </a:xfrm>
                <a:custGeom>
                  <a:avLst/>
                  <a:gdLst>
                    <a:gd name="T0" fmla="*/ 0 w 66"/>
                    <a:gd name="T1" fmla="*/ 0 h 66"/>
                    <a:gd name="T2" fmla="*/ 0 w 66"/>
                    <a:gd name="T3" fmla="*/ 0 h 66"/>
                    <a:gd name="T4" fmla="*/ 0 w 66"/>
                    <a:gd name="T5" fmla="*/ 0 h 66"/>
                    <a:gd name="T6" fmla="*/ 0 w 66"/>
                    <a:gd name="T7" fmla="*/ 0 h 66"/>
                    <a:gd name="T8" fmla="*/ 0 w 66"/>
                    <a:gd name="T9" fmla="*/ 0 h 66"/>
                    <a:gd name="T10" fmla="*/ 0 w 66"/>
                    <a:gd name="T11" fmla="*/ 0 h 66"/>
                    <a:gd name="T12" fmla="*/ 0 w 66"/>
                    <a:gd name="T13" fmla="*/ 0 h 66"/>
                    <a:gd name="T14" fmla="*/ 0 w 66"/>
                    <a:gd name="T15" fmla="*/ 0 h 66"/>
                    <a:gd name="T16" fmla="*/ 0 w 66"/>
                    <a:gd name="T17" fmla="*/ 0 h 66"/>
                    <a:gd name="T18" fmla="*/ 0 w 66"/>
                    <a:gd name="T19" fmla="*/ 0 h 66"/>
                    <a:gd name="T20" fmla="*/ 0 w 66"/>
                    <a:gd name="T21" fmla="*/ 0 h 66"/>
                    <a:gd name="T22" fmla="*/ 0 w 66"/>
                    <a:gd name="T23" fmla="*/ 0 h 66"/>
                    <a:gd name="T24" fmla="*/ 0 w 66"/>
                    <a:gd name="T25" fmla="*/ 0 h 66"/>
                    <a:gd name="T26" fmla="*/ 0 w 66"/>
                    <a:gd name="T27" fmla="*/ 0 h 66"/>
                    <a:gd name="T28" fmla="*/ 0 w 66"/>
                    <a:gd name="T29" fmla="*/ 0 h 66"/>
                    <a:gd name="T30" fmla="*/ 0 w 66"/>
                    <a:gd name="T31" fmla="*/ 0 h 66"/>
                    <a:gd name="T32" fmla="*/ 0 w 66"/>
                    <a:gd name="T33" fmla="*/ 0 h 66"/>
                    <a:gd name="T34" fmla="*/ 0 w 66"/>
                    <a:gd name="T35" fmla="*/ 0 h 66"/>
                    <a:gd name="T36" fmla="*/ 0 w 66"/>
                    <a:gd name="T37" fmla="*/ 0 h 66"/>
                    <a:gd name="T38" fmla="*/ 0 w 66"/>
                    <a:gd name="T39" fmla="*/ 0 h 66"/>
                    <a:gd name="T40" fmla="*/ 0 w 66"/>
                    <a:gd name="T41" fmla="*/ 0 h 66"/>
                    <a:gd name="T42" fmla="*/ 0 w 66"/>
                    <a:gd name="T43" fmla="*/ 0 h 66"/>
                    <a:gd name="T44" fmla="*/ 0 w 66"/>
                    <a:gd name="T45" fmla="*/ 0 h 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6"/>
                    <a:gd name="T70" fmla="*/ 0 h 66"/>
                    <a:gd name="T71" fmla="*/ 66 w 66"/>
                    <a:gd name="T72" fmla="*/ 66 h 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6" h="66">
                      <a:moveTo>
                        <a:pt x="66" y="30"/>
                      </a:moveTo>
                      <a:lnTo>
                        <a:pt x="59" y="23"/>
                      </a:lnTo>
                      <a:lnTo>
                        <a:pt x="59" y="7"/>
                      </a:lnTo>
                      <a:lnTo>
                        <a:pt x="45" y="0"/>
                      </a:lnTo>
                      <a:lnTo>
                        <a:pt x="36" y="0"/>
                      </a:lnTo>
                      <a:lnTo>
                        <a:pt x="22" y="0"/>
                      </a:lnTo>
                      <a:lnTo>
                        <a:pt x="22" y="7"/>
                      </a:lnTo>
                      <a:lnTo>
                        <a:pt x="8" y="7"/>
                      </a:lnTo>
                      <a:lnTo>
                        <a:pt x="8" y="23"/>
                      </a:lnTo>
                      <a:lnTo>
                        <a:pt x="0" y="30"/>
                      </a:lnTo>
                      <a:lnTo>
                        <a:pt x="0" y="37"/>
                      </a:lnTo>
                      <a:lnTo>
                        <a:pt x="0" y="44"/>
                      </a:lnTo>
                      <a:lnTo>
                        <a:pt x="8" y="44"/>
                      </a:lnTo>
                      <a:lnTo>
                        <a:pt x="8" y="59"/>
                      </a:lnTo>
                      <a:lnTo>
                        <a:pt x="15" y="66"/>
                      </a:lnTo>
                      <a:lnTo>
                        <a:pt x="22" y="66"/>
                      </a:lnTo>
                      <a:lnTo>
                        <a:pt x="36" y="66"/>
                      </a:lnTo>
                      <a:lnTo>
                        <a:pt x="45" y="66"/>
                      </a:lnTo>
                      <a:lnTo>
                        <a:pt x="52" y="66"/>
                      </a:lnTo>
                      <a:lnTo>
                        <a:pt x="59" y="59"/>
                      </a:lnTo>
                      <a:lnTo>
                        <a:pt x="59" y="52"/>
                      </a:lnTo>
                      <a:lnTo>
                        <a:pt x="66" y="44"/>
                      </a:lnTo>
                      <a:lnTo>
                        <a:pt x="66" y="30"/>
                      </a:lnTo>
                      <a:close/>
                    </a:path>
                  </a:pathLst>
                </a:custGeom>
                <a:solidFill>
                  <a:srgbClr val="FF0000"/>
                </a:solidFill>
                <a:ln w="0">
                  <a:solidFill>
                    <a:srgbClr val="FF0000"/>
                  </a:solidFill>
                  <a:prstDash val="solid"/>
                  <a:round/>
                  <a:headEnd/>
                  <a:tailEnd/>
                </a:ln>
              </p:spPr>
              <p:txBody>
                <a:bodyPr/>
                <a:lstStyle/>
                <a:p>
                  <a:endParaRPr lang="en-US"/>
                </a:p>
              </p:txBody>
            </p:sp>
            <p:sp>
              <p:nvSpPr>
                <p:cNvPr id="9846" name="Freeform 157">
                  <a:extLst>
                    <a:ext uri="{FF2B5EF4-FFF2-40B4-BE49-F238E27FC236}">
                      <a16:creationId xmlns:a16="http://schemas.microsoft.com/office/drawing/2014/main" id="{238235B1-E083-E2DF-0A24-F951C057FC98}"/>
                    </a:ext>
                  </a:extLst>
                </p:cNvPr>
                <p:cNvSpPr>
                  <a:spLocks/>
                </p:cNvSpPr>
                <p:nvPr/>
              </p:nvSpPr>
              <p:spPr bwMode="auto">
                <a:xfrm>
                  <a:off x="129" y="2533"/>
                  <a:ext cx="2" cy="3"/>
                </a:xfrm>
                <a:custGeom>
                  <a:avLst/>
                  <a:gdLst>
                    <a:gd name="T0" fmla="*/ 0 w 66"/>
                    <a:gd name="T1" fmla="*/ 0 h 65"/>
                    <a:gd name="T2" fmla="*/ 0 w 66"/>
                    <a:gd name="T3" fmla="*/ 0 h 65"/>
                    <a:gd name="T4" fmla="*/ 0 w 66"/>
                    <a:gd name="T5" fmla="*/ 0 h 65"/>
                    <a:gd name="T6" fmla="*/ 0 w 66"/>
                    <a:gd name="T7" fmla="*/ 0 h 65"/>
                    <a:gd name="T8" fmla="*/ 0 w 66"/>
                    <a:gd name="T9" fmla="*/ 0 h 65"/>
                    <a:gd name="T10" fmla="*/ 0 w 66"/>
                    <a:gd name="T11" fmla="*/ 0 h 65"/>
                    <a:gd name="T12" fmla="*/ 0 w 66"/>
                    <a:gd name="T13" fmla="*/ 0 h 65"/>
                    <a:gd name="T14" fmla="*/ 0 w 66"/>
                    <a:gd name="T15" fmla="*/ 0 h 65"/>
                    <a:gd name="T16" fmla="*/ 0 w 66"/>
                    <a:gd name="T17" fmla="*/ 0 h 65"/>
                    <a:gd name="T18" fmla="*/ 0 w 66"/>
                    <a:gd name="T19" fmla="*/ 0 h 65"/>
                    <a:gd name="T20" fmla="*/ 0 w 66"/>
                    <a:gd name="T21" fmla="*/ 0 h 65"/>
                    <a:gd name="T22" fmla="*/ 0 w 66"/>
                    <a:gd name="T23" fmla="*/ 0 h 65"/>
                    <a:gd name="T24" fmla="*/ 0 w 66"/>
                    <a:gd name="T25" fmla="*/ 0 h 65"/>
                    <a:gd name="T26" fmla="*/ 0 w 66"/>
                    <a:gd name="T27" fmla="*/ 0 h 65"/>
                    <a:gd name="T28" fmla="*/ 0 w 66"/>
                    <a:gd name="T29" fmla="*/ 0 h 65"/>
                    <a:gd name="T30" fmla="*/ 0 w 66"/>
                    <a:gd name="T31" fmla="*/ 0 h 65"/>
                    <a:gd name="T32" fmla="*/ 0 w 66"/>
                    <a:gd name="T33" fmla="*/ 0 h 65"/>
                    <a:gd name="T34" fmla="*/ 0 w 66"/>
                    <a:gd name="T35" fmla="*/ 0 h 65"/>
                    <a:gd name="T36" fmla="*/ 0 w 66"/>
                    <a:gd name="T37" fmla="*/ 0 h 65"/>
                    <a:gd name="T38" fmla="*/ 0 w 66"/>
                    <a:gd name="T39" fmla="*/ 0 h 65"/>
                    <a:gd name="T40" fmla="*/ 0 w 66"/>
                    <a:gd name="T41" fmla="*/ 0 h 65"/>
                    <a:gd name="T42" fmla="*/ 0 w 66"/>
                    <a:gd name="T43" fmla="*/ 0 h 65"/>
                    <a:gd name="T44" fmla="*/ 0 w 66"/>
                    <a:gd name="T45" fmla="*/ 0 h 65"/>
                    <a:gd name="T46" fmla="*/ 0 w 66"/>
                    <a:gd name="T47" fmla="*/ 0 h 65"/>
                    <a:gd name="T48" fmla="*/ 0 w 66"/>
                    <a:gd name="T49" fmla="*/ 0 h 65"/>
                    <a:gd name="T50" fmla="*/ 0 w 66"/>
                    <a:gd name="T51" fmla="*/ 0 h 65"/>
                    <a:gd name="T52" fmla="*/ 0 w 66"/>
                    <a:gd name="T53" fmla="*/ 0 h 6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6"/>
                    <a:gd name="T82" fmla="*/ 0 h 65"/>
                    <a:gd name="T83" fmla="*/ 66 w 66"/>
                    <a:gd name="T84" fmla="*/ 65 h 6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6" h="65">
                      <a:moveTo>
                        <a:pt x="66" y="37"/>
                      </a:moveTo>
                      <a:lnTo>
                        <a:pt x="66" y="28"/>
                      </a:lnTo>
                      <a:lnTo>
                        <a:pt x="59" y="21"/>
                      </a:lnTo>
                      <a:lnTo>
                        <a:pt x="59" y="14"/>
                      </a:lnTo>
                      <a:lnTo>
                        <a:pt x="59" y="7"/>
                      </a:lnTo>
                      <a:lnTo>
                        <a:pt x="45" y="0"/>
                      </a:lnTo>
                      <a:lnTo>
                        <a:pt x="36" y="0"/>
                      </a:lnTo>
                      <a:lnTo>
                        <a:pt x="22" y="0"/>
                      </a:lnTo>
                      <a:lnTo>
                        <a:pt x="22" y="7"/>
                      </a:lnTo>
                      <a:lnTo>
                        <a:pt x="8" y="7"/>
                      </a:lnTo>
                      <a:lnTo>
                        <a:pt x="8" y="14"/>
                      </a:lnTo>
                      <a:lnTo>
                        <a:pt x="8" y="21"/>
                      </a:lnTo>
                      <a:lnTo>
                        <a:pt x="0" y="28"/>
                      </a:lnTo>
                      <a:lnTo>
                        <a:pt x="0" y="37"/>
                      </a:lnTo>
                      <a:lnTo>
                        <a:pt x="0" y="44"/>
                      </a:lnTo>
                      <a:lnTo>
                        <a:pt x="8" y="51"/>
                      </a:lnTo>
                      <a:lnTo>
                        <a:pt x="8" y="58"/>
                      </a:lnTo>
                      <a:lnTo>
                        <a:pt x="15" y="65"/>
                      </a:lnTo>
                      <a:lnTo>
                        <a:pt x="22" y="65"/>
                      </a:lnTo>
                      <a:lnTo>
                        <a:pt x="36" y="65"/>
                      </a:lnTo>
                      <a:lnTo>
                        <a:pt x="45" y="65"/>
                      </a:lnTo>
                      <a:lnTo>
                        <a:pt x="52" y="65"/>
                      </a:lnTo>
                      <a:lnTo>
                        <a:pt x="59" y="58"/>
                      </a:lnTo>
                      <a:lnTo>
                        <a:pt x="59" y="51"/>
                      </a:lnTo>
                      <a:lnTo>
                        <a:pt x="66" y="51"/>
                      </a:lnTo>
                      <a:lnTo>
                        <a:pt x="66" y="44"/>
                      </a:lnTo>
                      <a:lnTo>
                        <a:pt x="66" y="37"/>
                      </a:lnTo>
                      <a:close/>
                    </a:path>
                  </a:pathLst>
                </a:custGeom>
                <a:solidFill>
                  <a:srgbClr val="FF0000"/>
                </a:solidFill>
                <a:ln w="0">
                  <a:solidFill>
                    <a:srgbClr val="FF0000"/>
                  </a:solidFill>
                  <a:prstDash val="solid"/>
                  <a:round/>
                  <a:headEnd/>
                  <a:tailEnd/>
                </a:ln>
              </p:spPr>
              <p:txBody>
                <a:bodyPr/>
                <a:lstStyle/>
                <a:p>
                  <a:endParaRPr lang="en-US"/>
                </a:p>
              </p:txBody>
            </p:sp>
            <p:sp>
              <p:nvSpPr>
                <p:cNvPr id="9847" name="Freeform 158">
                  <a:extLst>
                    <a:ext uri="{FF2B5EF4-FFF2-40B4-BE49-F238E27FC236}">
                      <a16:creationId xmlns:a16="http://schemas.microsoft.com/office/drawing/2014/main" id="{F28CC0F0-BEB6-1263-0CF1-74F8453AD2B0}"/>
                    </a:ext>
                  </a:extLst>
                </p:cNvPr>
                <p:cNvSpPr>
                  <a:spLocks/>
                </p:cNvSpPr>
                <p:nvPr/>
              </p:nvSpPr>
              <p:spPr bwMode="auto">
                <a:xfrm>
                  <a:off x="129" y="2549"/>
                  <a:ext cx="2" cy="4"/>
                </a:xfrm>
                <a:custGeom>
                  <a:avLst/>
                  <a:gdLst>
                    <a:gd name="T0" fmla="*/ 0 w 66"/>
                    <a:gd name="T1" fmla="*/ 0 h 73"/>
                    <a:gd name="T2" fmla="*/ 0 w 66"/>
                    <a:gd name="T3" fmla="*/ 0 h 73"/>
                    <a:gd name="T4" fmla="*/ 0 w 66"/>
                    <a:gd name="T5" fmla="*/ 0 h 73"/>
                    <a:gd name="T6" fmla="*/ 0 w 66"/>
                    <a:gd name="T7" fmla="*/ 0 h 73"/>
                    <a:gd name="T8" fmla="*/ 0 w 66"/>
                    <a:gd name="T9" fmla="*/ 0 h 73"/>
                    <a:gd name="T10" fmla="*/ 0 w 66"/>
                    <a:gd name="T11" fmla="*/ 0 h 73"/>
                    <a:gd name="T12" fmla="*/ 0 w 66"/>
                    <a:gd name="T13" fmla="*/ 0 h 73"/>
                    <a:gd name="T14" fmla="*/ 0 w 66"/>
                    <a:gd name="T15" fmla="*/ 0 h 73"/>
                    <a:gd name="T16" fmla="*/ 0 w 66"/>
                    <a:gd name="T17" fmla="*/ 0 h 73"/>
                    <a:gd name="T18" fmla="*/ 0 w 66"/>
                    <a:gd name="T19" fmla="*/ 0 h 73"/>
                    <a:gd name="T20" fmla="*/ 0 w 66"/>
                    <a:gd name="T21" fmla="*/ 0 h 73"/>
                    <a:gd name="T22" fmla="*/ 0 w 66"/>
                    <a:gd name="T23" fmla="*/ 0 h 73"/>
                    <a:gd name="T24" fmla="*/ 0 w 66"/>
                    <a:gd name="T25" fmla="*/ 0 h 73"/>
                    <a:gd name="T26" fmla="*/ 0 w 66"/>
                    <a:gd name="T27" fmla="*/ 0 h 73"/>
                    <a:gd name="T28" fmla="*/ 0 w 66"/>
                    <a:gd name="T29" fmla="*/ 0 h 73"/>
                    <a:gd name="T30" fmla="*/ 0 w 66"/>
                    <a:gd name="T31" fmla="*/ 0 h 73"/>
                    <a:gd name="T32" fmla="*/ 0 w 66"/>
                    <a:gd name="T33" fmla="*/ 0 h 73"/>
                    <a:gd name="T34" fmla="*/ 0 w 66"/>
                    <a:gd name="T35" fmla="*/ 0 h 73"/>
                    <a:gd name="T36" fmla="*/ 0 w 66"/>
                    <a:gd name="T37" fmla="*/ 0 h 73"/>
                    <a:gd name="T38" fmla="*/ 0 w 66"/>
                    <a:gd name="T39" fmla="*/ 0 h 73"/>
                    <a:gd name="T40" fmla="*/ 0 w 66"/>
                    <a:gd name="T41" fmla="*/ 0 h 73"/>
                    <a:gd name="T42" fmla="*/ 0 w 66"/>
                    <a:gd name="T43" fmla="*/ 0 h 73"/>
                    <a:gd name="T44" fmla="*/ 0 w 66"/>
                    <a:gd name="T45" fmla="*/ 0 h 73"/>
                    <a:gd name="T46" fmla="*/ 0 w 66"/>
                    <a:gd name="T47" fmla="*/ 0 h 73"/>
                    <a:gd name="T48" fmla="*/ 0 w 66"/>
                    <a:gd name="T49" fmla="*/ 0 h 73"/>
                    <a:gd name="T50" fmla="*/ 0 w 66"/>
                    <a:gd name="T51" fmla="*/ 0 h 73"/>
                    <a:gd name="T52" fmla="*/ 0 w 66"/>
                    <a:gd name="T53" fmla="*/ 0 h 7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6"/>
                    <a:gd name="T82" fmla="*/ 0 h 73"/>
                    <a:gd name="T83" fmla="*/ 66 w 66"/>
                    <a:gd name="T84" fmla="*/ 73 h 7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6" h="73">
                      <a:moveTo>
                        <a:pt x="66" y="36"/>
                      </a:moveTo>
                      <a:lnTo>
                        <a:pt x="66" y="28"/>
                      </a:lnTo>
                      <a:lnTo>
                        <a:pt x="59" y="21"/>
                      </a:lnTo>
                      <a:lnTo>
                        <a:pt x="59" y="14"/>
                      </a:lnTo>
                      <a:lnTo>
                        <a:pt x="59" y="7"/>
                      </a:lnTo>
                      <a:lnTo>
                        <a:pt x="45" y="0"/>
                      </a:lnTo>
                      <a:lnTo>
                        <a:pt x="36" y="0"/>
                      </a:lnTo>
                      <a:lnTo>
                        <a:pt x="22" y="0"/>
                      </a:lnTo>
                      <a:lnTo>
                        <a:pt x="22" y="7"/>
                      </a:lnTo>
                      <a:lnTo>
                        <a:pt x="8" y="7"/>
                      </a:lnTo>
                      <a:lnTo>
                        <a:pt x="8" y="14"/>
                      </a:lnTo>
                      <a:lnTo>
                        <a:pt x="8" y="21"/>
                      </a:lnTo>
                      <a:lnTo>
                        <a:pt x="0" y="28"/>
                      </a:lnTo>
                      <a:lnTo>
                        <a:pt x="0" y="36"/>
                      </a:lnTo>
                      <a:lnTo>
                        <a:pt x="0" y="43"/>
                      </a:lnTo>
                      <a:lnTo>
                        <a:pt x="8" y="50"/>
                      </a:lnTo>
                      <a:lnTo>
                        <a:pt x="8" y="57"/>
                      </a:lnTo>
                      <a:lnTo>
                        <a:pt x="15" y="65"/>
                      </a:lnTo>
                      <a:lnTo>
                        <a:pt x="22" y="65"/>
                      </a:lnTo>
                      <a:lnTo>
                        <a:pt x="22" y="73"/>
                      </a:lnTo>
                      <a:lnTo>
                        <a:pt x="36" y="73"/>
                      </a:lnTo>
                      <a:lnTo>
                        <a:pt x="45" y="73"/>
                      </a:lnTo>
                      <a:lnTo>
                        <a:pt x="52" y="65"/>
                      </a:lnTo>
                      <a:lnTo>
                        <a:pt x="59" y="57"/>
                      </a:lnTo>
                      <a:lnTo>
                        <a:pt x="66" y="50"/>
                      </a:lnTo>
                      <a:lnTo>
                        <a:pt x="66" y="43"/>
                      </a:lnTo>
                      <a:lnTo>
                        <a:pt x="66" y="36"/>
                      </a:lnTo>
                      <a:close/>
                    </a:path>
                  </a:pathLst>
                </a:custGeom>
                <a:solidFill>
                  <a:srgbClr val="FF0000"/>
                </a:solidFill>
                <a:ln w="0">
                  <a:solidFill>
                    <a:srgbClr val="FF0000"/>
                  </a:solidFill>
                  <a:prstDash val="solid"/>
                  <a:round/>
                  <a:headEnd/>
                  <a:tailEnd/>
                </a:ln>
              </p:spPr>
              <p:txBody>
                <a:bodyPr/>
                <a:lstStyle/>
                <a:p>
                  <a:endParaRPr lang="en-US"/>
                </a:p>
              </p:txBody>
            </p:sp>
            <p:sp>
              <p:nvSpPr>
                <p:cNvPr id="9848" name="Freeform 159">
                  <a:extLst>
                    <a:ext uri="{FF2B5EF4-FFF2-40B4-BE49-F238E27FC236}">
                      <a16:creationId xmlns:a16="http://schemas.microsoft.com/office/drawing/2014/main" id="{E5B581A3-B193-3B50-BB67-809C672C7FE1}"/>
                    </a:ext>
                  </a:extLst>
                </p:cNvPr>
                <p:cNvSpPr>
                  <a:spLocks/>
                </p:cNvSpPr>
                <p:nvPr/>
              </p:nvSpPr>
              <p:spPr bwMode="auto">
                <a:xfrm>
                  <a:off x="129" y="2566"/>
                  <a:ext cx="2" cy="2"/>
                </a:xfrm>
                <a:custGeom>
                  <a:avLst/>
                  <a:gdLst>
                    <a:gd name="T0" fmla="*/ 0 w 66"/>
                    <a:gd name="T1" fmla="*/ 0 h 65"/>
                    <a:gd name="T2" fmla="*/ 0 w 66"/>
                    <a:gd name="T3" fmla="*/ 0 h 65"/>
                    <a:gd name="T4" fmla="*/ 0 w 66"/>
                    <a:gd name="T5" fmla="*/ 0 h 65"/>
                    <a:gd name="T6" fmla="*/ 0 w 66"/>
                    <a:gd name="T7" fmla="*/ 0 h 65"/>
                    <a:gd name="T8" fmla="*/ 0 w 66"/>
                    <a:gd name="T9" fmla="*/ 0 h 65"/>
                    <a:gd name="T10" fmla="*/ 0 w 66"/>
                    <a:gd name="T11" fmla="*/ 0 h 65"/>
                    <a:gd name="T12" fmla="*/ 0 w 66"/>
                    <a:gd name="T13" fmla="*/ 0 h 65"/>
                    <a:gd name="T14" fmla="*/ 0 w 66"/>
                    <a:gd name="T15" fmla="*/ 0 h 65"/>
                    <a:gd name="T16" fmla="*/ 0 w 66"/>
                    <a:gd name="T17" fmla="*/ 0 h 65"/>
                    <a:gd name="T18" fmla="*/ 0 w 66"/>
                    <a:gd name="T19" fmla="*/ 0 h 65"/>
                    <a:gd name="T20" fmla="*/ 0 w 66"/>
                    <a:gd name="T21" fmla="*/ 0 h 65"/>
                    <a:gd name="T22" fmla="*/ 0 w 66"/>
                    <a:gd name="T23" fmla="*/ 0 h 65"/>
                    <a:gd name="T24" fmla="*/ 0 w 66"/>
                    <a:gd name="T25" fmla="*/ 0 h 65"/>
                    <a:gd name="T26" fmla="*/ 0 w 66"/>
                    <a:gd name="T27" fmla="*/ 0 h 65"/>
                    <a:gd name="T28" fmla="*/ 0 w 66"/>
                    <a:gd name="T29" fmla="*/ 0 h 65"/>
                    <a:gd name="T30" fmla="*/ 0 w 66"/>
                    <a:gd name="T31" fmla="*/ 0 h 65"/>
                    <a:gd name="T32" fmla="*/ 0 w 66"/>
                    <a:gd name="T33" fmla="*/ 0 h 65"/>
                    <a:gd name="T34" fmla="*/ 0 w 66"/>
                    <a:gd name="T35" fmla="*/ 0 h 65"/>
                    <a:gd name="T36" fmla="*/ 0 w 66"/>
                    <a:gd name="T37" fmla="*/ 0 h 65"/>
                    <a:gd name="T38" fmla="*/ 0 w 66"/>
                    <a:gd name="T39" fmla="*/ 0 h 65"/>
                    <a:gd name="T40" fmla="*/ 0 w 66"/>
                    <a:gd name="T41" fmla="*/ 0 h 65"/>
                    <a:gd name="T42" fmla="*/ 0 w 66"/>
                    <a:gd name="T43" fmla="*/ 0 h 65"/>
                    <a:gd name="T44" fmla="*/ 0 w 66"/>
                    <a:gd name="T45" fmla="*/ 0 h 65"/>
                    <a:gd name="T46" fmla="*/ 0 w 66"/>
                    <a:gd name="T47" fmla="*/ 0 h 65"/>
                    <a:gd name="T48" fmla="*/ 0 w 66"/>
                    <a:gd name="T49" fmla="*/ 0 h 6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6"/>
                    <a:gd name="T76" fmla="*/ 0 h 65"/>
                    <a:gd name="T77" fmla="*/ 66 w 66"/>
                    <a:gd name="T78" fmla="*/ 65 h 6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6" h="65">
                      <a:moveTo>
                        <a:pt x="66" y="29"/>
                      </a:moveTo>
                      <a:lnTo>
                        <a:pt x="66" y="22"/>
                      </a:lnTo>
                      <a:lnTo>
                        <a:pt x="59" y="22"/>
                      </a:lnTo>
                      <a:lnTo>
                        <a:pt x="59" y="7"/>
                      </a:lnTo>
                      <a:lnTo>
                        <a:pt x="59" y="0"/>
                      </a:lnTo>
                      <a:lnTo>
                        <a:pt x="45" y="0"/>
                      </a:lnTo>
                      <a:lnTo>
                        <a:pt x="36" y="0"/>
                      </a:lnTo>
                      <a:lnTo>
                        <a:pt x="22" y="0"/>
                      </a:lnTo>
                      <a:lnTo>
                        <a:pt x="8" y="0"/>
                      </a:lnTo>
                      <a:lnTo>
                        <a:pt x="8" y="7"/>
                      </a:lnTo>
                      <a:lnTo>
                        <a:pt x="8" y="22"/>
                      </a:lnTo>
                      <a:lnTo>
                        <a:pt x="0" y="22"/>
                      </a:lnTo>
                      <a:lnTo>
                        <a:pt x="0" y="37"/>
                      </a:lnTo>
                      <a:lnTo>
                        <a:pt x="8" y="44"/>
                      </a:lnTo>
                      <a:lnTo>
                        <a:pt x="8" y="51"/>
                      </a:lnTo>
                      <a:lnTo>
                        <a:pt x="15" y="58"/>
                      </a:lnTo>
                      <a:lnTo>
                        <a:pt x="22" y="58"/>
                      </a:lnTo>
                      <a:lnTo>
                        <a:pt x="22" y="65"/>
                      </a:lnTo>
                      <a:lnTo>
                        <a:pt x="36" y="65"/>
                      </a:lnTo>
                      <a:lnTo>
                        <a:pt x="45" y="65"/>
                      </a:lnTo>
                      <a:lnTo>
                        <a:pt x="52" y="58"/>
                      </a:lnTo>
                      <a:lnTo>
                        <a:pt x="59" y="51"/>
                      </a:lnTo>
                      <a:lnTo>
                        <a:pt x="66" y="44"/>
                      </a:lnTo>
                      <a:lnTo>
                        <a:pt x="66" y="37"/>
                      </a:lnTo>
                      <a:lnTo>
                        <a:pt x="66" y="29"/>
                      </a:lnTo>
                      <a:close/>
                    </a:path>
                  </a:pathLst>
                </a:custGeom>
                <a:solidFill>
                  <a:srgbClr val="FF0000"/>
                </a:solidFill>
                <a:ln w="0">
                  <a:solidFill>
                    <a:srgbClr val="FF0000"/>
                  </a:solidFill>
                  <a:prstDash val="solid"/>
                  <a:round/>
                  <a:headEnd/>
                  <a:tailEnd/>
                </a:ln>
              </p:spPr>
              <p:txBody>
                <a:bodyPr/>
                <a:lstStyle/>
                <a:p>
                  <a:endParaRPr lang="en-US"/>
                </a:p>
              </p:txBody>
            </p:sp>
            <p:sp>
              <p:nvSpPr>
                <p:cNvPr id="9849" name="Freeform 160">
                  <a:extLst>
                    <a:ext uri="{FF2B5EF4-FFF2-40B4-BE49-F238E27FC236}">
                      <a16:creationId xmlns:a16="http://schemas.microsoft.com/office/drawing/2014/main" id="{BEEE5F3B-02B9-F278-6FCD-8172097E642D}"/>
                    </a:ext>
                  </a:extLst>
                </p:cNvPr>
                <p:cNvSpPr>
                  <a:spLocks/>
                </p:cNvSpPr>
                <p:nvPr/>
              </p:nvSpPr>
              <p:spPr bwMode="auto">
                <a:xfrm>
                  <a:off x="129" y="2581"/>
                  <a:ext cx="2" cy="3"/>
                </a:xfrm>
                <a:custGeom>
                  <a:avLst/>
                  <a:gdLst>
                    <a:gd name="T0" fmla="*/ 0 w 66"/>
                    <a:gd name="T1" fmla="*/ 0 h 65"/>
                    <a:gd name="T2" fmla="*/ 0 w 66"/>
                    <a:gd name="T3" fmla="*/ 0 h 65"/>
                    <a:gd name="T4" fmla="*/ 0 w 66"/>
                    <a:gd name="T5" fmla="*/ 0 h 65"/>
                    <a:gd name="T6" fmla="*/ 0 w 66"/>
                    <a:gd name="T7" fmla="*/ 0 h 65"/>
                    <a:gd name="T8" fmla="*/ 0 w 66"/>
                    <a:gd name="T9" fmla="*/ 0 h 65"/>
                    <a:gd name="T10" fmla="*/ 0 w 66"/>
                    <a:gd name="T11" fmla="*/ 0 h 65"/>
                    <a:gd name="T12" fmla="*/ 0 w 66"/>
                    <a:gd name="T13" fmla="*/ 0 h 65"/>
                    <a:gd name="T14" fmla="*/ 0 w 66"/>
                    <a:gd name="T15" fmla="*/ 0 h 65"/>
                    <a:gd name="T16" fmla="*/ 0 w 66"/>
                    <a:gd name="T17" fmla="*/ 0 h 65"/>
                    <a:gd name="T18" fmla="*/ 0 w 66"/>
                    <a:gd name="T19" fmla="*/ 0 h 65"/>
                    <a:gd name="T20" fmla="*/ 0 w 66"/>
                    <a:gd name="T21" fmla="*/ 0 h 65"/>
                    <a:gd name="T22" fmla="*/ 0 w 66"/>
                    <a:gd name="T23" fmla="*/ 0 h 65"/>
                    <a:gd name="T24" fmla="*/ 0 w 66"/>
                    <a:gd name="T25" fmla="*/ 0 h 65"/>
                    <a:gd name="T26" fmla="*/ 0 w 66"/>
                    <a:gd name="T27" fmla="*/ 0 h 65"/>
                    <a:gd name="T28" fmla="*/ 0 w 66"/>
                    <a:gd name="T29" fmla="*/ 0 h 65"/>
                    <a:gd name="T30" fmla="*/ 0 w 66"/>
                    <a:gd name="T31" fmla="*/ 0 h 65"/>
                    <a:gd name="T32" fmla="*/ 0 w 66"/>
                    <a:gd name="T33" fmla="*/ 0 h 65"/>
                    <a:gd name="T34" fmla="*/ 0 w 66"/>
                    <a:gd name="T35" fmla="*/ 0 h 65"/>
                    <a:gd name="T36" fmla="*/ 0 w 66"/>
                    <a:gd name="T37" fmla="*/ 0 h 65"/>
                    <a:gd name="T38" fmla="*/ 0 w 66"/>
                    <a:gd name="T39" fmla="*/ 0 h 65"/>
                    <a:gd name="T40" fmla="*/ 0 w 66"/>
                    <a:gd name="T41" fmla="*/ 0 h 65"/>
                    <a:gd name="T42" fmla="*/ 0 w 66"/>
                    <a:gd name="T43" fmla="*/ 0 h 65"/>
                    <a:gd name="T44" fmla="*/ 0 w 66"/>
                    <a:gd name="T45" fmla="*/ 0 h 65"/>
                    <a:gd name="T46" fmla="*/ 0 w 66"/>
                    <a:gd name="T47" fmla="*/ 0 h 65"/>
                    <a:gd name="T48" fmla="*/ 0 w 66"/>
                    <a:gd name="T49" fmla="*/ 0 h 6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6"/>
                    <a:gd name="T76" fmla="*/ 0 h 65"/>
                    <a:gd name="T77" fmla="*/ 66 w 66"/>
                    <a:gd name="T78" fmla="*/ 65 h 6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6" h="65">
                      <a:moveTo>
                        <a:pt x="66" y="28"/>
                      </a:moveTo>
                      <a:lnTo>
                        <a:pt x="66" y="21"/>
                      </a:lnTo>
                      <a:lnTo>
                        <a:pt x="59" y="21"/>
                      </a:lnTo>
                      <a:lnTo>
                        <a:pt x="59" y="7"/>
                      </a:lnTo>
                      <a:lnTo>
                        <a:pt x="45" y="0"/>
                      </a:lnTo>
                      <a:lnTo>
                        <a:pt x="36" y="0"/>
                      </a:lnTo>
                      <a:lnTo>
                        <a:pt x="22" y="0"/>
                      </a:lnTo>
                      <a:lnTo>
                        <a:pt x="22" y="7"/>
                      </a:lnTo>
                      <a:lnTo>
                        <a:pt x="8" y="7"/>
                      </a:lnTo>
                      <a:lnTo>
                        <a:pt x="8" y="21"/>
                      </a:lnTo>
                      <a:lnTo>
                        <a:pt x="0" y="21"/>
                      </a:lnTo>
                      <a:lnTo>
                        <a:pt x="0" y="36"/>
                      </a:lnTo>
                      <a:lnTo>
                        <a:pt x="0" y="44"/>
                      </a:lnTo>
                      <a:lnTo>
                        <a:pt x="8" y="44"/>
                      </a:lnTo>
                      <a:lnTo>
                        <a:pt x="8" y="58"/>
                      </a:lnTo>
                      <a:lnTo>
                        <a:pt x="15" y="58"/>
                      </a:lnTo>
                      <a:lnTo>
                        <a:pt x="22" y="58"/>
                      </a:lnTo>
                      <a:lnTo>
                        <a:pt x="22" y="65"/>
                      </a:lnTo>
                      <a:lnTo>
                        <a:pt x="36" y="65"/>
                      </a:lnTo>
                      <a:lnTo>
                        <a:pt x="45" y="65"/>
                      </a:lnTo>
                      <a:lnTo>
                        <a:pt x="52" y="58"/>
                      </a:lnTo>
                      <a:lnTo>
                        <a:pt x="59" y="58"/>
                      </a:lnTo>
                      <a:lnTo>
                        <a:pt x="59" y="51"/>
                      </a:lnTo>
                      <a:lnTo>
                        <a:pt x="66" y="44"/>
                      </a:lnTo>
                      <a:lnTo>
                        <a:pt x="66" y="28"/>
                      </a:lnTo>
                      <a:close/>
                    </a:path>
                  </a:pathLst>
                </a:custGeom>
                <a:solidFill>
                  <a:srgbClr val="FF0000"/>
                </a:solidFill>
                <a:ln w="0">
                  <a:solidFill>
                    <a:srgbClr val="FF0000"/>
                  </a:solidFill>
                  <a:prstDash val="solid"/>
                  <a:round/>
                  <a:headEnd/>
                  <a:tailEnd/>
                </a:ln>
              </p:spPr>
              <p:txBody>
                <a:bodyPr/>
                <a:lstStyle/>
                <a:p>
                  <a:endParaRPr lang="en-US"/>
                </a:p>
              </p:txBody>
            </p:sp>
            <p:sp>
              <p:nvSpPr>
                <p:cNvPr id="9850" name="Rectangle 161">
                  <a:extLst>
                    <a:ext uri="{FF2B5EF4-FFF2-40B4-BE49-F238E27FC236}">
                      <a16:creationId xmlns:a16="http://schemas.microsoft.com/office/drawing/2014/main" id="{DBEE8806-8F58-3DE6-C64E-5C0CDF217899}"/>
                    </a:ext>
                  </a:extLst>
                </p:cNvPr>
                <p:cNvSpPr>
                  <a:spLocks noChangeArrowheads="1"/>
                </p:cNvSpPr>
                <p:nvPr/>
              </p:nvSpPr>
              <p:spPr bwMode="auto">
                <a:xfrm>
                  <a:off x="199" y="2461"/>
                  <a:ext cx="77" cy="133"/>
                </a:xfrm>
                <a:prstGeom prst="rect">
                  <a:avLst/>
                </a:prstGeom>
                <a:solidFill>
                  <a:srgbClr val="000000"/>
                </a:solidFill>
                <a:ln w="0">
                  <a:solidFill>
                    <a:srgbClr val="000000"/>
                  </a:solidFill>
                  <a:miter lim="800000"/>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851" name="Freeform 162">
                  <a:extLst>
                    <a:ext uri="{FF2B5EF4-FFF2-40B4-BE49-F238E27FC236}">
                      <a16:creationId xmlns:a16="http://schemas.microsoft.com/office/drawing/2014/main" id="{D9F716FD-1846-9732-01C4-3282852BD5F6}"/>
                    </a:ext>
                  </a:extLst>
                </p:cNvPr>
                <p:cNvSpPr>
                  <a:spLocks/>
                </p:cNvSpPr>
                <p:nvPr/>
              </p:nvSpPr>
              <p:spPr bwMode="auto">
                <a:xfrm>
                  <a:off x="236" y="2470"/>
                  <a:ext cx="2" cy="3"/>
                </a:xfrm>
                <a:custGeom>
                  <a:avLst/>
                  <a:gdLst>
                    <a:gd name="T0" fmla="*/ 0 w 65"/>
                    <a:gd name="T1" fmla="*/ 0 h 65"/>
                    <a:gd name="T2" fmla="*/ 0 w 65"/>
                    <a:gd name="T3" fmla="*/ 0 h 65"/>
                    <a:gd name="T4" fmla="*/ 0 w 65"/>
                    <a:gd name="T5" fmla="*/ 0 h 65"/>
                    <a:gd name="T6" fmla="*/ 0 w 65"/>
                    <a:gd name="T7" fmla="*/ 0 h 65"/>
                    <a:gd name="T8" fmla="*/ 0 w 65"/>
                    <a:gd name="T9" fmla="*/ 0 h 65"/>
                    <a:gd name="T10" fmla="*/ 0 w 65"/>
                    <a:gd name="T11" fmla="*/ 0 h 65"/>
                    <a:gd name="T12" fmla="*/ 0 w 65"/>
                    <a:gd name="T13" fmla="*/ 0 h 65"/>
                    <a:gd name="T14" fmla="*/ 0 w 65"/>
                    <a:gd name="T15" fmla="*/ 0 h 65"/>
                    <a:gd name="T16" fmla="*/ 0 w 65"/>
                    <a:gd name="T17" fmla="*/ 0 h 65"/>
                    <a:gd name="T18" fmla="*/ 0 w 65"/>
                    <a:gd name="T19" fmla="*/ 0 h 65"/>
                    <a:gd name="T20" fmla="*/ 0 w 65"/>
                    <a:gd name="T21" fmla="*/ 0 h 65"/>
                    <a:gd name="T22" fmla="*/ 0 w 65"/>
                    <a:gd name="T23" fmla="*/ 0 h 65"/>
                    <a:gd name="T24" fmla="*/ 0 w 65"/>
                    <a:gd name="T25" fmla="*/ 0 h 65"/>
                    <a:gd name="T26" fmla="*/ 0 w 65"/>
                    <a:gd name="T27" fmla="*/ 0 h 65"/>
                    <a:gd name="T28" fmla="*/ 0 w 65"/>
                    <a:gd name="T29" fmla="*/ 0 h 65"/>
                    <a:gd name="T30" fmla="*/ 0 w 65"/>
                    <a:gd name="T31" fmla="*/ 0 h 65"/>
                    <a:gd name="T32" fmla="*/ 0 w 65"/>
                    <a:gd name="T33" fmla="*/ 0 h 65"/>
                    <a:gd name="T34" fmla="*/ 0 w 65"/>
                    <a:gd name="T35" fmla="*/ 0 h 65"/>
                    <a:gd name="T36" fmla="*/ 0 w 65"/>
                    <a:gd name="T37" fmla="*/ 0 h 65"/>
                    <a:gd name="T38" fmla="*/ 0 w 65"/>
                    <a:gd name="T39" fmla="*/ 0 h 65"/>
                    <a:gd name="T40" fmla="*/ 0 w 65"/>
                    <a:gd name="T41" fmla="*/ 0 h 65"/>
                    <a:gd name="T42" fmla="*/ 0 w 65"/>
                    <a:gd name="T43" fmla="*/ 0 h 65"/>
                    <a:gd name="T44" fmla="*/ 0 w 65"/>
                    <a:gd name="T45" fmla="*/ 0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5"/>
                    <a:gd name="T70" fmla="*/ 0 h 65"/>
                    <a:gd name="T71" fmla="*/ 65 w 65"/>
                    <a:gd name="T72" fmla="*/ 65 h 6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5" h="65">
                      <a:moveTo>
                        <a:pt x="65" y="28"/>
                      </a:moveTo>
                      <a:lnTo>
                        <a:pt x="65" y="21"/>
                      </a:lnTo>
                      <a:lnTo>
                        <a:pt x="58" y="21"/>
                      </a:lnTo>
                      <a:lnTo>
                        <a:pt x="58" y="7"/>
                      </a:lnTo>
                      <a:lnTo>
                        <a:pt x="44" y="0"/>
                      </a:lnTo>
                      <a:lnTo>
                        <a:pt x="37" y="0"/>
                      </a:lnTo>
                      <a:lnTo>
                        <a:pt x="22" y="0"/>
                      </a:lnTo>
                      <a:lnTo>
                        <a:pt x="22" y="7"/>
                      </a:lnTo>
                      <a:lnTo>
                        <a:pt x="7" y="7"/>
                      </a:lnTo>
                      <a:lnTo>
                        <a:pt x="0" y="7"/>
                      </a:lnTo>
                      <a:lnTo>
                        <a:pt x="0" y="21"/>
                      </a:lnTo>
                      <a:lnTo>
                        <a:pt x="0" y="36"/>
                      </a:lnTo>
                      <a:lnTo>
                        <a:pt x="0" y="43"/>
                      </a:lnTo>
                      <a:lnTo>
                        <a:pt x="7" y="58"/>
                      </a:lnTo>
                      <a:lnTo>
                        <a:pt x="14" y="58"/>
                      </a:lnTo>
                      <a:lnTo>
                        <a:pt x="22" y="58"/>
                      </a:lnTo>
                      <a:lnTo>
                        <a:pt x="22" y="65"/>
                      </a:lnTo>
                      <a:lnTo>
                        <a:pt x="37" y="65"/>
                      </a:lnTo>
                      <a:lnTo>
                        <a:pt x="51" y="58"/>
                      </a:lnTo>
                      <a:lnTo>
                        <a:pt x="58" y="58"/>
                      </a:lnTo>
                      <a:lnTo>
                        <a:pt x="58" y="50"/>
                      </a:lnTo>
                      <a:lnTo>
                        <a:pt x="65" y="43"/>
                      </a:lnTo>
                      <a:lnTo>
                        <a:pt x="65" y="28"/>
                      </a:lnTo>
                      <a:close/>
                    </a:path>
                  </a:pathLst>
                </a:custGeom>
                <a:solidFill>
                  <a:srgbClr val="FF0000"/>
                </a:solidFill>
                <a:ln w="0">
                  <a:solidFill>
                    <a:srgbClr val="FF0000"/>
                  </a:solidFill>
                  <a:prstDash val="solid"/>
                  <a:round/>
                  <a:headEnd/>
                  <a:tailEnd/>
                </a:ln>
              </p:spPr>
              <p:txBody>
                <a:bodyPr/>
                <a:lstStyle/>
                <a:p>
                  <a:endParaRPr lang="en-US"/>
                </a:p>
              </p:txBody>
            </p:sp>
            <p:sp>
              <p:nvSpPr>
                <p:cNvPr id="9852" name="Freeform 163">
                  <a:extLst>
                    <a:ext uri="{FF2B5EF4-FFF2-40B4-BE49-F238E27FC236}">
                      <a16:creationId xmlns:a16="http://schemas.microsoft.com/office/drawing/2014/main" id="{6D5B3D83-6E7D-B259-584C-5833AFC739F3}"/>
                    </a:ext>
                  </a:extLst>
                </p:cNvPr>
                <p:cNvSpPr>
                  <a:spLocks/>
                </p:cNvSpPr>
                <p:nvPr/>
              </p:nvSpPr>
              <p:spPr bwMode="auto">
                <a:xfrm>
                  <a:off x="236" y="2486"/>
                  <a:ext cx="2" cy="3"/>
                </a:xfrm>
                <a:custGeom>
                  <a:avLst/>
                  <a:gdLst>
                    <a:gd name="T0" fmla="*/ 0 w 65"/>
                    <a:gd name="T1" fmla="*/ 0 h 71"/>
                    <a:gd name="T2" fmla="*/ 0 w 65"/>
                    <a:gd name="T3" fmla="*/ 0 h 71"/>
                    <a:gd name="T4" fmla="*/ 0 w 65"/>
                    <a:gd name="T5" fmla="*/ 0 h 71"/>
                    <a:gd name="T6" fmla="*/ 0 w 65"/>
                    <a:gd name="T7" fmla="*/ 0 h 71"/>
                    <a:gd name="T8" fmla="*/ 0 w 65"/>
                    <a:gd name="T9" fmla="*/ 0 h 71"/>
                    <a:gd name="T10" fmla="*/ 0 w 65"/>
                    <a:gd name="T11" fmla="*/ 0 h 71"/>
                    <a:gd name="T12" fmla="*/ 0 w 65"/>
                    <a:gd name="T13" fmla="*/ 0 h 71"/>
                    <a:gd name="T14" fmla="*/ 0 w 65"/>
                    <a:gd name="T15" fmla="*/ 0 h 71"/>
                    <a:gd name="T16" fmla="*/ 0 w 65"/>
                    <a:gd name="T17" fmla="*/ 0 h 71"/>
                    <a:gd name="T18" fmla="*/ 0 w 65"/>
                    <a:gd name="T19" fmla="*/ 0 h 71"/>
                    <a:gd name="T20" fmla="*/ 0 w 65"/>
                    <a:gd name="T21" fmla="*/ 0 h 71"/>
                    <a:gd name="T22" fmla="*/ 0 w 65"/>
                    <a:gd name="T23" fmla="*/ 0 h 71"/>
                    <a:gd name="T24" fmla="*/ 0 w 65"/>
                    <a:gd name="T25" fmla="*/ 0 h 71"/>
                    <a:gd name="T26" fmla="*/ 0 w 65"/>
                    <a:gd name="T27" fmla="*/ 0 h 71"/>
                    <a:gd name="T28" fmla="*/ 0 w 65"/>
                    <a:gd name="T29" fmla="*/ 0 h 71"/>
                    <a:gd name="T30" fmla="*/ 0 w 65"/>
                    <a:gd name="T31" fmla="*/ 0 h 71"/>
                    <a:gd name="T32" fmla="*/ 0 w 65"/>
                    <a:gd name="T33" fmla="*/ 0 h 71"/>
                    <a:gd name="T34" fmla="*/ 0 w 65"/>
                    <a:gd name="T35" fmla="*/ 0 h 71"/>
                    <a:gd name="T36" fmla="*/ 0 w 65"/>
                    <a:gd name="T37" fmla="*/ 0 h 71"/>
                    <a:gd name="T38" fmla="*/ 0 w 65"/>
                    <a:gd name="T39" fmla="*/ 0 h 71"/>
                    <a:gd name="T40" fmla="*/ 0 w 65"/>
                    <a:gd name="T41" fmla="*/ 0 h 71"/>
                    <a:gd name="T42" fmla="*/ 0 w 65"/>
                    <a:gd name="T43" fmla="*/ 0 h 71"/>
                    <a:gd name="T44" fmla="*/ 0 w 65"/>
                    <a:gd name="T45" fmla="*/ 0 h 71"/>
                    <a:gd name="T46" fmla="*/ 0 w 65"/>
                    <a:gd name="T47" fmla="*/ 0 h 71"/>
                    <a:gd name="T48" fmla="*/ 0 w 65"/>
                    <a:gd name="T49" fmla="*/ 0 h 71"/>
                    <a:gd name="T50" fmla="*/ 0 w 65"/>
                    <a:gd name="T51" fmla="*/ 0 h 71"/>
                    <a:gd name="T52" fmla="*/ 0 w 65"/>
                    <a:gd name="T53" fmla="*/ 0 h 7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5"/>
                    <a:gd name="T82" fmla="*/ 0 h 71"/>
                    <a:gd name="T83" fmla="*/ 65 w 65"/>
                    <a:gd name="T84" fmla="*/ 71 h 7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5" h="71">
                      <a:moveTo>
                        <a:pt x="65" y="35"/>
                      </a:moveTo>
                      <a:lnTo>
                        <a:pt x="65" y="28"/>
                      </a:lnTo>
                      <a:lnTo>
                        <a:pt x="58" y="22"/>
                      </a:lnTo>
                      <a:lnTo>
                        <a:pt x="58" y="14"/>
                      </a:lnTo>
                      <a:lnTo>
                        <a:pt x="58" y="7"/>
                      </a:lnTo>
                      <a:lnTo>
                        <a:pt x="44" y="0"/>
                      </a:lnTo>
                      <a:lnTo>
                        <a:pt x="37" y="0"/>
                      </a:lnTo>
                      <a:lnTo>
                        <a:pt x="22" y="0"/>
                      </a:lnTo>
                      <a:lnTo>
                        <a:pt x="22" y="7"/>
                      </a:lnTo>
                      <a:lnTo>
                        <a:pt x="7" y="7"/>
                      </a:lnTo>
                      <a:lnTo>
                        <a:pt x="0" y="14"/>
                      </a:lnTo>
                      <a:lnTo>
                        <a:pt x="0" y="22"/>
                      </a:lnTo>
                      <a:lnTo>
                        <a:pt x="0" y="28"/>
                      </a:lnTo>
                      <a:lnTo>
                        <a:pt x="0" y="35"/>
                      </a:lnTo>
                      <a:lnTo>
                        <a:pt x="0" y="42"/>
                      </a:lnTo>
                      <a:lnTo>
                        <a:pt x="0" y="50"/>
                      </a:lnTo>
                      <a:lnTo>
                        <a:pt x="7" y="56"/>
                      </a:lnTo>
                      <a:lnTo>
                        <a:pt x="14" y="64"/>
                      </a:lnTo>
                      <a:lnTo>
                        <a:pt x="22" y="64"/>
                      </a:lnTo>
                      <a:lnTo>
                        <a:pt x="22" y="71"/>
                      </a:lnTo>
                      <a:lnTo>
                        <a:pt x="37" y="71"/>
                      </a:lnTo>
                      <a:lnTo>
                        <a:pt x="51" y="64"/>
                      </a:lnTo>
                      <a:lnTo>
                        <a:pt x="58" y="56"/>
                      </a:lnTo>
                      <a:lnTo>
                        <a:pt x="58" y="50"/>
                      </a:lnTo>
                      <a:lnTo>
                        <a:pt x="65" y="50"/>
                      </a:lnTo>
                      <a:lnTo>
                        <a:pt x="65" y="42"/>
                      </a:lnTo>
                      <a:lnTo>
                        <a:pt x="65" y="35"/>
                      </a:lnTo>
                      <a:close/>
                    </a:path>
                  </a:pathLst>
                </a:custGeom>
                <a:solidFill>
                  <a:srgbClr val="FF0000"/>
                </a:solidFill>
                <a:ln w="0">
                  <a:solidFill>
                    <a:srgbClr val="FF0000"/>
                  </a:solidFill>
                  <a:prstDash val="solid"/>
                  <a:round/>
                  <a:headEnd/>
                  <a:tailEnd/>
                </a:ln>
              </p:spPr>
              <p:txBody>
                <a:bodyPr/>
                <a:lstStyle/>
                <a:p>
                  <a:endParaRPr lang="en-US"/>
                </a:p>
              </p:txBody>
            </p:sp>
            <p:sp>
              <p:nvSpPr>
                <p:cNvPr id="9853" name="Freeform 164">
                  <a:extLst>
                    <a:ext uri="{FF2B5EF4-FFF2-40B4-BE49-F238E27FC236}">
                      <a16:creationId xmlns:a16="http://schemas.microsoft.com/office/drawing/2014/main" id="{FC8EDD11-8379-4F2C-BB69-BFB7C9F0BF41}"/>
                    </a:ext>
                  </a:extLst>
                </p:cNvPr>
                <p:cNvSpPr>
                  <a:spLocks/>
                </p:cNvSpPr>
                <p:nvPr/>
              </p:nvSpPr>
              <p:spPr bwMode="auto">
                <a:xfrm>
                  <a:off x="236" y="2502"/>
                  <a:ext cx="2" cy="3"/>
                </a:xfrm>
                <a:custGeom>
                  <a:avLst/>
                  <a:gdLst>
                    <a:gd name="T0" fmla="*/ 0 w 65"/>
                    <a:gd name="T1" fmla="*/ 0 h 66"/>
                    <a:gd name="T2" fmla="*/ 0 w 65"/>
                    <a:gd name="T3" fmla="*/ 0 h 66"/>
                    <a:gd name="T4" fmla="*/ 0 w 65"/>
                    <a:gd name="T5" fmla="*/ 0 h 66"/>
                    <a:gd name="T6" fmla="*/ 0 w 65"/>
                    <a:gd name="T7" fmla="*/ 0 h 66"/>
                    <a:gd name="T8" fmla="*/ 0 w 65"/>
                    <a:gd name="T9" fmla="*/ 0 h 66"/>
                    <a:gd name="T10" fmla="*/ 0 w 65"/>
                    <a:gd name="T11" fmla="*/ 0 h 66"/>
                    <a:gd name="T12" fmla="*/ 0 w 65"/>
                    <a:gd name="T13" fmla="*/ 0 h 66"/>
                    <a:gd name="T14" fmla="*/ 0 w 65"/>
                    <a:gd name="T15" fmla="*/ 0 h 66"/>
                    <a:gd name="T16" fmla="*/ 0 w 65"/>
                    <a:gd name="T17" fmla="*/ 0 h 66"/>
                    <a:gd name="T18" fmla="*/ 0 w 65"/>
                    <a:gd name="T19" fmla="*/ 0 h 66"/>
                    <a:gd name="T20" fmla="*/ 0 w 65"/>
                    <a:gd name="T21" fmla="*/ 0 h 66"/>
                    <a:gd name="T22" fmla="*/ 0 w 65"/>
                    <a:gd name="T23" fmla="*/ 0 h 66"/>
                    <a:gd name="T24" fmla="*/ 0 w 65"/>
                    <a:gd name="T25" fmla="*/ 0 h 66"/>
                    <a:gd name="T26" fmla="*/ 0 w 65"/>
                    <a:gd name="T27" fmla="*/ 0 h 66"/>
                    <a:gd name="T28" fmla="*/ 0 w 65"/>
                    <a:gd name="T29" fmla="*/ 0 h 66"/>
                    <a:gd name="T30" fmla="*/ 0 w 65"/>
                    <a:gd name="T31" fmla="*/ 0 h 66"/>
                    <a:gd name="T32" fmla="*/ 0 w 65"/>
                    <a:gd name="T33" fmla="*/ 0 h 66"/>
                    <a:gd name="T34" fmla="*/ 0 w 65"/>
                    <a:gd name="T35" fmla="*/ 0 h 66"/>
                    <a:gd name="T36" fmla="*/ 0 w 65"/>
                    <a:gd name="T37" fmla="*/ 0 h 66"/>
                    <a:gd name="T38" fmla="*/ 0 w 65"/>
                    <a:gd name="T39" fmla="*/ 0 h 66"/>
                    <a:gd name="T40" fmla="*/ 0 w 65"/>
                    <a:gd name="T41" fmla="*/ 0 h 66"/>
                    <a:gd name="T42" fmla="*/ 0 w 65"/>
                    <a:gd name="T43" fmla="*/ 0 h 66"/>
                    <a:gd name="T44" fmla="*/ 0 w 65"/>
                    <a:gd name="T45" fmla="*/ 0 h 66"/>
                    <a:gd name="T46" fmla="*/ 0 w 65"/>
                    <a:gd name="T47" fmla="*/ 0 h 6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5"/>
                    <a:gd name="T73" fmla="*/ 0 h 66"/>
                    <a:gd name="T74" fmla="*/ 65 w 65"/>
                    <a:gd name="T75" fmla="*/ 66 h 6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5" h="66">
                      <a:moveTo>
                        <a:pt x="65" y="29"/>
                      </a:moveTo>
                      <a:lnTo>
                        <a:pt x="65" y="22"/>
                      </a:lnTo>
                      <a:lnTo>
                        <a:pt x="58" y="15"/>
                      </a:lnTo>
                      <a:lnTo>
                        <a:pt x="58" y="8"/>
                      </a:lnTo>
                      <a:lnTo>
                        <a:pt x="58" y="0"/>
                      </a:lnTo>
                      <a:lnTo>
                        <a:pt x="44" y="0"/>
                      </a:lnTo>
                      <a:lnTo>
                        <a:pt x="37" y="0"/>
                      </a:lnTo>
                      <a:lnTo>
                        <a:pt x="22" y="0"/>
                      </a:lnTo>
                      <a:lnTo>
                        <a:pt x="7" y="0"/>
                      </a:lnTo>
                      <a:lnTo>
                        <a:pt x="0" y="8"/>
                      </a:lnTo>
                      <a:lnTo>
                        <a:pt x="0" y="15"/>
                      </a:lnTo>
                      <a:lnTo>
                        <a:pt x="0" y="22"/>
                      </a:lnTo>
                      <a:lnTo>
                        <a:pt x="0" y="36"/>
                      </a:lnTo>
                      <a:lnTo>
                        <a:pt x="0" y="45"/>
                      </a:lnTo>
                      <a:lnTo>
                        <a:pt x="7" y="52"/>
                      </a:lnTo>
                      <a:lnTo>
                        <a:pt x="14" y="59"/>
                      </a:lnTo>
                      <a:lnTo>
                        <a:pt x="22" y="59"/>
                      </a:lnTo>
                      <a:lnTo>
                        <a:pt x="22" y="66"/>
                      </a:lnTo>
                      <a:lnTo>
                        <a:pt x="37" y="66"/>
                      </a:lnTo>
                      <a:lnTo>
                        <a:pt x="51" y="59"/>
                      </a:lnTo>
                      <a:lnTo>
                        <a:pt x="58" y="52"/>
                      </a:lnTo>
                      <a:lnTo>
                        <a:pt x="65" y="45"/>
                      </a:lnTo>
                      <a:lnTo>
                        <a:pt x="65" y="36"/>
                      </a:lnTo>
                      <a:lnTo>
                        <a:pt x="65" y="29"/>
                      </a:lnTo>
                      <a:close/>
                    </a:path>
                  </a:pathLst>
                </a:custGeom>
                <a:solidFill>
                  <a:srgbClr val="FF0000"/>
                </a:solidFill>
                <a:ln w="0">
                  <a:solidFill>
                    <a:srgbClr val="FF0000"/>
                  </a:solidFill>
                  <a:prstDash val="solid"/>
                  <a:round/>
                  <a:headEnd/>
                  <a:tailEnd/>
                </a:ln>
              </p:spPr>
              <p:txBody>
                <a:bodyPr/>
                <a:lstStyle/>
                <a:p>
                  <a:endParaRPr lang="en-US"/>
                </a:p>
              </p:txBody>
            </p:sp>
            <p:sp>
              <p:nvSpPr>
                <p:cNvPr id="9854" name="Freeform 165">
                  <a:extLst>
                    <a:ext uri="{FF2B5EF4-FFF2-40B4-BE49-F238E27FC236}">
                      <a16:creationId xmlns:a16="http://schemas.microsoft.com/office/drawing/2014/main" id="{11DA89A4-2192-A447-6235-F0D1E15FBEE4}"/>
                    </a:ext>
                  </a:extLst>
                </p:cNvPr>
                <p:cNvSpPr>
                  <a:spLocks/>
                </p:cNvSpPr>
                <p:nvPr/>
              </p:nvSpPr>
              <p:spPr bwMode="auto">
                <a:xfrm>
                  <a:off x="236" y="2518"/>
                  <a:ext cx="2" cy="3"/>
                </a:xfrm>
                <a:custGeom>
                  <a:avLst/>
                  <a:gdLst>
                    <a:gd name="T0" fmla="*/ 0 w 65"/>
                    <a:gd name="T1" fmla="*/ 0 h 66"/>
                    <a:gd name="T2" fmla="*/ 0 w 65"/>
                    <a:gd name="T3" fmla="*/ 0 h 66"/>
                    <a:gd name="T4" fmla="*/ 0 w 65"/>
                    <a:gd name="T5" fmla="*/ 0 h 66"/>
                    <a:gd name="T6" fmla="*/ 0 w 65"/>
                    <a:gd name="T7" fmla="*/ 0 h 66"/>
                    <a:gd name="T8" fmla="*/ 0 w 65"/>
                    <a:gd name="T9" fmla="*/ 0 h 66"/>
                    <a:gd name="T10" fmla="*/ 0 w 65"/>
                    <a:gd name="T11" fmla="*/ 0 h 66"/>
                    <a:gd name="T12" fmla="*/ 0 w 65"/>
                    <a:gd name="T13" fmla="*/ 0 h 66"/>
                    <a:gd name="T14" fmla="*/ 0 w 65"/>
                    <a:gd name="T15" fmla="*/ 0 h 66"/>
                    <a:gd name="T16" fmla="*/ 0 w 65"/>
                    <a:gd name="T17" fmla="*/ 0 h 66"/>
                    <a:gd name="T18" fmla="*/ 0 w 65"/>
                    <a:gd name="T19" fmla="*/ 0 h 66"/>
                    <a:gd name="T20" fmla="*/ 0 w 65"/>
                    <a:gd name="T21" fmla="*/ 0 h 66"/>
                    <a:gd name="T22" fmla="*/ 0 w 65"/>
                    <a:gd name="T23" fmla="*/ 0 h 66"/>
                    <a:gd name="T24" fmla="*/ 0 w 65"/>
                    <a:gd name="T25" fmla="*/ 0 h 66"/>
                    <a:gd name="T26" fmla="*/ 0 w 65"/>
                    <a:gd name="T27" fmla="*/ 0 h 66"/>
                    <a:gd name="T28" fmla="*/ 0 w 65"/>
                    <a:gd name="T29" fmla="*/ 0 h 66"/>
                    <a:gd name="T30" fmla="*/ 0 w 65"/>
                    <a:gd name="T31" fmla="*/ 0 h 66"/>
                    <a:gd name="T32" fmla="*/ 0 w 65"/>
                    <a:gd name="T33" fmla="*/ 0 h 66"/>
                    <a:gd name="T34" fmla="*/ 0 w 65"/>
                    <a:gd name="T35" fmla="*/ 0 h 66"/>
                    <a:gd name="T36" fmla="*/ 0 w 65"/>
                    <a:gd name="T37" fmla="*/ 0 h 66"/>
                    <a:gd name="T38" fmla="*/ 0 w 65"/>
                    <a:gd name="T39" fmla="*/ 0 h 66"/>
                    <a:gd name="T40" fmla="*/ 0 w 65"/>
                    <a:gd name="T41" fmla="*/ 0 h 66"/>
                    <a:gd name="T42" fmla="*/ 0 w 65"/>
                    <a:gd name="T43" fmla="*/ 0 h 6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5"/>
                    <a:gd name="T67" fmla="*/ 0 h 66"/>
                    <a:gd name="T68" fmla="*/ 65 w 65"/>
                    <a:gd name="T69" fmla="*/ 66 h 6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5" h="66">
                      <a:moveTo>
                        <a:pt x="65" y="30"/>
                      </a:moveTo>
                      <a:lnTo>
                        <a:pt x="58" y="23"/>
                      </a:lnTo>
                      <a:lnTo>
                        <a:pt x="58" y="7"/>
                      </a:lnTo>
                      <a:lnTo>
                        <a:pt x="44" y="0"/>
                      </a:lnTo>
                      <a:lnTo>
                        <a:pt x="37" y="0"/>
                      </a:lnTo>
                      <a:lnTo>
                        <a:pt x="22" y="0"/>
                      </a:lnTo>
                      <a:lnTo>
                        <a:pt x="22" y="7"/>
                      </a:lnTo>
                      <a:lnTo>
                        <a:pt x="7" y="7"/>
                      </a:lnTo>
                      <a:lnTo>
                        <a:pt x="0" y="7"/>
                      </a:lnTo>
                      <a:lnTo>
                        <a:pt x="0" y="23"/>
                      </a:lnTo>
                      <a:lnTo>
                        <a:pt x="0" y="30"/>
                      </a:lnTo>
                      <a:lnTo>
                        <a:pt x="0" y="37"/>
                      </a:lnTo>
                      <a:lnTo>
                        <a:pt x="0" y="44"/>
                      </a:lnTo>
                      <a:lnTo>
                        <a:pt x="7" y="59"/>
                      </a:lnTo>
                      <a:lnTo>
                        <a:pt x="14" y="66"/>
                      </a:lnTo>
                      <a:lnTo>
                        <a:pt x="22" y="66"/>
                      </a:lnTo>
                      <a:lnTo>
                        <a:pt x="37" y="66"/>
                      </a:lnTo>
                      <a:lnTo>
                        <a:pt x="51" y="66"/>
                      </a:lnTo>
                      <a:lnTo>
                        <a:pt x="58" y="59"/>
                      </a:lnTo>
                      <a:lnTo>
                        <a:pt x="58" y="52"/>
                      </a:lnTo>
                      <a:lnTo>
                        <a:pt x="65" y="44"/>
                      </a:lnTo>
                      <a:lnTo>
                        <a:pt x="65" y="30"/>
                      </a:lnTo>
                      <a:close/>
                    </a:path>
                  </a:pathLst>
                </a:custGeom>
                <a:solidFill>
                  <a:srgbClr val="FF0000"/>
                </a:solidFill>
                <a:ln w="0">
                  <a:solidFill>
                    <a:srgbClr val="FF0000"/>
                  </a:solidFill>
                  <a:prstDash val="solid"/>
                  <a:round/>
                  <a:headEnd/>
                  <a:tailEnd/>
                </a:ln>
              </p:spPr>
              <p:txBody>
                <a:bodyPr/>
                <a:lstStyle/>
                <a:p>
                  <a:endParaRPr lang="en-US"/>
                </a:p>
              </p:txBody>
            </p:sp>
            <p:sp>
              <p:nvSpPr>
                <p:cNvPr id="9855" name="Freeform 166">
                  <a:extLst>
                    <a:ext uri="{FF2B5EF4-FFF2-40B4-BE49-F238E27FC236}">
                      <a16:creationId xmlns:a16="http://schemas.microsoft.com/office/drawing/2014/main" id="{90F233F9-EBCC-F25C-4B09-CA0BC7A14846}"/>
                    </a:ext>
                  </a:extLst>
                </p:cNvPr>
                <p:cNvSpPr>
                  <a:spLocks/>
                </p:cNvSpPr>
                <p:nvPr/>
              </p:nvSpPr>
              <p:spPr bwMode="auto">
                <a:xfrm>
                  <a:off x="236" y="2533"/>
                  <a:ext cx="2" cy="3"/>
                </a:xfrm>
                <a:custGeom>
                  <a:avLst/>
                  <a:gdLst>
                    <a:gd name="T0" fmla="*/ 0 w 65"/>
                    <a:gd name="T1" fmla="*/ 0 h 65"/>
                    <a:gd name="T2" fmla="*/ 0 w 65"/>
                    <a:gd name="T3" fmla="*/ 0 h 65"/>
                    <a:gd name="T4" fmla="*/ 0 w 65"/>
                    <a:gd name="T5" fmla="*/ 0 h 65"/>
                    <a:gd name="T6" fmla="*/ 0 w 65"/>
                    <a:gd name="T7" fmla="*/ 0 h 65"/>
                    <a:gd name="T8" fmla="*/ 0 w 65"/>
                    <a:gd name="T9" fmla="*/ 0 h 65"/>
                    <a:gd name="T10" fmla="*/ 0 w 65"/>
                    <a:gd name="T11" fmla="*/ 0 h 65"/>
                    <a:gd name="T12" fmla="*/ 0 w 65"/>
                    <a:gd name="T13" fmla="*/ 0 h 65"/>
                    <a:gd name="T14" fmla="*/ 0 w 65"/>
                    <a:gd name="T15" fmla="*/ 0 h 65"/>
                    <a:gd name="T16" fmla="*/ 0 w 65"/>
                    <a:gd name="T17" fmla="*/ 0 h 65"/>
                    <a:gd name="T18" fmla="*/ 0 w 65"/>
                    <a:gd name="T19" fmla="*/ 0 h 65"/>
                    <a:gd name="T20" fmla="*/ 0 w 65"/>
                    <a:gd name="T21" fmla="*/ 0 h 65"/>
                    <a:gd name="T22" fmla="*/ 0 w 65"/>
                    <a:gd name="T23" fmla="*/ 0 h 65"/>
                    <a:gd name="T24" fmla="*/ 0 w 65"/>
                    <a:gd name="T25" fmla="*/ 0 h 65"/>
                    <a:gd name="T26" fmla="*/ 0 w 65"/>
                    <a:gd name="T27" fmla="*/ 0 h 65"/>
                    <a:gd name="T28" fmla="*/ 0 w 65"/>
                    <a:gd name="T29" fmla="*/ 0 h 65"/>
                    <a:gd name="T30" fmla="*/ 0 w 65"/>
                    <a:gd name="T31" fmla="*/ 0 h 65"/>
                    <a:gd name="T32" fmla="*/ 0 w 65"/>
                    <a:gd name="T33" fmla="*/ 0 h 65"/>
                    <a:gd name="T34" fmla="*/ 0 w 65"/>
                    <a:gd name="T35" fmla="*/ 0 h 65"/>
                    <a:gd name="T36" fmla="*/ 0 w 65"/>
                    <a:gd name="T37" fmla="*/ 0 h 65"/>
                    <a:gd name="T38" fmla="*/ 0 w 65"/>
                    <a:gd name="T39" fmla="*/ 0 h 65"/>
                    <a:gd name="T40" fmla="*/ 0 w 65"/>
                    <a:gd name="T41" fmla="*/ 0 h 65"/>
                    <a:gd name="T42" fmla="*/ 0 w 65"/>
                    <a:gd name="T43" fmla="*/ 0 h 65"/>
                    <a:gd name="T44" fmla="*/ 0 w 65"/>
                    <a:gd name="T45" fmla="*/ 0 h 65"/>
                    <a:gd name="T46" fmla="*/ 0 w 65"/>
                    <a:gd name="T47" fmla="*/ 0 h 65"/>
                    <a:gd name="T48" fmla="*/ 0 w 65"/>
                    <a:gd name="T49" fmla="*/ 0 h 65"/>
                    <a:gd name="T50" fmla="*/ 0 w 65"/>
                    <a:gd name="T51" fmla="*/ 0 h 6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5"/>
                    <a:gd name="T79" fmla="*/ 0 h 65"/>
                    <a:gd name="T80" fmla="*/ 65 w 65"/>
                    <a:gd name="T81" fmla="*/ 65 h 6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5" h="65">
                      <a:moveTo>
                        <a:pt x="65" y="37"/>
                      </a:moveTo>
                      <a:lnTo>
                        <a:pt x="65" y="28"/>
                      </a:lnTo>
                      <a:lnTo>
                        <a:pt x="58" y="21"/>
                      </a:lnTo>
                      <a:lnTo>
                        <a:pt x="58" y="14"/>
                      </a:lnTo>
                      <a:lnTo>
                        <a:pt x="58" y="7"/>
                      </a:lnTo>
                      <a:lnTo>
                        <a:pt x="44" y="0"/>
                      </a:lnTo>
                      <a:lnTo>
                        <a:pt x="37" y="0"/>
                      </a:lnTo>
                      <a:lnTo>
                        <a:pt x="22" y="0"/>
                      </a:lnTo>
                      <a:lnTo>
                        <a:pt x="22" y="7"/>
                      </a:lnTo>
                      <a:lnTo>
                        <a:pt x="7" y="7"/>
                      </a:lnTo>
                      <a:lnTo>
                        <a:pt x="0" y="14"/>
                      </a:lnTo>
                      <a:lnTo>
                        <a:pt x="0" y="21"/>
                      </a:lnTo>
                      <a:lnTo>
                        <a:pt x="0" y="28"/>
                      </a:lnTo>
                      <a:lnTo>
                        <a:pt x="0" y="37"/>
                      </a:lnTo>
                      <a:lnTo>
                        <a:pt x="0" y="44"/>
                      </a:lnTo>
                      <a:lnTo>
                        <a:pt x="0" y="51"/>
                      </a:lnTo>
                      <a:lnTo>
                        <a:pt x="7" y="58"/>
                      </a:lnTo>
                      <a:lnTo>
                        <a:pt x="14" y="65"/>
                      </a:lnTo>
                      <a:lnTo>
                        <a:pt x="22" y="65"/>
                      </a:lnTo>
                      <a:lnTo>
                        <a:pt x="37" y="65"/>
                      </a:lnTo>
                      <a:lnTo>
                        <a:pt x="51" y="65"/>
                      </a:lnTo>
                      <a:lnTo>
                        <a:pt x="58" y="58"/>
                      </a:lnTo>
                      <a:lnTo>
                        <a:pt x="58" y="51"/>
                      </a:lnTo>
                      <a:lnTo>
                        <a:pt x="65" y="51"/>
                      </a:lnTo>
                      <a:lnTo>
                        <a:pt x="65" y="44"/>
                      </a:lnTo>
                      <a:lnTo>
                        <a:pt x="65" y="37"/>
                      </a:lnTo>
                      <a:close/>
                    </a:path>
                  </a:pathLst>
                </a:custGeom>
                <a:solidFill>
                  <a:srgbClr val="FF0000"/>
                </a:solidFill>
                <a:ln w="0">
                  <a:solidFill>
                    <a:srgbClr val="FF0000"/>
                  </a:solidFill>
                  <a:prstDash val="solid"/>
                  <a:round/>
                  <a:headEnd/>
                  <a:tailEnd/>
                </a:ln>
              </p:spPr>
              <p:txBody>
                <a:bodyPr/>
                <a:lstStyle/>
                <a:p>
                  <a:endParaRPr lang="en-US"/>
                </a:p>
              </p:txBody>
            </p:sp>
            <p:sp>
              <p:nvSpPr>
                <p:cNvPr id="9856" name="Freeform 167">
                  <a:extLst>
                    <a:ext uri="{FF2B5EF4-FFF2-40B4-BE49-F238E27FC236}">
                      <a16:creationId xmlns:a16="http://schemas.microsoft.com/office/drawing/2014/main" id="{9D4FEB87-E4B9-A386-C57A-67D45696A7E6}"/>
                    </a:ext>
                  </a:extLst>
                </p:cNvPr>
                <p:cNvSpPr>
                  <a:spLocks/>
                </p:cNvSpPr>
                <p:nvPr/>
              </p:nvSpPr>
              <p:spPr bwMode="auto">
                <a:xfrm>
                  <a:off x="236" y="2549"/>
                  <a:ext cx="2" cy="4"/>
                </a:xfrm>
                <a:custGeom>
                  <a:avLst/>
                  <a:gdLst>
                    <a:gd name="T0" fmla="*/ 0 w 65"/>
                    <a:gd name="T1" fmla="*/ 0 h 73"/>
                    <a:gd name="T2" fmla="*/ 0 w 65"/>
                    <a:gd name="T3" fmla="*/ 0 h 73"/>
                    <a:gd name="T4" fmla="*/ 0 w 65"/>
                    <a:gd name="T5" fmla="*/ 0 h 73"/>
                    <a:gd name="T6" fmla="*/ 0 w 65"/>
                    <a:gd name="T7" fmla="*/ 0 h 73"/>
                    <a:gd name="T8" fmla="*/ 0 w 65"/>
                    <a:gd name="T9" fmla="*/ 0 h 73"/>
                    <a:gd name="T10" fmla="*/ 0 w 65"/>
                    <a:gd name="T11" fmla="*/ 0 h 73"/>
                    <a:gd name="T12" fmla="*/ 0 w 65"/>
                    <a:gd name="T13" fmla="*/ 0 h 73"/>
                    <a:gd name="T14" fmla="*/ 0 w 65"/>
                    <a:gd name="T15" fmla="*/ 0 h 73"/>
                    <a:gd name="T16" fmla="*/ 0 w 65"/>
                    <a:gd name="T17" fmla="*/ 0 h 73"/>
                    <a:gd name="T18" fmla="*/ 0 w 65"/>
                    <a:gd name="T19" fmla="*/ 0 h 73"/>
                    <a:gd name="T20" fmla="*/ 0 w 65"/>
                    <a:gd name="T21" fmla="*/ 0 h 73"/>
                    <a:gd name="T22" fmla="*/ 0 w 65"/>
                    <a:gd name="T23" fmla="*/ 0 h 73"/>
                    <a:gd name="T24" fmla="*/ 0 w 65"/>
                    <a:gd name="T25" fmla="*/ 0 h 73"/>
                    <a:gd name="T26" fmla="*/ 0 w 65"/>
                    <a:gd name="T27" fmla="*/ 0 h 73"/>
                    <a:gd name="T28" fmla="*/ 0 w 65"/>
                    <a:gd name="T29" fmla="*/ 0 h 73"/>
                    <a:gd name="T30" fmla="*/ 0 w 65"/>
                    <a:gd name="T31" fmla="*/ 0 h 73"/>
                    <a:gd name="T32" fmla="*/ 0 w 65"/>
                    <a:gd name="T33" fmla="*/ 0 h 73"/>
                    <a:gd name="T34" fmla="*/ 0 w 65"/>
                    <a:gd name="T35" fmla="*/ 0 h 73"/>
                    <a:gd name="T36" fmla="*/ 0 w 65"/>
                    <a:gd name="T37" fmla="*/ 0 h 73"/>
                    <a:gd name="T38" fmla="*/ 0 w 65"/>
                    <a:gd name="T39" fmla="*/ 0 h 73"/>
                    <a:gd name="T40" fmla="*/ 0 w 65"/>
                    <a:gd name="T41" fmla="*/ 0 h 73"/>
                    <a:gd name="T42" fmla="*/ 0 w 65"/>
                    <a:gd name="T43" fmla="*/ 0 h 73"/>
                    <a:gd name="T44" fmla="*/ 0 w 65"/>
                    <a:gd name="T45" fmla="*/ 0 h 73"/>
                    <a:gd name="T46" fmla="*/ 0 w 65"/>
                    <a:gd name="T47" fmla="*/ 0 h 73"/>
                    <a:gd name="T48" fmla="*/ 0 w 65"/>
                    <a:gd name="T49" fmla="*/ 0 h 73"/>
                    <a:gd name="T50" fmla="*/ 0 w 65"/>
                    <a:gd name="T51" fmla="*/ 0 h 7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5"/>
                    <a:gd name="T79" fmla="*/ 0 h 73"/>
                    <a:gd name="T80" fmla="*/ 65 w 65"/>
                    <a:gd name="T81" fmla="*/ 73 h 7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5" h="73">
                      <a:moveTo>
                        <a:pt x="65" y="36"/>
                      </a:moveTo>
                      <a:lnTo>
                        <a:pt x="65" y="28"/>
                      </a:lnTo>
                      <a:lnTo>
                        <a:pt x="58" y="21"/>
                      </a:lnTo>
                      <a:lnTo>
                        <a:pt x="58" y="14"/>
                      </a:lnTo>
                      <a:lnTo>
                        <a:pt x="58" y="7"/>
                      </a:lnTo>
                      <a:lnTo>
                        <a:pt x="44" y="0"/>
                      </a:lnTo>
                      <a:lnTo>
                        <a:pt x="37" y="0"/>
                      </a:lnTo>
                      <a:lnTo>
                        <a:pt x="22" y="0"/>
                      </a:lnTo>
                      <a:lnTo>
                        <a:pt x="22" y="7"/>
                      </a:lnTo>
                      <a:lnTo>
                        <a:pt x="7" y="7"/>
                      </a:lnTo>
                      <a:lnTo>
                        <a:pt x="0" y="14"/>
                      </a:lnTo>
                      <a:lnTo>
                        <a:pt x="0" y="21"/>
                      </a:lnTo>
                      <a:lnTo>
                        <a:pt x="0" y="28"/>
                      </a:lnTo>
                      <a:lnTo>
                        <a:pt x="0" y="36"/>
                      </a:lnTo>
                      <a:lnTo>
                        <a:pt x="0" y="43"/>
                      </a:lnTo>
                      <a:lnTo>
                        <a:pt x="0" y="50"/>
                      </a:lnTo>
                      <a:lnTo>
                        <a:pt x="7" y="57"/>
                      </a:lnTo>
                      <a:lnTo>
                        <a:pt x="14" y="65"/>
                      </a:lnTo>
                      <a:lnTo>
                        <a:pt x="22" y="65"/>
                      </a:lnTo>
                      <a:lnTo>
                        <a:pt x="22" y="73"/>
                      </a:lnTo>
                      <a:lnTo>
                        <a:pt x="37" y="73"/>
                      </a:lnTo>
                      <a:lnTo>
                        <a:pt x="51" y="65"/>
                      </a:lnTo>
                      <a:lnTo>
                        <a:pt x="58" y="57"/>
                      </a:lnTo>
                      <a:lnTo>
                        <a:pt x="65" y="50"/>
                      </a:lnTo>
                      <a:lnTo>
                        <a:pt x="65" y="43"/>
                      </a:lnTo>
                      <a:lnTo>
                        <a:pt x="65" y="36"/>
                      </a:lnTo>
                      <a:close/>
                    </a:path>
                  </a:pathLst>
                </a:custGeom>
                <a:solidFill>
                  <a:srgbClr val="FF0000"/>
                </a:solidFill>
                <a:ln w="0">
                  <a:solidFill>
                    <a:srgbClr val="FF0000"/>
                  </a:solidFill>
                  <a:prstDash val="solid"/>
                  <a:round/>
                  <a:headEnd/>
                  <a:tailEnd/>
                </a:ln>
              </p:spPr>
              <p:txBody>
                <a:bodyPr/>
                <a:lstStyle/>
                <a:p>
                  <a:endParaRPr lang="en-US"/>
                </a:p>
              </p:txBody>
            </p:sp>
            <p:sp>
              <p:nvSpPr>
                <p:cNvPr id="9857" name="Freeform 168">
                  <a:extLst>
                    <a:ext uri="{FF2B5EF4-FFF2-40B4-BE49-F238E27FC236}">
                      <a16:creationId xmlns:a16="http://schemas.microsoft.com/office/drawing/2014/main" id="{BDB531FB-FB34-8EAC-5B0F-D3841ACF0E36}"/>
                    </a:ext>
                  </a:extLst>
                </p:cNvPr>
                <p:cNvSpPr>
                  <a:spLocks/>
                </p:cNvSpPr>
                <p:nvPr/>
              </p:nvSpPr>
              <p:spPr bwMode="auto">
                <a:xfrm>
                  <a:off x="236" y="2566"/>
                  <a:ext cx="2" cy="2"/>
                </a:xfrm>
                <a:custGeom>
                  <a:avLst/>
                  <a:gdLst>
                    <a:gd name="T0" fmla="*/ 0 w 65"/>
                    <a:gd name="T1" fmla="*/ 0 h 65"/>
                    <a:gd name="T2" fmla="*/ 0 w 65"/>
                    <a:gd name="T3" fmla="*/ 0 h 65"/>
                    <a:gd name="T4" fmla="*/ 0 w 65"/>
                    <a:gd name="T5" fmla="*/ 0 h 65"/>
                    <a:gd name="T6" fmla="*/ 0 w 65"/>
                    <a:gd name="T7" fmla="*/ 0 h 65"/>
                    <a:gd name="T8" fmla="*/ 0 w 65"/>
                    <a:gd name="T9" fmla="*/ 0 h 65"/>
                    <a:gd name="T10" fmla="*/ 0 w 65"/>
                    <a:gd name="T11" fmla="*/ 0 h 65"/>
                    <a:gd name="T12" fmla="*/ 0 w 65"/>
                    <a:gd name="T13" fmla="*/ 0 h 65"/>
                    <a:gd name="T14" fmla="*/ 0 w 65"/>
                    <a:gd name="T15" fmla="*/ 0 h 65"/>
                    <a:gd name="T16" fmla="*/ 0 w 65"/>
                    <a:gd name="T17" fmla="*/ 0 h 65"/>
                    <a:gd name="T18" fmla="*/ 0 w 65"/>
                    <a:gd name="T19" fmla="*/ 0 h 65"/>
                    <a:gd name="T20" fmla="*/ 0 w 65"/>
                    <a:gd name="T21" fmla="*/ 0 h 65"/>
                    <a:gd name="T22" fmla="*/ 0 w 65"/>
                    <a:gd name="T23" fmla="*/ 0 h 65"/>
                    <a:gd name="T24" fmla="*/ 0 w 65"/>
                    <a:gd name="T25" fmla="*/ 0 h 65"/>
                    <a:gd name="T26" fmla="*/ 0 w 65"/>
                    <a:gd name="T27" fmla="*/ 0 h 65"/>
                    <a:gd name="T28" fmla="*/ 0 w 65"/>
                    <a:gd name="T29" fmla="*/ 0 h 65"/>
                    <a:gd name="T30" fmla="*/ 0 w 65"/>
                    <a:gd name="T31" fmla="*/ 0 h 65"/>
                    <a:gd name="T32" fmla="*/ 0 w 65"/>
                    <a:gd name="T33" fmla="*/ 0 h 65"/>
                    <a:gd name="T34" fmla="*/ 0 w 65"/>
                    <a:gd name="T35" fmla="*/ 0 h 65"/>
                    <a:gd name="T36" fmla="*/ 0 w 65"/>
                    <a:gd name="T37" fmla="*/ 0 h 65"/>
                    <a:gd name="T38" fmla="*/ 0 w 65"/>
                    <a:gd name="T39" fmla="*/ 0 h 65"/>
                    <a:gd name="T40" fmla="*/ 0 w 65"/>
                    <a:gd name="T41" fmla="*/ 0 h 65"/>
                    <a:gd name="T42" fmla="*/ 0 w 65"/>
                    <a:gd name="T43" fmla="*/ 0 h 65"/>
                    <a:gd name="T44" fmla="*/ 0 w 65"/>
                    <a:gd name="T45" fmla="*/ 0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5"/>
                    <a:gd name="T70" fmla="*/ 0 h 65"/>
                    <a:gd name="T71" fmla="*/ 65 w 65"/>
                    <a:gd name="T72" fmla="*/ 65 h 6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5" h="65">
                      <a:moveTo>
                        <a:pt x="65" y="29"/>
                      </a:moveTo>
                      <a:lnTo>
                        <a:pt x="65" y="22"/>
                      </a:lnTo>
                      <a:lnTo>
                        <a:pt x="58" y="22"/>
                      </a:lnTo>
                      <a:lnTo>
                        <a:pt x="58" y="7"/>
                      </a:lnTo>
                      <a:lnTo>
                        <a:pt x="58" y="0"/>
                      </a:lnTo>
                      <a:lnTo>
                        <a:pt x="44" y="0"/>
                      </a:lnTo>
                      <a:lnTo>
                        <a:pt x="37" y="0"/>
                      </a:lnTo>
                      <a:lnTo>
                        <a:pt x="22" y="0"/>
                      </a:lnTo>
                      <a:lnTo>
                        <a:pt x="7" y="0"/>
                      </a:lnTo>
                      <a:lnTo>
                        <a:pt x="0" y="7"/>
                      </a:lnTo>
                      <a:lnTo>
                        <a:pt x="0" y="22"/>
                      </a:lnTo>
                      <a:lnTo>
                        <a:pt x="0" y="37"/>
                      </a:lnTo>
                      <a:lnTo>
                        <a:pt x="0" y="44"/>
                      </a:lnTo>
                      <a:lnTo>
                        <a:pt x="7" y="51"/>
                      </a:lnTo>
                      <a:lnTo>
                        <a:pt x="14" y="58"/>
                      </a:lnTo>
                      <a:lnTo>
                        <a:pt x="22" y="58"/>
                      </a:lnTo>
                      <a:lnTo>
                        <a:pt x="22" y="65"/>
                      </a:lnTo>
                      <a:lnTo>
                        <a:pt x="37" y="65"/>
                      </a:lnTo>
                      <a:lnTo>
                        <a:pt x="51" y="58"/>
                      </a:lnTo>
                      <a:lnTo>
                        <a:pt x="58" y="51"/>
                      </a:lnTo>
                      <a:lnTo>
                        <a:pt x="65" y="44"/>
                      </a:lnTo>
                      <a:lnTo>
                        <a:pt x="65" y="37"/>
                      </a:lnTo>
                      <a:lnTo>
                        <a:pt x="65" y="29"/>
                      </a:lnTo>
                      <a:close/>
                    </a:path>
                  </a:pathLst>
                </a:custGeom>
                <a:solidFill>
                  <a:srgbClr val="FF0000"/>
                </a:solidFill>
                <a:ln w="0">
                  <a:solidFill>
                    <a:srgbClr val="FF0000"/>
                  </a:solidFill>
                  <a:prstDash val="solid"/>
                  <a:round/>
                  <a:headEnd/>
                  <a:tailEnd/>
                </a:ln>
              </p:spPr>
              <p:txBody>
                <a:bodyPr/>
                <a:lstStyle/>
                <a:p>
                  <a:endParaRPr lang="en-US"/>
                </a:p>
              </p:txBody>
            </p:sp>
            <p:sp>
              <p:nvSpPr>
                <p:cNvPr id="9858" name="Freeform 169">
                  <a:extLst>
                    <a:ext uri="{FF2B5EF4-FFF2-40B4-BE49-F238E27FC236}">
                      <a16:creationId xmlns:a16="http://schemas.microsoft.com/office/drawing/2014/main" id="{950D5AC1-B818-C3D4-B303-A50AC2BA350F}"/>
                    </a:ext>
                  </a:extLst>
                </p:cNvPr>
                <p:cNvSpPr>
                  <a:spLocks/>
                </p:cNvSpPr>
                <p:nvPr/>
              </p:nvSpPr>
              <p:spPr bwMode="auto">
                <a:xfrm>
                  <a:off x="236" y="2581"/>
                  <a:ext cx="2" cy="3"/>
                </a:xfrm>
                <a:custGeom>
                  <a:avLst/>
                  <a:gdLst>
                    <a:gd name="T0" fmla="*/ 0 w 65"/>
                    <a:gd name="T1" fmla="*/ 0 h 65"/>
                    <a:gd name="T2" fmla="*/ 0 w 65"/>
                    <a:gd name="T3" fmla="*/ 0 h 65"/>
                    <a:gd name="T4" fmla="*/ 0 w 65"/>
                    <a:gd name="T5" fmla="*/ 0 h 65"/>
                    <a:gd name="T6" fmla="*/ 0 w 65"/>
                    <a:gd name="T7" fmla="*/ 0 h 65"/>
                    <a:gd name="T8" fmla="*/ 0 w 65"/>
                    <a:gd name="T9" fmla="*/ 0 h 65"/>
                    <a:gd name="T10" fmla="*/ 0 w 65"/>
                    <a:gd name="T11" fmla="*/ 0 h 65"/>
                    <a:gd name="T12" fmla="*/ 0 w 65"/>
                    <a:gd name="T13" fmla="*/ 0 h 65"/>
                    <a:gd name="T14" fmla="*/ 0 w 65"/>
                    <a:gd name="T15" fmla="*/ 0 h 65"/>
                    <a:gd name="T16" fmla="*/ 0 w 65"/>
                    <a:gd name="T17" fmla="*/ 0 h 65"/>
                    <a:gd name="T18" fmla="*/ 0 w 65"/>
                    <a:gd name="T19" fmla="*/ 0 h 65"/>
                    <a:gd name="T20" fmla="*/ 0 w 65"/>
                    <a:gd name="T21" fmla="*/ 0 h 65"/>
                    <a:gd name="T22" fmla="*/ 0 w 65"/>
                    <a:gd name="T23" fmla="*/ 0 h 65"/>
                    <a:gd name="T24" fmla="*/ 0 w 65"/>
                    <a:gd name="T25" fmla="*/ 0 h 65"/>
                    <a:gd name="T26" fmla="*/ 0 w 65"/>
                    <a:gd name="T27" fmla="*/ 0 h 65"/>
                    <a:gd name="T28" fmla="*/ 0 w 65"/>
                    <a:gd name="T29" fmla="*/ 0 h 65"/>
                    <a:gd name="T30" fmla="*/ 0 w 65"/>
                    <a:gd name="T31" fmla="*/ 0 h 65"/>
                    <a:gd name="T32" fmla="*/ 0 w 65"/>
                    <a:gd name="T33" fmla="*/ 0 h 65"/>
                    <a:gd name="T34" fmla="*/ 0 w 65"/>
                    <a:gd name="T35" fmla="*/ 0 h 65"/>
                    <a:gd name="T36" fmla="*/ 0 w 65"/>
                    <a:gd name="T37" fmla="*/ 0 h 65"/>
                    <a:gd name="T38" fmla="*/ 0 w 65"/>
                    <a:gd name="T39" fmla="*/ 0 h 65"/>
                    <a:gd name="T40" fmla="*/ 0 w 65"/>
                    <a:gd name="T41" fmla="*/ 0 h 65"/>
                    <a:gd name="T42" fmla="*/ 0 w 65"/>
                    <a:gd name="T43" fmla="*/ 0 h 65"/>
                    <a:gd name="T44" fmla="*/ 0 w 65"/>
                    <a:gd name="T45" fmla="*/ 0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5"/>
                    <a:gd name="T70" fmla="*/ 0 h 65"/>
                    <a:gd name="T71" fmla="*/ 65 w 65"/>
                    <a:gd name="T72" fmla="*/ 65 h 6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5" h="65">
                      <a:moveTo>
                        <a:pt x="65" y="28"/>
                      </a:moveTo>
                      <a:lnTo>
                        <a:pt x="65" y="21"/>
                      </a:lnTo>
                      <a:lnTo>
                        <a:pt x="58" y="21"/>
                      </a:lnTo>
                      <a:lnTo>
                        <a:pt x="58" y="7"/>
                      </a:lnTo>
                      <a:lnTo>
                        <a:pt x="44" y="0"/>
                      </a:lnTo>
                      <a:lnTo>
                        <a:pt x="37" y="0"/>
                      </a:lnTo>
                      <a:lnTo>
                        <a:pt x="22" y="0"/>
                      </a:lnTo>
                      <a:lnTo>
                        <a:pt x="22" y="7"/>
                      </a:lnTo>
                      <a:lnTo>
                        <a:pt x="7" y="7"/>
                      </a:lnTo>
                      <a:lnTo>
                        <a:pt x="0" y="7"/>
                      </a:lnTo>
                      <a:lnTo>
                        <a:pt x="0" y="21"/>
                      </a:lnTo>
                      <a:lnTo>
                        <a:pt x="0" y="36"/>
                      </a:lnTo>
                      <a:lnTo>
                        <a:pt x="0" y="44"/>
                      </a:lnTo>
                      <a:lnTo>
                        <a:pt x="7" y="58"/>
                      </a:lnTo>
                      <a:lnTo>
                        <a:pt x="14" y="58"/>
                      </a:lnTo>
                      <a:lnTo>
                        <a:pt x="22" y="58"/>
                      </a:lnTo>
                      <a:lnTo>
                        <a:pt x="22" y="65"/>
                      </a:lnTo>
                      <a:lnTo>
                        <a:pt x="37" y="65"/>
                      </a:lnTo>
                      <a:lnTo>
                        <a:pt x="51" y="58"/>
                      </a:lnTo>
                      <a:lnTo>
                        <a:pt x="58" y="58"/>
                      </a:lnTo>
                      <a:lnTo>
                        <a:pt x="58" y="51"/>
                      </a:lnTo>
                      <a:lnTo>
                        <a:pt x="65" y="44"/>
                      </a:lnTo>
                      <a:lnTo>
                        <a:pt x="65" y="28"/>
                      </a:lnTo>
                      <a:close/>
                    </a:path>
                  </a:pathLst>
                </a:custGeom>
                <a:solidFill>
                  <a:srgbClr val="FF0000"/>
                </a:solidFill>
                <a:ln w="0">
                  <a:solidFill>
                    <a:srgbClr val="FF0000"/>
                  </a:solidFill>
                  <a:prstDash val="solid"/>
                  <a:round/>
                  <a:headEnd/>
                  <a:tailEnd/>
                </a:ln>
              </p:spPr>
              <p:txBody>
                <a:bodyPr/>
                <a:lstStyle/>
                <a:p>
                  <a:endParaRPr lang="en-US"/>
                </a:p>
              </p:txBody>
            </p:sp>
            <p:sp>
              <p:nvSpPr>
                <p:cNvPr id="9859" name="Rectangle 170">
                  <a:extLst>
                    <a:ext uri="{FF2B5EF4-FFF2-40B4-BE49-F238E27FC236}">
                      <a16:creationId xmlns:a16="http://schemas.microsoft.com/office/drawing/2014/main" id="{10A3BEC1-D4CD-0E7A-1495-1F1CD0AC1C7D}"/>
                    </a:ext>
                  </a:extLst>
                </p:cNvPr>
                <p:cNvSpPr>
                  <a:spLocks noChangeArrowheads="1"/>
                </p:cNvSpPr>
                <p:nvPr/>
              </p:nvSpPr>
              <p:spPr bwMode="auto">
                <a:xfrm>
                  <a:off x="308" y="2461"/>
                  <a:ext cx="77" cy="133"/>
                </a:xfrm>
                <a:prstGeom prst="rect">
                  <a:avLst/>
                </a:prstGeom>
                <a:solidFill>
                  <a:srgbClr val="000000"/>
                </a:solidFill>
                <a:ln w="0">
                  <a:solidFill>
                    <a:srgbClr val="000000"/>
                  </a:solidFill>
                  <a:miter lim="800000"/>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860" name="Freeform 171">
                  <a:extLst>
                    <a:ext uri="{FF2B5EF4-FFF2-40B4-BE49-F238E27FC236}">
                      <a16:creationId xmlns:a16="http://schemas.microsoft.com/office/drawing/2014/main" id="{E4D6D5C2-08DC-8B06-E589-03E217037D2C}"/>
                    </a:ext>
                  </a:extLst>
                </p:cNvPr>
                <p:cNvSpPr>
                  <a:spLocks/>
                </p:cNvSpPr>
                <p:nvPr/>
              </p:nvSpPr>
              <p:spPr bwMode="auto">
                <a:xfrm>
                  <a:off x="345" y="2470"/>
                  <a:ext cx="2" cy="3"/>
                </a:xfrm>
                <a:custGeom>
                  <a:avLst/>
                  <a:gdLst>
                    <a:gd name="T0" fmla="*/ 0 w 67"/>
                    <a:gd name="T1" fmla="*/ 0 h 65"/>
                    <a:gd name="T2" fmla="*/ 0 w 67"/>
                    <a:gd name="T3" fmla="*/ 0 h 65"/>
                    <a:gd name="T4" fmla="*/ 0 w 67"/>
                    <a:gd name="T5" fmla="*/ 0 h 65"/>
                    <a:gd name="T6" fmla="*/ 0 w 67"/>
                    <a:gd name="T7" fmla="*/ 0 h 65"/>
                    <a:gd name="T8" fmla="*/ 0 w 67"/>
                    <a:gd name="T9" fmla="*/ 0 h 65"/>
                    <a:gd name="T10" fmla="*/ 0 w 67"/>
                    <a:gd name="T11" fmla="*/ 0 h 65"/>
                    <a:gd name="T12" fmla="*/ 0 w 67"/>
                    <a:gd name="T13" fmla="*/ 0 h 65"/>
                    <a:gd name="T14" fmla="*/ 0 w 67"/>
                    <a:gd name="T15" fmla="*/ 0 h 65"/>
                    <a:gd name="T16" fmla="*/ 0 w 67"/>
                    <a:gd name="T17" fmla="*/ 0 h 65"/>
                    <a:gd name="T18" fmla="*/ 0 w 67"/>
                    <a:gd name="T19" fmla="*/ 0 h 65"/>
                    <a:gd name="T20" fmla="*/ 0 w 67"/>
                    <a:gd name="T21" fmla="*/ 0 h 65"/>
                    <a:gd name="T22" fmla="*/ 0 w 67"/>
                    <a:gd name="T23" fmla="*/ 0 h 65"/>
                    <a:gd name="T24" fmla="*/ 0 w 67"/>
                    <a:gd name="T25" fmla="*/ 0 h 65"/>
                    <a:gd name="T26" fmla="*/ 0 w 67"/>
                    <a:gd name="T27" fmla="*/ 0 h 65"/>
                    <a:gd name="T28" fmla="*/ 0 w 67"/>
                    <a:gd name="T29" fmla="*/ 0 h 65"/>
                    <a:gd name="T30" fmla="*/ 0 w 67"/>
                    <a:gd name="T31" fmla="*/ 0 h 65"/>
                    <a:gd name="T32" fmla="*/ 0 w 67"/>
                    <a:gd name="T33" fmla="*/ 0 h 65"/>
                    <a:gd name="T34" fmla="*/ 0 w 67"/>
                    <a:gd name="T35" fmla="*/ 0 h 65"/>
                    <a:gd name="T36" fmla="*/ 0 w 67"/>
                    <a:gd name="T37" fmla="*/ 0 h 65"/>
                    <a:gd name="T38" fmla="*/ 0 w 67"/>
                    <a:gd name="T39" fmla="*/ 0 h 65"/>
                    <a:gd name="T40" fmla="*/ 0 w 67"/>
                    <a:gd name="T41" fmla="*/ 0 h 65"/>
                    <a:gd name="T42" fmla="*/ 0 w 67"/>
                    <a:gd name="T43" fmla="*/ 0 h 65"/>
                    <a:gd name="T44" fmla="*/ 0 w 67"/>
                    <a:gd name="T45" fmla="*/ 0 h 65"/>
                    <a:gd name="T46" fmla="*/ 0 w 67"/>
                    <a:gd name="T47" fmla="*/ 0 h 65"/>
                    <a:gd name="T48" fmla="*/ 0 w 67"/>
                    <a:gd name="T49" fmla="*/ 0 h 6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7"/>
                    <a:gd name="T76" fmla="*/ 0 h 65"/>
                    <a:gd name="T77" fmla="*/ 67 w 67"/>
                    <a:gd name="T78" fmla="*/ 65 h 6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7" h="65">
                      <a:moveTo>
                        <a:pt x="67" y="28"/>
                      </a:moveTo>
                      <a:lnTo>
                        <a:pt x="67" y="21"/>
                      </a:lnTo>
                      <a:lnTo>
                        <a:pt x="60" y="21"/>
                      </a:lnTo>
                      <a:lnTo>
                        <a:pt x="60" y="7"/>
                      </a:lnTo>
                      <a:lnTo>
                        <a:pt x="44" y="0"/>
                      </a:lnTo>
                      <a:lnTo>
                        <a:pt x="37" y="0"/>
                      </a:lnTo>
                      <a:lnTo>
                        <a:pt x="30" y="0"/>
                      </a:lnTo>
                      <a:lnTo>
                        <a:pt x="23" y="7"/>
                      </a:lnTo>
                      <a:lnTo>
                        <a:pt x="7" y="7"/>
                      </a:lnTo>
                      <a:lnTo>
                        <a:pt x="7" y="21"/>
                      </a:lnTo>
                      <a:lnTo>
                        <a:pt x="0" y="21"/>
                      </a:lnTo>
                      <a:lnTo>
                        <a:pt x="0" y="36"/>
                      </a:lnTo>
                      <a:lnTo>
                        <a:pt x="0" y="43"/>
                      </a:lnTo>
                      <a:lnTo>
                        <a:pt x="7" y="43"/>
                      </a:lnTo>
                      <a:lnTo>
                        <a:pt x="7" y="58"/>
                      </a:lnTo>
                      <a:lnTo>
                        <a:pt x="14" y="58"/>
                      </a:lnTo>
                      <a:lnTo>
                        <a:pt x="23" y="58"/>
                      </a:lnTo>
                      <a:lnTo>
                        <a:pt x="30" y="65"/>
                      </a:lnTo>
                      <a:lnTo>
                        <a:pt x="37" y="65"/>
                      </a:lnTo>
                      <a:lnTo>
                        <a:pt x="44" y="65"/>
                      </a:lnTo>
                      <a:lnTo>
                        <a:pt x="51" y="58"/>
                      </a:lnTo>
                      <a:lnTo>
                        <a:pt x="60" y="58"/>
                      </a:lnTo>
                      <a:lnTo>
                        <a:pt x="60" y="50"/>
                      </a:lnTo>
                      <a:lnTo>
                        <a:pt x="67" y="43"/>
                      </a:lnTo>
                      <a:lnTo>
                        <a:pt x="67" y="28"/>
                      </a:lnTo>
                      <a:close/>
                    </a:path>
                  </a:pathLst>
                </a:custGeom>
                <a:solidFill>
                  <a:srgbClr val="FF0000"/>
                </a:solidFill>
                <a:ln w="0">
                  <a:solidFill>
                    <a:srgbClr val="FF0000"/>
                  </a:solidFill>
                  <a:prstDash val="solid"/>
                  <a:round/>
                  <a:headEnd/>
                  <a:tailEnd/>
                </a:ln>
              </p:spPr>
              <p:txBody>
                <a:bodyPr/>
                <a:lstStyle/>
                <a:p>
                  <a:endParaRPr lang="en-US"/>
                </a:p>
              </p:txBody>
            </p:sp>
            <p:sp>
              <p:nvSpPr>
                <p:cNvPr id="9861" name="Freeform 172">
                  <a:extLst>
                    <a:ext uri="{FF2B5EF4-FFF2-40B4-BE49-F238E27FC236}">
                      <a16:creationId xmlns:a16="http://schemas.microsoft.com/office/drawing/2014/main" id="{2F4426B4-D5C3-D442-09D4-42355E83362F}"/>
                    </a:ext>
                  </a:extLst>
                </p:cNvPr>
                <p:cNvSpPr>
                  <a:spLocks/>
                </p:cNvSpPr>
                <p:nvPr/>
              </p:nvSpPr>
              <p:spPr bwMode="auto">
                <a:xfrm>
                  <a:off x="345" y="2486"/>
                  <a:ext cx="2" cy="3"/>
                </a:xfrm>
                <a:custGeom>
                  <a:avLst/>
                  <a:gdLst>
                    <a:gd name="T0" fmla="*/ 0 w 67"/>
                    <a:gd name="T1" fmla="*/ 0 h 71"/>
                    <a:gd name="T2" fmla="*/ 0 w 67"/>
                    <a:gd name="T3" fmla="*/ 0 h 71"/>
                    <a:gd name="T4" fmla="*/ 0 w 67"/>
                    <a:gd name="T5" fmla="*/ 0 h 71"/>
                    <a:gd name="T6" fmla="*/ 0 w 67"/>
                    <a:gd name="T7" fmla="*/ 0 h 71"/>
                    <a:gd name="T8" fmla="*/ 0 w 67"/>
                    <a:gd name="T9" fmla="*/ 0 h 71"/>
                    <a:gd name="T10" fmla="*/ 0 w 67"/>
                    <a:gd name="T11" fmla="*/ 0 h 71"/>
                    <a:gd name="T12" fmla="*/ 0 w 67"/>
                    <a:gd name="T13" fmla="*/ 0 h 71"/>
                    <a:gd name="T14" fmla="*/ 0 w 67"/>
                    <a:gd name="T15" fmla="*/ 0 h 71"/>
                    <a:gd name="T16" fmla="*/ 0 w 67"/>
                    <a:gd name="T17" fmla="*/ 0 h 71"/>
                    <a:gd name="T18" fmla="*/ 0 w 67"/>
                    <a:gd name="T19" fmla="*/ 0 h 71"/>
                    <a:gd name="T20" fmla="*/ 0 w 67"/>
                    <a:gd name="T21" fmla="*/ 0 h 71"/>
                    <a:gd name="T22" fmla="*/ 0 w 67"/>
                    <a:gd name="T23" fmla="*/ 0 h 71"/>
                    <a:gd name="T24" fmla="*/ 0 w 67"/>
                    <a:gd name="T25" fmla="*/ 0 h 71"/>
                    <a:gd name="T26" fmla="*/ 0 w 67"/>
                    <a:gd name="T27" fmla="*/ 0 h 71"/>
                    <a:gd name="T28" fmla="*/ 0 w 67"/>
                    <a:gd name="T29" fmla="*/ 0 h 71"/>
                    <a:gd name="T30" fmla="*/ 0 w 67"/>
                    <a:gd name="T31" fmla="*/ 0 h 71"/>
                    <a:gd name="T32" fmla="*/ 0 w 67"/>
                    <a:gd name="T33" fmla="*/ 0 h 71"/>
                    <a:gd name="T34" fmla="*/ 0 w 67"/>
                    <a:gd name="T35" fmla="*/ 0 h 71"/>
                    <a:gd name="T36" fmla="*/ 0 w 67"/>
                    <a:gd name="T37" fmla="*/ 0 h 71"/>
                    <a:gd name="T38" fmla="*/ 0 w 67"/>
                    <a:gd name="T39" fmla="*/ 0 h 71"/>
                    <a:gd name="T40" fmla="*/ 0 w 67"/>
                    <a:gd name="T41" fmla="*/ 0 h 71"/>
                    <a:gd name="T42" fmla="*/ 0 w 67"/>
                    <a:gd name="T43" fmla="*/ 0 h 71"/>
                    <a:gd name="T44" fmla="*/ 0 w 67"/>
                    <a:gd name="T45" fmla="*/ 0 h 71"/>
                    <a:gd name="T46" fmla="*/ 0 w 67"/>
                    <a:gd name="T47" fmla="*/ 0 h 71"/>
                    <a:gd name="T48" fmla="*/ 0 w 67"/>
                    <a:gd name="T49" fmla="*/ 0 h 71"/>
                    <a:gd name="T50" fmla="*/ 0 w 67"/>
                    <a:gd name="T51" fmla="*/ 0 h 71"/>
                    <a:gd name="T52" fmla="*/ 0 w 67"/>
                    <a:gd name="T53" fmla="*/ 0 h 71"/>
                    <a:gd name="T54" fmla="*/ 0 w 67"/>
                    <a:gd name="T55" fmla="*/ 0 h 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7"/>
                    <a:gd name="T85" fmla="*/ 0 h 71"/>
                    <a:gd name="T86" fmla="*/ 67 w 67"/>
                    <a:gd name="T87" fmla="*/ 71 h 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7" h="71">
                      <a:moveTo>
                        <a:pt x="67" y="35"/>
                      </a:moveTo>
                      <a:lnTo>
                        <a:pt x="67" y="28"/>
                      </a:lnTo>
                      <a:lnTo>
                        <a:pt x="60" y="22"/>
                      </a:lnTo>
                      <a:lnTo>
                        <a:pt x="60" y="14"/>
                      </a:lnTo>
                      <a:lnTo>
                        <a:pt x="60" y="7"/>
                      </a:lnTo>
                      <a:lnTo>
                        <a:pt x="44" y="0"/>
                      </a:lnTo>
                      <a:lnTo>
                        <a:pt x="37" y="0"/>
                      </a:lnTo>
                      <a:lnTo>
                        <a:pt x="30" y="0"/>
                      </a:lnTo>
                      <a:lnTo>
                        <a:pt x="23" y="7"/>
                      </a:lnTo>
                      <a:lnTo>
                        <a:pt x="7" y="7"/>
                      </a:lnTo>
                      <a:lnTo>
                        <a:pt x="7" y="14"/>
                      </a:lnTo>
                      <a:lnTo>
                        <a:pt x="7" y="22"/>
                      </a:lnTo>
                      <a:lnTo>
                        <a:pt x="0" y="28"/>
                      </a:lnTo>
                      <a:lnTo>
                        <a:pt x="0" y="35"/>
                      </a:lnTo>
                      <a:lnTo>
                        <a:pt x="0" y="42"/>
                      </a:lnTo>
                      <a:lnTo>
                        <a:pt x="7" y="50"/>
                      </a:lnTo>
                      <a:lnTo>
                        <a:pt x="7" y="56"/>
                      </a:lnTo>
                      <a:lnTo>
                        <a:pt x="14" y="64"/>
                      </a:lnTo>
                      <a:lnTo>
                        <a:pt x="23" y="64"/>
                      </a:lnTo>
                      <a:lnTo>
                        <a:pt x="30" y="71"/>
                      </a:lnTo>
                      <a:lnTo>
                        <a:pt x="37" y="71"/>
                      </a:lnTo>
                      <a:lnTo>
                        <a:pt x="44" y="71"/>
                      </a:lnTo>
                      <a:lnTo>
                        <a:pt x="51" y="64"/>
                      </a:lnTo>
                      <a:lnTo>
                        <a:pt x="60" y="56"/>
                      </a:lnTo>
                      <a:lnTo>
                        <a:pt x="60" y="50"/>
                      </a:lnTo>
                      <a:lnTo>
                        <a:pt x="67" y="50"/>
                      </a:lnTo>
                      <a:lnTo>
                        <a:pt x="67" y="42"/>
                      </a:lnTo>
                      <a:lnTo>
                        <a:pt x="67" y="35"/>
                      </a:lnTo>
                      <a:close/>
                    </a:path>
                  </a:pathLst>
                </a:custGeom>
                <a:solidFill>
                  <a:srgbClr val="FF0000"/>
                </a:solidFill>
                <a:ln w="0">
                  <a:solidFill>
                    <a:srgbClr val="FF0000"/>
                  </a:solidFill>
                  <a:prstDash val="solid"/>
                  <a:round/>
                  <a:headEnd/>
                  <a:tailEnd/>
                </a:ln>
              </p:spPr>
              <p:txBody>
                <a:bodyPr/>
                <a:lstStyle/>
                <a:p>
                  <a:endParaRPr lang="en-US"/>
                </a:p>
              </p:txBody>
            </p:sp>
            <p:sp>
              <p:nvSpPr>
                <p:cNvPr id="9862" name="Freeform 173">
                  <a:extLst>
                    <a:ext uri="{FF2B5EF4-FFF2-40B4-BE49-F238E27FC236}">
                      <a16:creationId xmlns:a16="http://schemas.microsoft.com/office/drawing/2014/main" id="{CD992067-5E6A-978A-AF1B-9CECF7D98377}"/>
                    </a:ext>
                  </a:extLst>
                </p:cNvPr>
                <p:cNvSpPr>
                  <a:spLocks/>
                </p:cNvSpPr>
                <p:nvPr/>
              </p:nvSpPr>
              <p:spPr bwMode="auto">
                <a:xfrm>
                  <a:off x="345" y="2502"/>
                  <a:ext cx="2" cy="3"/>
                </a:xfrm>
                <a:custGeom>
                  <a:avLst/>
                  <a:gdLst>
                    <a:gd name="T0" fmla="*/ 0 w 67"/>
                    <a:gd name="T1" fmla="*/ 0 h 66"/>
                    <a:gd name="T2" fmla="*/ 0 w 67"/>
                    <a:gd name="T3" fmla="*/ 0 h 66"/>
                    <a:gd name="T4" fmla="*/ 0 w 67"/>
                    <a:gd name="T5" fmla="*/ 0 h 66"/>
                    <a:gd name="T6" fmla="*/ 0 w 67"/>
                    <a:gd name="T7" fmla="*/ 0 h 66"/>
                    <a:gd name="T8" fmla="*/ 0 w 67"/>
                    <a:gd name="T9" fmla="*/ 0 h 66"/>
                    <a:gd name="T10" fmla="*/ 0 w 67"/>
                    <a:gd name="T11" fmla="*/ 0 h 66"/>
                    <a:gd name="T12" fmla="*/ 0 w 67"/>
                    <a:gd name="T13" fmla="*/ 0 h 66"/>
                    <a:gd name="T14" fmla="*/ 0 w 67"/>
                    <a:gd name="T15" fmla="*/ 0 h 66"/>
                    <a:gd name="T16" fmla="*/ 0 w 67"/>
                    <a:gd name="T17" fmla="*/ 0 h 66"/>
                    <a:gd name="T18" fmla="*/ 0 w 67"/>
                    <a:gd name="T19" fmla="*/ 0 h 66"/>
                    <a:gd name="T20" fmla="*/ 0 w 67"/>
                    <a:gd name="T21" fmla="*/ 0 h 66"/>
                    <a:gd name="T22" fmla="*/ 0 w 67"/>
                    <a:gd name="T23" fmla="*/ 0 h 66"/>
                    <a:gd name="T24" fmla="*/ 0 w 67"/>
                    <a:gd name="T25" fmla="*/ 0 h 66"/>
                    <a:gd name="T26" fmla="*/ 0 w 67"/>
                    <a:gd name="T27" fmla="*/ 0 h 66"/>
                    <a:gd name="T28" fmla="*/ 0 w 67"/>
                    <a:gd name="T29" fmla="*/ 0 h 66"/>
                    <a:gd name="T30" fmla="*/ 0 w 67"/>
                    <a:gd name="T31" fmla="*/ 0 h 66"/>
                    <a:gd name="T32" fmla="*/ 0 w 67"/>
                    <a:gd name="T33" fmla="*/ 0 h 66"/>
                    <a:gd name="T34" fmla="*/ 0 w 67"/>
                    <a:gd name="T35" fmla="*/ 0 h 66"/>
                    <a:gd name="T36" fmla="*/ 0 w 67"/>
                    <a:gd name="T37" fmla="*/ 0 h 66"/>
                    <a:gd name="T38" fmla="*/ 0 w 67"/>
                    <a:gd name="T39" fmla="*/ 0 h 66"/>
                    <a:gd name="T40" fmla="*/ 0 w 67"/>
                    <a:gd name="T41" fmla="*/ 0 h 66"/>
                    <a:gd name="T42" fmla="*/ 0 w 67"/>
                    <a:gd name="T43" fmla="*/ 0 h 66"/>
                    <a:gd name="T44" fmla="*/ 0 w 67"/>
                    <a:gd name="T45" fmla="*/ 0 h 66"/>
                    <a:gd name="T46" fmla="*/ 0 w 67"/>
                    <a:gd name="T47" fmla="*/ 0 h 66"/>
                    <a:gd name="T48" fmla="*/ 0 w 67"/>
                    <a:gd name="T49" fmla="*/ 0 h 66"/>
                    <a:gd name="T50" fmla="*/ 0 w 67"/>
                    <a:gd name="T51" fmla="*/ 0 h 6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7"/>
                    <a:gd name="T79" fmla="*/ 0 h 66"/>
                    <a:gd name="T80" fmla="*/ 67 w 67"/>
                    <a:gd name="T81" fmla="*/ 66 h 6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7" h="66">
                      <a:moveTo>
                        <a:pt x="67" y="29"/>
                      </a:moveTo>
                      <a:lnTo>
                        <a:pt x="67" y="22"/>
                      </a:lnTo>
                      <a:lnTo>
                        <a:pt x="60" y="15"/>
                      </a:lnTo>
                      <a:lnTo>
                        <a:pt x="60" y="8"/>
                      </a:lnTo>
                      <a:lnTo>
                        <a:pt x="60" y="0"/>
                      </a:lnTo>
                      <a:lnTo>
                        <a:pt x="44" y="0"/>
                      </a:lnTo>
                      <a:lnTo>
                        <a:pt x="37" y="0"/>
                      </a:lnTo>
                      <a:lnTo>
                        <a:pt x="30" y="0"/>
                      </a:lnTo>
                      <a:lnTo>
                        <a:pt x="23" y="0"/>
                      </a:lnTo>
                      <a:lnTo>
                        <a:pt x="7" y="0"/>
                      </a:lnTo>
                      <a:lnTo>
                        <a:pt x="7" y="8"/>
                      </a:lnTo>
                      <a:lnTo>
                        <a:pt x="7" y="15"/>
                      </a:lnTo>
                      <a:lnTo>
                        <a:pt x="0" y="22"/>
                      </a:lnTo>
                      <a:lnTo>
                        <a:pt x="0" y="36"/>
                      </a:lnTo>
                      <a:lnTo>
                        <a:pt x="7" y="45"/>
                      </a:lnTo>
                      <a:lnTo>
                        <a:pt x="7" y="52"/>
                      </a:lnTo>
                      <a:lnTo>
                        <a:pt x="14" y="59"/>
                      </a:lnTo>
                      <a:lnTo>
                        <a:pt x="23" y="59"/>
                      </a:lnTo>
                      <a:lnTo>
                        <a:pt x="30" y="66"/>
                      </a:lnTo>
                      <a:lnTo>
                        <a:pt x="37" y="66"/>
                      </a:lnTo>
                      <a:lnTo>
                        <a:pt x="44" y="66"/>
                      </a:lnTo>
                      <a:lnTo>
                        <a:pt x="51" y="59"/>
                      </a:lnTo>
                      <a:lnTo>
                        <a:pt x="60" y="52"/>
                      </a:lnTo>
                      <a:lnTo>
                        <a:pt x="67" y="45"/>
                      </a:lnTo>
                      <a:lnTo>
                        <a:pt x="67" y="36"/>
                      </a:lnTo>
                      <a:lnTo>
                        <a:pt x="67" y="29"/>
                      </a:lnTo>
                      <a:close/>
                    </a:path>
                  </a:pathLst>
                </a:custGeom>
                <a:solidFill>
                  <a:srgbClr val="FF0000"/>
                </a:solidFill>
                <a:ln w="0">
                  <a:solidFill>
                    <a:srgbClr val="FF0000"/>
                  </a:solidFill>
                  <a:prstDash val="solid"/>
                  <a:round/>
                  <a:headEnd/>
                  <a:tailEnd/>
                </a:ln>
              </p:spPr>
              <p:txBody>
                <a:bodyPr/>
                <a:lstStyle/>
                <a:p>
                  <a:endParaRPr lang="en-US"/>
                </a:p>
              </p:txBody>
            </p:sp>
            <p:sp>
              <p:nvSpPr>
                <p:cNvPr id="9863" name="Freeform 174">
                  <a:extLst>
                    <a:ext uri="{FF2B5EF4-FFF2-40B4-BE49-F238E27FC236}">
                      <a16:creationId xmlns:a16="http://schemas.microsoft.com/office/drawing/2014/main" id="{55FB2DB7-C730-9062-2FB1-95E12BB59CC2}"/>
                    </a:ext>
                  </a:extLst>
                </p:cNvPr>
                <p:cNvSpPr>
                  <a:spLocks/>
                </p:cNvSpPr>
                <p:nvPr/>
              </p:nvSpPr>
              <p:spPr bwMode="auto">
                <a:xfrm>
                  <a:off x="345" y="2518"/>
                  <a:ext cx="2" cy="3"/>
                </a:xfrm>
                <a:custGeom>
                  <a:avLst/>
                  <a:gdLst>
                    <a:gd name="T0" fmla="*/ 0 w 67"/>
                    <a:gd name="T1" fmla="*/ 0 h 66"/>
                    <a:gd name="T2" fmla="*/ 0 w 67"/>
                    <a:gd name="T3" fmla="*/ 0 h 66"/>
                    <a:gd name="T4" fmla="*/ 0 w 67"/>
                    <a:gd name="T5" fmla="*/ 0 h 66"/>
                    <a:gd name="T6" fmla="*/ 0 w 67"/>
                    <a:gd name="T7" fmla="*/ 0 h 66"/>
                    <a:gd name="T8" fmla="*/ 0 w 67"/>
                    <a:gd name="T9" fmla="*/ 0 h 66"/>
                    <a:gd name="T10" fmla="*/ 0 w 67"/>
                    <a:gd name="T11" fmla="*/ 0 h 66"/>
                    <a:gd name="T12" fmla="*/ 0 w 67"/>
                    <a:gd name="T13" fmla="*/ 0 h 66"/>
                    <a:gd name="T14" fmla="*/ 0 w 67"/>
                    <a:gd name="T15" fmla="*/ 0 h 66"/>
                    <a:gd name="T16" fmla="*/ 0 w 67"/>
                    <a:gd name="T17" fmla="*/ 0 h 66"/>
                    <a:gd name="T18" fmla="*/ 0 w 67"/>
                    <a:gd name="T19" fmla="*/ 0 h 66"/>
                    <a:gd name="T20" fmla="*/ 0 w 67"/>
                    <a:gd name="T21" fmla="*/ 0 h 66"/>
                    <a:gd name="T22" fmla="*/ 0 w 67"/>
                    <a:gd name="T23" fmla="*/ 0 h 66"/>
                    <a:gd name="T24" fmla="*/ 0 w 67"/>
                    <a:gd name="T25" fmla="*/ 0 h 66"/>
                    <a:gd name="T26" fmla="*/ 0 w 67"/>
                    <a:gd name="T27" fmla="*/ 0 h 66"/>
                    <a:gd name="T28" fmla="*/ 0 w 67"/>
                    <a:gd name="T29" fmla="*/ 0 h 66"/>
                    <a:gd name="T30" fmla="*/ 0 w 67"/>
                    <a:gd name="T31" fmla="*/ 0 h 66"/>
                    <a:gd name="T32" fmla="*/ 0 w 67"/>
                    <a:gd name="T33" fmla="*/ 0 h 66"/>
                    <a:gd name="T34" fmla="*/ 0 w 67"/>
                    <a:gd name="T35" fmla="*/ 0 h 66"/>
                    <a:gd name="T36" fmla="*/ 0 w 67"/>
                    <a:gd name="T37" fmla="*/ 0 h 66"/>
                    <a:gd name="T38" fmla="*/ 0 w 67"/>
                    <a:gd name="T39" fmla="*/ 0 h 66"/>
                    <a:gd name="T40" fmla="*/ 0 w 67"/>
                    <a:gd name="T41" fmla="*/ 0 h 66"/>
                    <a:gd name="T42" fmla="*/ 0 w 67"/>
                    <a:gd name="T43" fmla="*/ 0 h 66"/>
                    <a:gd name="T44" fmla="*/ 0 w 67"/>
                    <a:gd name="T45" fmla="*/ 0 h 66"/>
                    <a:gd name="T46" fmla="*/ 0 w 67"/>
                    <a:gd name="T47" fmla="*/ 0 h 6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7"/>
                    <a:gd name="T73" fmla="*/ 0 h 66"/>
                    <a:gd name="T74" fmla="*/ 67 w 67"/>
                    <a:gd name="T75" fmla="*/ 66 h 6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7" h="66">
                      <a:moveTo>
                        <a:pt x="67" y="30"/>
                      </a:moveTo>
                      <a:lnTo>
                        <a:pt x="60" y="23"/>
                      </a:lnTo>
                      <a:lnTo>
                        <a:pt x="60" y="7"/>
                      </a:lnTo>
                      <a:lnTo>
                        <a:pt x="44" y="0"/>
                      </a:lnTo>
                      <a:lnTo>
                        <a:pt x="37" y="0"/>
                      </a:lnTo>
                      <a:lnTo>
                        <a:pt x="30" y="0"/>
                      </a:lnTo>
                      <a:lnTo>
                        <a:pt x="23" y="7"/>
                      </a:lnTo>
                      <a:lnTo>
                        <a:pt x="7" y="7"/>
                      </a:lnTo>
                      <a:lnTo>
                        <a:pt x="7" y="23"/>
                      </a:lnTo>
                      <a:lnTo>
                        <a:pt x="0" y="30"/>
                      </a:lnTo>
                      <a:lnTo>
                        <a:pt x="0" y="37"/>
                      </a:lnTo>
                      <a:lnTo>
                        <a:pt x="0" y="44"/>
                      </a:lnTo>
                      <a:lnTo>
                        <a:pt x="7" y="44"/>
                      </a:lnTo>
                      <a:lnTo>
                        <a:pt x="7" y="59"/>
                      </a:lnTo>
                      <a:lnTo>
                        <a:pt x="14" y="66"/>
                      </a:lnTo>
                      <a:lnTo>
                        <a:pt x="23" y="66"/>
                      </a:lnTo>
                      <a:lnTo>
                        <a:pt x="30" y="66"/>
                      </a:lnTo>
                      <a:lnTo>
                        <a:pt x="37" y="66"/>
                      </a:lnTo>
                      <a:lnTo>
                        <a:pt x="44" y="66"/>
                      </a:lnTo>
                      <a:lnTo>
                        <a:pt x="51" y="66"/>
                      </a:lnTo>
                      <a:lnTo>
                        <a:pt x="60" y="59"/>
                      </a:lnTo>
                      <a:lnTo>
                        <a:pt x="60" y="52"/>
                      </a:lnTo>
                      <a:lnTo>
                        <a:pt x="67" y="44"/>
                      </a:lnTo>
                      <a:lnTo>
                        <a:pt x="67" y="30"/>
                      </a:lnTo>
                      <a:close/>
                    </a:path>
                  </a:pathLst>
                </a:custGeom>
                <a:solidFill>
                  <a:srgbClr val="FF0000"/>
                </a:solidFill>
                <a:ln w="0">
                  <a:solidFill>
                    <a:srgbClr val="FF0000"/>
                  </a:solidFill>
                  <a:prstDash val="solid"/>
                  <a:round/>
                  <a:headEnd/>
                  <a:tailEnd/>
                </a:ln>
              </p:spPr>
              <p:txBody>
                <a:bodyPr/>
                <a:lstStyle/>
                <a:p>
                  <a:endParaRPr lang="en-US"/>
                </a:p>
              </p:txBody>
            </p:sp>
            <p:sp>
              <p:nvSpPr>
                <p:cNvPr id="9864" name="Freeform 175">
                  <a:extLst>
                    <a:ext uri="{FF2B5EF4-FFF2-40B4-BE49-F238E27FC236}">
                      <a16:creationId xmlns:a16="http://schemas.microsoft.com/office/drawing/2014/main" id="{B9A9A3BF-7D9A-528E-6625-09F08DAA9ACB}"/>
                    </a:ext>
                  </a:extLst>
                </p:cNvPr>
                <p:cNvSpPr>
                  <a:spLocks/>
                </p:cNvSpPr>
                <p:nvPr/>
              </p:nvSpPr>
              <p:spPr bwMode="auto">
                <a:xfrm>
                  <a:off x="345" y="2533"/>
                  <a:ext cx="2" cy="3"/>
                </a:xfrm>
                <a:custGeom>
                  <a:avLst/>
                  <a:gdLst>
                    <a:gd name="T0" fmla="*/ 0 w 67"/>
                    <a:gd name="T1" fmla="*/ 0 h 65"/>
                    <a:gd name="T2" fmla="*/ 0 w 67"/>
                    <a:gd name="T3" fmla="*/ 0 h 65"/>
                    <a:gd name="T4" fmla="*/ 0 w 67"/>
                    <a:gd name="T5" fmla="*/ 0 h 65"/>
                    <a:gd name="T6" fmla="*/ 0 w 67"/>
                    <a:gd name="T7" fmla="*/ 0 h 65"/>
                    <a:gd name="T8" fmla="*/ 0 w 67"/>
                    <a:gd name="T9" fmla="*/ 0 h 65"/>
                    <a:gd name="T10" fmla="*/ 0 w 67"/>
                    <a:gd name="T11" fmla="*/ 0 h 65"/>
                    <a:gd name="T12" fmla="*/ 0 w 67"/>
                    <a:gd name="T13" fmla="*/ 0 h 65"/>
                    <a:gd name="T14" fmla="*/ 0 w 67"/>
                    <a:gd name="T15" fmla="*/ 0 h 65"/>
                    <a:gd name="T16" fmla="*/ 0 w 67"/>
                    <a:gd name="T17" fmla="*/ 0 h 65"/>
                    <a:gd name="T18" fmla="*/ 0 w 67"/>
                    <a:gd name="T19" fmla="*/ 0 h 65"/>
                    <a:gd name="T20" fmla="*/ 0 w 67"/>
                    <a:gd name="T21" fmla="*/ 0 h 65"/>
                    <a:gd name="T22" fmla="*/ 0 w 67"/>
                    <a:gd name="T23" fmla="*/ 0 h 65"/>
                    <a:gd name="T24" fmla="*/ 0 w 67"/>
                    <a:gd name="T25" fmla="*/ 0 h 65"/>
                    <a:gd name="T26" fmla="*/ 0 w 67"/>
                    <a:gd name="T27" fmla="*/ 0 h 65"/>
                    <a:gd name="T28" fmla="*/ 0 w 67"/>
                    <a:gd name="T29" fmla="*/ 0 h 65"/>
                    <a:gd name="T30" fmla="*/ 0 w 67"/>
                    <a:gd name="T31" fmla="*/ 0 h 65"/>
                    <a:gd name="T32" fmla="*/ 0 w 67"/>
                    <a:gd name="T33" fmla="*/ 0 h 65"/>
                    <a:gd name="T34" fmla="*/ 0 w 67"/>
                    <a:gd name="T35" fmla="*/ 0 h 65"/>
                    <a:gd name="T36" fmla="*/ 0 w 67"/>
                    <a:gd name="T37" fmla="*/ 0 h 65"/>
                    <a:gd name="T38" fmla="*/ 0 w 67"/>
                    <a:gd name="T39" fmla="*/ 0 h 65"/>
                    <a:gd name="T40" fmla="*/ 0 w 67"/>
                    <a:gd name="T41" fmla="*/ 0 h 65"/>
                    <a:gd name="T42" fmla="*/ 0 w 67"/>
                    <a:gd name="T43" fmla="*/ 0 h 65"/>
                    <a:gd name="T44" fmla="*/ 0 w 67"/>
                    <a:gd name="T45" fmla="*/ 0 h 65"/>
                    <a:gd name="T46" fmla="*/ 0 w 67"/>
                    <a:gd name="T47" fmla="*/ 0 h 65"/>
                    <a:gd name="T48" fmla="*/ 0 w 67"/>
                    <a:gd name="T49" fmla="*/ 0 h 65"/>
                    <a:gd name="T50" fmla="*/ 0 w 67"/>
                    <a:gd name="T51" fmla="*/ 0 h 65"/>
                    <a:gd name="T52" fmla="*/ 0 w 67"/>
                    <a:gd name="T53" fmla="*/ 0 h 65"/>
                    <a:gd name="T54" fmla="*/ 0 w 67"/>
                    <a:gd name="T55" fmla="*/ 0 h 6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7"/>
                    <a:gd name="T85" fmla="*/ 0 h 65"/>
                    <a:gd name="T86" fmla="*/ 67 w 67"/>
                    <a:gd name="T87" fmla="*/ 65 h 6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7" h="65">
                      <a:moveTo>
                        <a:pt x="67" y="37"/>
                      </a:moveTo>
                      <a:lnTo>
                        <a:pt x="67" y="28"/>
                      </a:lnTo>
                      <a:lnTo>
                        <a:pt x="60" y="21"/>
                      </a:lnTo>
                      <a:lnTo>
                        <a:pt x="60" y="14"/>
                      </a:lnTo>
                      <a:lnTo>
                        <a:pt x="60" y="7"/>
                      </a:lnTo>
                      <a:lnTo>
                        <a:pt x="44" y="0"/>
                      </a:lnTo>
                      <a:lnTo>
                        <a:pt x="37" y="0"/>
                      </a:lnTo>
                      <a:lnTo>
                        <a:pt x="30" y="0"/>
                      </a:lnTo>
                      <a:lnTo>
                        <a:pt x="23" y="7"/>
                      </a:lnTo>
                      <a:lnTo>
                        <a:pt x="7" y="7"/>
                      </a:lnTo>
                      <a:lnTo>
                        <a:pt x="7" y="14"/>
                      </a:lnTo>
                      <a:lnTo>
                        <a:pt x="7" y="21"/>
                      </a:lnTo>
                      <a:lnTo>
                        <a:pt x="0" y="28"/>
                      </a:lnTo>
                      <a:lnTo>
                        <a:pt x="0" y="37"/>
                      </a:lnTo>
                      <a:lnTo>
                        <a:pt x="0" y="44"/>
                      </a:lnTo>
                      <a:lnTo>
                        <a:pt x="7" y="51"/>
                      </a:lnTo>
                      <a:lnTo>
                        <a:pt x="7" y="58"/>
                      </a:lnTo>
                      <a:lnTo>
                        <a:pt x="14" y="65"/>
                      </a:lnTo>
                      <a:lnTo>
                        <a:pt x="23" y="65"/>
                      </a:lnTo>
                      <a:lnTo>
                        <a:pt x="30" y="65"/>
                      </a:lnTo>
                      <a:lnTo>
                        <a:pt x="37" y="65"/>
                      </a:lnTo>
                      <a:lnTo>
                        <a:pt x="44" y="65"/>
                      </a:lnTo>
                      <a:lnTo>
                        <a:pt x="51" y="65"/>
                      </a:lnTo>
                      <a:lnTo>
                        <a:pt x="60" y="58"/>
                      </a:lnTo>
                      <a:lnTo>
                        <a:pt x="60" y="51"/>
                      </a:lnTo>
                      <a:lnTo>
                        <a:pt x="67" y="51"/>
                      </a:lnTo>
                      <a:lnTo>
                        <a:pt x="67" y="44"/>
                      </a:lnTo>
                      <a:lnTo>
                        <a:pt x="67" y="37"/>
                      </a:lnTo>
                      <a:close/>
                    </a:path>
                  </a:pathLst>
                </a:custGeom>
                <a:solidFill>
                  <a:srgbClr val="FF0000"/>
                </a:solidFill>
                <a:ln w="0">
                  <a:solidFill>
                    <a:srgbClr val="FF0000"/>
                  </a:solidFill>
                  <a:prstDash val="solid"/>
                  <a:round/>
                  <a:headEnd/>
                  <a:tailEnd/>
                </a:ln>
              </p:spPr>
              <p:txBody>
                <a:bodyPr/>
                <a:lstStyle/>
                <a:p>
                  <a:endParaRPr lang="en-US"/>
                </a:p>
              </p:txBody>
            </p:sp>
            <p:sp>
              <p:nvSpPr>
                <p:cNvPr id="9865" name="Freeform 176">
                  <a:extLst>
                    <a:ext uri="{FF2B5EF4-FFF2-40B4-BE49-F238E27FC236}">
                      <a16:creationId xmlns:a16="http://schemas.microsoft.com/office/drawing/2014/main" id="{57124AE3-5EB0-6C1D-10B6-FD06D81B6C6B}"/>
                    </a:ext>
                  </a:extLst>
                </p:cNvPr>
                <p:cNvSpPr>
                  <a:spLocks/>
                </p:cNvSpPr>
                <p:nvPr/>
              </p:nvSpPr>
              <p:spPr bwMode="auto">
                <a:xfrm>
                  <a:off x="345" y="2549"/>
                  <a:ext cx="2" cy="4"/>
                </a:xfrm>
                <a:custGeom>
                  <a:avLst/>
                  <a:gdLst>
                    <a:gd name="T0" fmla="*/ 0 w 67"/>
                    <a:gd name="T1" fmla="*/ 0 h 73"/>
                    <a:gd name="T2" fmla="*/ 0 w 67"/>
                    <a:gd name="T3" fmla="*/ 0 h 73"/>
                    <a:gd name="T4" fmla="*/ 0 w 67"/>
                    <a:gd name="T5" fmla="*/ 0 h 73"/>
                    <a:gd name="T6" fmla="*/ 0 w 67"/>
                    <a:gd name="T7" fmla="*/ 0 h 73"/>
                    <a:gd name="T8" fmla="*/ 0 w 67"/>
                    <a:gd name="T9" fmla="*/ 0 h 73"/>
                    <a:gd name="T10" fmla="*/ 0 w 67"/>
                    <a:gd name="T11" fmla="*/ 0 h 73"/>
                    <a:gd name="T12" fmla="*/ 0 w 67"/>
                    <a:gd name="T13" fmla="*/ 0 h 73"/>
                    <a:gd name="T14" fmla="*/ 0 w 67"/>
                    <a:gd name="T15" fmla="*/ 0 h 73"/>
                    <a:gd name="T16" fmla="*/ 0 w 67"/>
                    <a:gd name="T17" fmla="*/ 0 h 73"/>
                    <a:gd name="T18" fmla="*/ 0 w 67"/>
                    <a:gd name="T19" fmla="*/ 0 h 73"/>
                    <a:gd name="T20" fmla="*/ 0 w 67"/>
                    <a:gd name="T21" fmla="*/ 0 h 73"/>
                    <a:gd name="T22" fmla="*/ 0 w 67"/>
                    <a:gd name="T23" fmla="*/ 0 h 73"/>
                    <a:gd name="T24" fmla="*/ 0 w 67"/>
                    <a:gd name="T25" fmla="*/ 0 h 73"/>
                    <a:gd name="T26" fmla="*/ 0 w 67"/>
                    <a:gd name="T27" fmla="*/ 0 h 73"/>
                    <a:gd name="T28" fmla="*/ 0 w 67"/>
                    <a:gd name="T29" fmla="*/ 0 h 73"/>
                    <a:gd name="T30" fmla="*/ 0 w 67"/>
                    <a:gd name="T31" fmla="*/ 0 h 73"/>
                    <a:gd name="T32" fmla="*/ 0 w 67"/>
                    <a:gd name="T33" fmla="*/ 0 h 73"/>
                    <a:gd name="T34" fmla="*/ 0 w 67"/>
                    <a:gd name="T35" fmla="*/ 0 h 73"/>
                    <a:gd name="T36" fmla="*/ 0 w 67"/>
                    <a:gd name="T37" fmla="*/ 0 h 73"/>
                    <a:gd name="T38" fmla="*/ 0 w 67"/>
                    <a:gd name="T39" fmla="*/ 0 h 73"/>
                    <a:gd name="T40" fmla="*/ 0 w 67"/>
                    <a:gd name="T41" fmla="*/ 0 h 73"/>
                    <a:gd name="T42" fmla="*/ 0 w 67"/>
                    <a:gd name="T43" fmla="*/ 0 h 73"/>
                    <a:gd name="T44" fmla="*/ 0 w 67"/>
                    <a:gd name="T45" fmla="*/ 0 h 73"/>
                    <a:gd name="T46" fmla="*/ 0 w 67"/>
                    <a:gd name="T47" fmla="*/ 0 h 73"/>
                    <a:gd name="T48" fmla="*/ 0 w 67"/>
                    <a:gd name="T49" fmla="*/ 0 h 73"/>
                    <a:gd name="T50" fmla="*/ 0 w 67"/>
                    <a:gd name="T51" fmla="*/ 0 h 73"/>
                    <a:gd name="T52" fmla="*/ 0 w 67"/>
                    <a:gd name="T53" fmla="*/ 0 h 7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7"/>
                    <a:gd name="T82" fmla="*/ 0 h 73"/>
                    <a:gd name="T83" fmla="*/ 67 w 67"/>
                    <a:gd name="T84" fmla="*/ 73 h 7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7" h="73">
                      <a:moveTo>
                        <a:pt x="67" y="36"/>
                      </a:moveTo>
                      <a:lnTo>
                        <a:pt x="67" y="28"/>
                      </a:lnTo>
                      <a:lnTo>
                        <a:pt x="60" y="21"/>
                      </a:lnTo>
                      <a:lnTo>
                        <a:pt x="60" y="14"/>
                      </a:lnTo>
                      <a:lnTo>
                        <a:pt x="60" y="7"/>
                      </a:lnTo>
                      <a:lnTo>
                        <a:pt x="44" y="0"/>
                      </a:lnTo>
                      <a:lnTo>
                        <a:pt x="37" y="0"/>
                      </a:lnTo>
                      <a:lnTo>
                        <a:pt x="30" y="0"/>
                      </a:lnTo>
                      <a:lnTo>
                        <a:pt x="23" y="7"/>
                      </a:lnTo>
                      <a:lnTo>
                        <a:pt x="7" y="7"/>
                      </a:lnTo>
                      <a:lnTo>
                        <a:pt x="7" y="14"/>
                      </a:lnTo>
                      <a:lnTo>
                        <a:pt x="7" y="21"/>
                      </a:lnTo>
                      <a:lnTo>
                        <a:pt x="0" y="28"/>
                      </a:lnTo>
                      <a:lnTo>
                        <a:pt x="0" y="36"/>
                      </a:lnTo>
                      <a:lnTo>
                        <a:pt x="0" y="43"/>
                      </a:lnTo>
                      <a:lnTo>
                        <a:pt x="7" y="50"/>
                      </a:lnTo>
                      <a:lnTo>
                        <a:pt x="7" y="57"/>
                      </a:lnTo>
                      <a:lnTo>
                        <a:pt x="14" y="65"/>
                      </a:lnTo>
                      <a:lnTo>
                        <a:pt x="23" y="65"/>
                      </a:lnTo>
                      <a:lnTo>
                        <a:pt x="30" y="73"/>
                      </a:lnTo>
                      <a:lnTo>
                        <a:pt x="37" y="73"/>
                      </a:lnTo>
                      <a:lnTo>
                        <a:pt x="44" y="73"/>
                      </a:lnTo>
                      <a:lnTo>
                        <a:pt x="51" y="65"/>
                      </a:lnTo>
                      <a:lnTo>
                        <a:pt x="60" y="57"/>
                      </a:lnTo>
                      <a:lnTo>
                        <a:pt x="67" y="50"/>
                      </a:lnTo>
                      <a:lnTo>
                        <a:pt x="67" y="43"/>
                      </a:lnTo>
                      <a:lnTo>
                        <a:pt x="67" y="36"/>
                      </a:lnTo>
                      <a:close/>
                    </a:path>
                  </a:pathLst>
                </a:custGeom>
                <a:solidFill>
                  <a:srgbClr val="FF0000"/>
                </a:solidFill>
                <a:ln w="0">
                  <a:solidFill>
                    <a:srgbClr val="FF0000"/>
                  </a:solidFill>
                  <a:prstDash val="solid"/>
                  <a:round/>
                  <a:headEnd/>
                  <a:tailEnd/>
                </a:ln>
              </p:spPr>
              <p:txBody>
                <a:bodyPr/>
                <a:lstStyle/>
                <a:p>
                  <a:endParaRPr lang="en-US"/>
                </a:p>
              </p:txBody>
            </p:sp>
            <p:sp>
              <p:nvSpPr>
                <p:cNvPr id="9866" name="Freeform 177">
                  <a:extLst>
                    <a:ext uri="{FF2B5EF4-FFF2-40B4-BE49-F238E27FC236}">
                      <a16:creationId xmlns:a16="http://schemas.microsoft.com/office/drawing/2014/main" id="{8DA430BE-58AE-F635-CDCB-3E2DC5071E64}"/>
                    </a:ext>
                  </a:extLst>
                </p:cNvPr>
                <p:cNvSpPr>
                  <a:spLocks/>
                </p:cNvSpPr>
                <p:nvPr/>
              </p:nvSpPr>
              <p:spPr bwMode="auto">
                <a:xfrm>
                  <a:off x="345" y="2566"/>
                  <a:ext cx="2" cy="2"/>
                </a:xfrm>
                <a:custGeom>
                  <a:avLst/>
                  <a:gdLst>
                    <a:gd name="T0" fmla="*/ 0 w 67"/>
                    <a:gd name="T1" fmla="*/ 0 h 65"/>
                    <a:gd name="T2" fmla="*/ 0 w 67"/>
                    <a:gd name="T3" fmla="*/ 0 h 65"/>
                    <a:gd name="T4" fmla="*/ 0 w 67"/>
                    <a:gd name="T5" fmla="*/ 0 h 65"/>
                    <a:gd name="T6" fmla="*/ 0 w 67"/>
                    <a:gd name="T7" fmla="*/ 0 h 65"/>
                    <a:gd name="T8" fmla="*/ 0 w 67"/>
                    <a:gd name="T9" fmla="*/ 0 h 65"/>
                    <a:gd name="T10" fmla="*/ 0 w 67"/>
                    <a:gd name="T11" fmla="*/ 0 h 65"/>
                    <a:gd name="T12" fmla="*/ 0 w 67"/>
                    <a:gd name="T13" fmla="*/ 0 h 65"/>
                    <a:gd name="T14" fmla="*/ 0 w 67"/>
                    <a:gd name="T15" fmla="*/ 0 h 65"/>
                    <a:gd name="T16" fmla="*/ 0 w 67"/>
                    <a:gd name="T17" fmla="*/ 0 h 65"/>
                    <a:gd name="T18" fmla="*/ 0 w 67"/>
                    <a:gd name="T19" fmla="*/ 0 h 65"/>
                    <a:gd name="T20" fmla="*/ 0 w 67"/>
                    <a:gd name="T21" fmla="*/ 0 h 65"/>
                    <a:gd name="T22" fmla="*/ 0 w 67"/>
                    <a:gd name="T23" fmla="*/ 0 h 65"/>
                    <a:gd name="T24" fmla="*/ 0 w 67"/>
                    <a:gd name="T25" fmla="*/ 0 h 65"/>
                    <a:gd name="T26" fmla="*/ 0 w 67"/>
                    <a:gd name="T27" fmla="*/ 0 h 65"/>
                    <a:gd name="T28" fmla="*/ 0 w 67"/>
                    <a:gd name="T29" fmla="*/ 0 h 65"/>
                    <a:gd name="T30" fmla="*/ 0 w 67"/>
                    <a:gd name="T31" fmla="*/ 0 h 65"/>
                    <a:gd name="T32" fmla="*/ 0 w 67"/>
                    <a:gd name="T33" fmla="*/ 0 h 65"/>
                    <a:gd name="T34" fmla="*/ 0 w 67"/>
                    <a:gd name="T35" fmla="*/ 0 h 65"/>
                    <a:gd name="T36" fmla="*/ 0 w 67"/>
                    <a:gd name="T37" fmla="*/ 0 h 65"/>
                    <a:gd name="T38" fmla="*/ 0 w 67"/>
                    <a:gd name="T39" fmla="*/ 0 h 65"/>
                    <a:gd name="T40" fmla="*/ 0 w 67"/>
                    <a:gd name="T41" fmla="*/ 0 h 65"/>
                    <a:gd name="T42" fmla="*/ 0 w 67"/>
                    <a:gd name="T43" fmla="*/ 0 h 65"/>
                    <a:gd name="T44" fmla="*/ 0 w 67"/>
                    <a:gd name="T45" fmla="*/ 0 h 65"/>
                    <a:gd name="T46" fmla="*/ 0 w 67"/>
                    <a:gd name="T47" fmla="*/ 0 h 65"/>
                    <a:gd name="T48" fmla="*/ 0 w 67"/>
                    <a:gd name="T49" fmla="*/ 0 h 65"/>
                    <a:gd name="T50" fmla="*/ 0 w 67"/>
                    <a:gd name="T51" fmla="*/ 0 h 6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7"/>
                    <a:gd name="T79" fmla="*/ 0 h 65"/>
                    <a:gd name="T80" fmla="*/ 67 w 67"/>
                    <a:gd name="T81" fmla="*/ 65 h 6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7" h="65">
                      <a:moveTo>
                        <a:pt x="67" y="29"/>
                      </a:moveTo>
                      <a:lnTo>
                        <a:pt x="67" y="22"/>
                      </a:lnTo>
                      <a:lnTo>
                        <a:pt x="60" y="22"/>
                      </a:lnTo>
                      <a:lnTo>
                        <a:pt x="60" y="7"/>
                      </a:lnTo>
                      <a:lnTo>
                        <a:pt x="60" y="0"/>
                      </a:lnTo>
                      <a:lnTo>
                        <a:pt x="44" y="0"/>
                      </a:lnTo>
                      <a:lnTo>
                        <a:pt x="37" y="0"/>
                      </a:lnTo>
                      <a:lnTo>
                        <a:pt x="30" y="0"/>
                      </a:lnTo>
                      <a:lnTo>
                        <a:pt x="23" y="0"/>
                      </a:lnTo>
                      <a:lnTo>
                        <a:pt x="7" y="0"/>
                      </a:lnTo>
                      <a:lnTo>
                        <a:pt x="7" y="7"/>
                      </a:lnTo>
                      <a:lnTo>
                        <a:pt x="7" y="22"/>
                      </a:lnTo>
                      <a:lnTo>
                        <a:pt x="0" y="22"/>
                      </a:lnTo>
                      <a:lnTo>
                        <a:pt x="0" y="37"/>
                      </a:lnTo>
                      <a:lnTo>
                        <a:pt x="7" y="44"/>
                      </a:lnTo>
                      <a:lnTo>
                        <a:pt x="7" y="51"/>
                      </a:lnTo>
                      <a:lnTo>
                        <a:pt x="14" y="58"/>
                      </a:lnTo>
                      <a:lnTo>
                        <a:pt x="23" y="58"/>
                      </a:lnTo>
                      <a:lnTo>
                        <a:pt x="30" y="65"/>
                      </a:lnTo>
                      <a:lnTo>
                        <a:pt x="37" y="65"/>
                      </a:lnTo>
                      <a:lnTo>
                        <a:pt x="44" y="65"/>
                      </a:lnTo>
                      <a:lnTo>
                        <a:pt x="51" y="58"/>
                      </a:lnTo>
                      <a:lnTo>
                        <a:pt x="60" y="51"/>
                      </a:lnTo>
                      <a:lnTo>
                        <a:pt x="67" y="44"/>
                      </a:lnTo>
                      <a:lnTo>
                        <a:pt x="67" y="37"/>
                      </a:lnTo>
                      <a:lnTo>
                        <a:pt x="67" y="29"/>
                      </a:lnTo>
                      <a:close/>
                    </a:path>
                  </a:pathLst>
                </a:custGeom>
                <a:solidFill>
                  <a:srgbClr val="FF0000"/>
                </a:solidFill>
                <a:ln w="0">
                  <a:solidFill>
                    <a:srgbClr val="FF0000"/>
                  </a:solidFill>
                  <a:prstDash val="solid"/>
                  <a:round/>
                  <a:headEnd/>
                  <a:tailEnd/>
                </a:ln>
              </p:spPr>
              <p:txBody>
                <a:bodyPr/>
                <a:lstStyle/>
                <a:p>
                  <a:endParaRPr lang="en-US"/>
                </a:p>
              </p:txBody>
            </p:sp>
            <p:sp>
              <p:nvSpPr>
                <p:cNvPr id="9867" name="Freeform 178">
                  <a:extLst>
                    <a:ext uri="{FF2B5EF4-FFF2-40B4-BE49-F238E27FC236}">
                      <a16:creationId xmlns:a16="http://schemas.microsoft.com/office/drawing/2014/main" id="{2020CC08-6F3F-FA5D-1CF8-3CDF4C55A93D}"/>
                    </a:ext>
                  </a:extLst>
                </p:cNvPr>
                <p:cNvSpPr>
                  <a:spLocks/>
                </p:cNvSpPr>
                <p:nvPr/>
              </p:nvSpPr>
              <p:spPr bwMode="auto">
                <a:xfrm>
                  <a:off x="345" y="2581"/>
                  <a:ext cx="2" cy="3"/>
                </a:xfrm>
                <a:custGeom>
                  <a:avLst/>
                  <a:gdLst>
                    <a:gd name="T0" fmla="*/ 0 w 67"/>
                    <a:gd name="T1" fmla="*/ 0 h 65"/>
                    <a:gd name="T2" fmla="*/ 0 w 67"/>
                    <a:gd name="T3" fmla="*/ 0 h 65"/>
                    <a:gd name="T4" fmla="*/ 0 w 67"/>
                    <a:gd name="T5" fmla="*/ 0 h 65"/>
                    <a:gd name="T6" fmla="*/ 0 w 67"/>
                    <a:gd name="T7" fmla="*/ 0 h 65"/>
                    <a:gd name="T8" fmla="*/ 0 w 67"/>
                    <a:gd name="T9" fmla="*/ 0 h 65"/>
                    <a:gd name="T10" fmla="*/ 0 w 67"/>
                    <a:gd name="T11" fmla="*/ 0 h 65"/>
                    <a:gd name="T12" fmla="*/ 0 w 67"/>
                    <a:gd name="T13" fmla="*/ 0 h 65"/>
                    <a:gd name="T14" fmla="*/ 0 w 67"/>
                    <a:gd name="T15" fmla="*/ 0 h 65"/>
                    <a:gd name="T16" fmla="*/ 0 w 67"/>
                    <a:gd name="T17" fmla="*/ 0 h 65"/>
                    <a:gd name="T18" fmla="*/ 0 w 67"/>
                    <a:gd name="T19" fmla="*/ 0 h 65"/>
                    <a:gd name="T20" fmla="*/ 0 w 67"/>
                    <a:gd name="T21" fmla="*/ 0 h 65"/>
                    <a:gd name="T22" fmla="*/ 0 w 67"/>
                    <a:gd name="T23" fmla="*/ 0 h 65"/>
                    <a:gd name="T24" fmla="*/ 0 w 67"/>
                    <a:gd name="T25" fmla="*/ 0 h 65"/>
                    <a:gd name="T26" fmla="*/ 0 w 67"/>
                    <a:gd name="T27" fmla="*/ 0 h 65"/>
                    <a:gd name="T28" fmla="*/ 0 w 67"/>
                    <a:gd name="T29" fmla="*/ 0 h 65"/>
                    <a:gd name="T30" fmla="*/ 0 w 67"/>
                    <a:gd name="T31" fmla="*/ 0 h 65"/>
                    <a:gd name="T32" fmla="*/ 0 w 67"/>
                    <a:gd name="T33" fmla="*/ 0 h 65"/>
                    <a:gd name="T34" fmla="*/ 0 w 67"/>
                    <a:gd name="T35" fmla="*/ 0 h 65"/>
                    <a:gd name="T36" fmla="*/ 0 w 67"/>
                    <a:gd name="T37" fmla="*/ 0 h 65"/>
                    <a:gd name="T38" fmla="*/ 0 w 67"/>
                    <a:gd name="T39" fmla="*/ 0 h 65"/>
                    <a:gd name="T40" fmla="*/ 0 w 67"/>
                    <a:gd name="T41" fmla="*/ 0 h 65"/>
                    <a:gd name="T42" fmla="*/ 0 w 67"/>
                    <a:gd name="T43" fmla="*/ 0 h 65"/>
                    <a:gd name="T44" fmla="*/ 0 w 67"/>
                    <a:gd name="T45" fmla="*/ 0 h 65"/>
                    <a:gd name="T46" fmla="*/ 0 w 67"/>
                    <a:gd name="T47" fmla="*/ 0 h 65"/>
                    <a:gd name="T48" fmla="*/ 0 w 67"/>
                    <a:gd name="T49" fmla="*/ 0 h 6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7"/>
                    <a:gd name="T76" fmla="*/ 0 h 65"/>
                    <a:gd name="T77" fmla="*/ 67 w 67"/>
                    <a:gd name="T78" fmla="*/ 65 h 6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7" h="65">
                      <a:moveTo>
                        <a:pt x="67" y="28"/>
                      </a:moveTo>
                      <a:lnTo>
                        <a:pt x="67" y="21"/>
                      </a:lnTo>
                      <a:lnTo>
                        <a:pt x="60" y="21"/>
                      </a:lnTo>
                      <a:lnTo>
                        <a:pt x="60" y="7"/>
                      </a:lnTo>
                      <a:lnTo>
                        <a:pt x="44" y="0"/>
                      </a:lnTo>
                      <a:lnTo>
                        <a:pt x="37" y="0"/>
                      </a:lnTo>
                      <a:lnTo>
                        <a:pt x="30" y="0"/>
                      </a:lnTo>
                      <a:lnTo>
                        <a:pt x="23" y="7"/>
                      </a:lnTo>
                      <a:lnTo>
                        <a:pt x="7" y="7"/>
                      </a:lnTo>
                      <a:lnTo>
                        <a:pt x="7" y="21"/>
                      </a:lnTo>
                      <a:lnTo>
                        <a:pt x="0" y="21"/>
                      </a:lnTo>
                      <a:lnTo>
                        <a:pt x="0" y="36"/>
                      </a:lnTo>
                      <a:lnTo>
                        <a:pt x="0" y="44"/>
                      </a:lnTo>
                      <a:lnTo>
                        <a:pt x="7" y="44"/>
                      </a:lnTo>
                      <a:lnTo>
                        <a:pt x="7" y="58"/>
                      </a:lnTo>
                      <a:lnTo>
                        <a:pt x="14" y="58"/>
                      </a:lnTo>
                      <a:lnTo>
                        <a:pt x="23" y="58"/>
                      </a:lnTo>
                      <a:lnTo>
                        <a:pt x="30" y="65"/>
                      </a:lnTo>
                      <a:lnTo>
                        <a:pt x="37" y="65"/>
                      </a:lnTo>
                      <a:lnTo>
                        <a:pt x="44" y="65"/>
                      </a:lnTo>
                      <a:lnTo>
                        <a:pt x="51" y="58"/>
                      </a:lnTo>
                      <a:lnTo>
                        <a:pt x="60" y="58"/>
                      </a:lnTo>
                      <a:lnTo>
                        <a:pt x="60" y="51"/>
                      </a:lnTo>
                      <a:lnTo>
                        <a:pt x="67" y="44"/>
                      </a:lnTo>
                      <a:lnTo>
                        <a:pt x="67" y="28"/>
                      </a:lnTo>
                      <a:close/>
                    </a:path>
                  </a:pathLst>
                </a:custGeom>
                <a:solidFill>
                  <a:srgbClr val="FF0000"/>
                </a:solidFill>
                <a:ln w="0">
                  <a:solidFill>
                    <a:srgbClr val="FF0000"/>
                  </a:solidFill>
                  <a:prstDash val="solid"/>
                  <a:round/>
                  <a:headEnd/>
                  <a:tailEnd/>
                </a:ln>
              </p:spPr>
              <p:txBody>
                <a:bodyPr/>
                <a:lstStyle/>
                <a:p>
                  <a:endParaRPr lang="en-US"/>
                </a:p>
              </p:txBody>
            </p:sp>
            <p:sp>
              <p:nvSpPr>
                <p:cNvPr id="9868" name="Rectangle 179">
                  <a:extLst>
                    <a:ext uri="{FF2B5EF4-FFF2-40B4-BE49-F238E27FC236}">
                      <a16:creationId xmlns:a16="http://schemas.microsoft.com/office/drawing/2014/main" id="{C39ADE02-691F-8838-EC5A-83B8F4A5DAB1}"/>
                    </a:ext>
                  </a:extLst>
                </p:cNvPr>
                <p:cNvSpPr>
                  <a:spLocks noChangeArrowheads="1"/>
                </p:cNvSpPr>
                <p:nvPr/>
              </p:nvSpPr>
              <p:spPr bwMode="auto">
                <a:xfrm>
                  <a:off x="415" y="2461"/>
                  <a:ext cx="76" cy="133"/>
                </a:xfrm>
                <a:prstGeom prst="rect">
                  <a:avLst/>
                </a:prstGeom>
                <a:solidFill>
                  <a:srgbClr val="000000"/>
                </a:solidFill>
                <a:ln w="0">
                  <a:solidFill>
                    <a:srgbClr val="000000"/>
                  </a:solidFill>
                  <a:miter lim="800000"/>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869" name="Freeform 180">
                  <a:extLst>
                    <a:ext uri="{FF2B5EF4-FFF2-40B4-BE49-F238E27FC236}">
                      <a16:creationId xmlns:a16="http://schemas.microsoft.com/office/drawing/2014/main" id="{5557BD0F-63AF-E2B5-845E-5ECF39218D9F}"/>
                    </a:ext>
                  </a:extLst>
                </p:cNvPr>
                <p:cNvSpPr>
                  <a:spLocks/>
                </p:cNvSpPr>
                <p:nvPr/>
              </p:nvSpPr>
              <p:spPr bwMode="auto">
                <a:xfrm>
                  <a:off x="451" y="2470"/>
                  <a:ext cx="2" cy="3"/>
                </a:xfrm>
                <a:custGeom>
                  <a:avLst/>
                  <a:gdLst>
                    <a:gd name="T0" fmla="*/ 0 w 66"/>
                    <a:gd name="T1" fmla="*/ 0 h 65"/>
                    <a:gd name="T2" fmla="*/ 0 w 66"/>
                    <a:gd name="T3" fmla="*/ 0 h 65"/>
                    <a:gd name="T4" fmla="*/ 0 w 66"/>
                    <a:gd name="T5" fmla="*/ 0 h 65"/>
                    <a:gd name="T6" fmla="*/ 0 w 66"/>
                    <a:gd name="T7" fmla="*/ 0 h 65"/>
                    <a:gd name="T8" fmla="*/ 0 w 66"/>
                    <a:gd name="T9" fmla="*/ 0 h 65"/>
                    <a:gd name="T10" fmla="*/ 0 w 66"/>
                    <a:gd name="T11" fmla="*/ 0 h 65"/>
                    <a:gd name="T12" fmla="*/ 0 w 66"/>
                    <a:gd name="T13" fmla="*/ 0 h 65"/>
                    <a:gd name="T14" fmla="*/ 0 w 66"/>
                    <a:gd name="T15" fmla="*/ 0 h 65"/>
                    <a:gd name="T16" fmla="*/ 0 w 66"/>
                    <a:gd name="T17" fmla="*/ 0 h 65"/>
                    <a:gd name="T18" fmla="*/ 0 w 66"/>
                    <a:gd name="T19" fmla="*/ 0 h 65"/>
                    <a:gd name="T20" fmla="*/ 0 w 66"/>
                    <a:gd name="T21" fmla="*/ 0 h 65"/>
                    <a:gd name="T22" fmla="*/ 0 w 66"/>
                    <a:gd name="T23" fmla="*/ 0 h 65"/>
                    <a:gd name="T24" fmla="*/ 0 w 66"/>
                    <a:gd name="T25" fmla="*/ 0 h 65"/>
                    <a:gd name="T26" fmla="*/ 0 w 66"/>
                    <a:gd name="T27" fmla="*/ 0 h 65"/>
                    <a:gd name="T28" fmla="*/ 0 w 66"/>
                    <a:gd name="T29" fmla="*/ 0 h 65"/>
                    <a:gd name="T30" fmla="*/ 0 w 66"/>
                    <a:gd name="T31" fmla="*/ 0 h 65"/>
                    <a:gd name="T32" fmla="*/ 0 w 66"/>
                    <a:gd name="T33" fmla="*/ 0 h 65"/>
                    <a:gd name="T34" fmla="*/ 0 w 66"/>
                    <a:gd name="T35" fmla="*/ 0 h 65"/>
                    <a:gd name="T36" fmla="*/ 0 w 66"/>
                    <a:gd name="T37" fmla="*/ 0 h 65"/>
                    <a:gd name="T38" fmla="*/ 0 w 66"/>
                    <a:gd name="T39" fmla="*/ 0 h 65"/>
                    <a:gd name="T40" fmla="*/ 0 w 66"/>
                    <a:gd name="T41" fmla="*/ 0 h 65"/>
                    <a:gd name="T42" fmla="*/ 0 w 66"/>
                    <a:gd name="T43" fmla="*/ 0 h 65"/>
                    <a:gd name="T44" fmla="*/ 0 w 66"/>
                    <a:gd name="T45" fmla="*/ 0 h 65"/>
                    <a:gd name="T46" fmla="*/ 0 w 66"/>
                    <a:gd name="T47" fmla="*/ 0 h 6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6"/>
                    <a:gd name="T73" fmla="*/ 0 h 65"/>
                    <a:gd name="T74" fmla="*/ 66 w 66"/>
                    <a:gd name="T75" fmla="*/ 65 h 6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6" h="65">
                      <a:moveTo>
                        <a:pt x="66" y="28"/>
                      </a:moveTo>
                      <a:lnTo>
                        <a:pt x="66" y="21"/>
                      </a:lnTo>
                      <a:lnTo>
                        <a:pt x="59" y="21"/>
                      </a:lnTo>
                      <a:lnTo>
                        <a:pt x="59" y="7"/>
                      </a:lnTo>
                      <a:lnTo>
                        <a:pt x="43" y="0"/>
                      </a:lnTo>
                      <a:lnTo>
                        <a:pt x="36" y="0"/>
                      </a:lnTo>
                      <a:lnTo>
                        <a:pt x="22" y="0"/>
                      </a:lnTo>
                      <a:lnTo>
                        <a:pt x="22" y="7"/>
                      </a:lnTo>
                      <a:lnTo>
                        <a:pt x="8" y="7"/>
                      </a:lnTo>
                      <a:lnTo>
                        <a:pt x="8" y="21"/>
                      </a:lnTo>
                      <a:lnTo>
                        <a:pt x="0" y="21"/>
                      </a:lnTo>
                      <a:lnTo>
                        <a:pt x="0" y="36"/>
                      </a:lnTo>
                      <a:lnTo>
                        <a:pt x="0" y="43"/>
                      </a:lnTo>
                      <a:lnTo>
                        <a:pt x="8" y="43"/>
                      </a:lnTo>
                      <a:lnTo>
                        <a:pt x="8" y="58"/>
                      </a:lnTo>
                      <a:lnTo>
                        <a:pt x="15" y="58"/>
                      </a:lnTo>
                      <a:lnTo>
                        <a:pt x="22" y="58"/>
                      </a:lnTo>
                      <a:lnTo>
                        <a:pt x="22" y="65"/>
                      </a:lnTo>
                      <a:lnTo>
                        <a:pt x="36" y="65"/>
                      </a:lnTo>
                      <a:lnTo>
                        <a:pt x="52" y="58"/>
                      </a:lnTo>
                      <a:lnTo>
                        <a:pt x="59" y="58"/>
                      </a:lnTo>
                      <a:lnTo>
                        <a:pt x="59" y="50"/>
                      </a:lnTo>
                      <a:lnTo>
                        <a:pt x="66" y="43"/>
                      </a:lnTo>
                      <a:lnTo>
                        <a:pt x="66" y="28"/>
                      </a:lnTo>
                      <a:close/>
                    </a:path>
                  </a:pathLst>
                </a:custGeom>
                <a:solidFill>
                  <a:srgbClr val="FF0000"/>
                </a:solidFill>
                <a:ln w="0">
                  <a:solidFill>
                    <a:srgbClr val="FF0000"/>
                  </a:solidFill>
                  <a:prstDash val="solid"/>
                  <a:round/>
                  <a:headEnd/>
                  <a:tailEnd/>
                </a:ln>
              </p:spPr>
              <p:txBody>
                <a:bodyPr/>
                <a:lstStyle/>
                <a:p>
                  <a:endParaRPr lang="en-US"/>
                </a:p>
              </p:txBody>
            </p:sp>
            <p:sp>
              <p:nvSpPr>
                <p:cNvPr id="9870" name="Freeform 181">
                  <a:extLst>
                    <a:ext uri="{FF2B5EF4-FFF2-40B4-BE49-F238E27FC236}">
                      <a16:creationId xmlns:a16="http://schemas.microsoft.com/office/drawing/2014/main" id="{C4D2741E-0FD8-46CF-0D2F-191068FF310E}"/>
                    </a:ext>
                  </a:extLst>
                </p:cNvPr>
                <p:cNvSpPr>
                  <a:spLocks/>
                </p:cNvSpPr>
                <p:nvPr/>
              </p:nvSpPr>
              <p:spPr bwMode="auto">
                <a:xfrm>
                  <a:off x="451" y="2486"/>
                  <a:ext cx="2" cy="3"/>
                </a:xfrm>
                <a:custGeom>
                  <a:avLst/>
                  <a:gdLst>
                    <a:gd name="T0" fmla="*/ 0 w 66"/>
                    <a:gd name="T1" fmla="*/ 0 h 71"/>
                    <a:gd name="T2" fmla="*/ 0 w 66"/>
                    <a:gd name="T3" fmla="*/ 0 h 71"/>
                    <a:gd name="T4" fmla="*/ 0 w 66"/>
                    <a:gd name="T5" fmla="*/ 0 h 71"/>
                    <a:gd name="T6" fmla="*/ 0 w 66"/>
                    <a:gd name="T7" fmla="*/ 0 h 71"/>
                    <a:gd name="T8" fmla="*/ 0 w 66"/>
                    <a:gd name="T9" fmla="*/ 0 h 71"/>
                    <a:gd name="T10" fmla="*/ 0 w 66"/>
                    <a:gd name="T11" fmla="*/ 0 h 71"/>
                    <a:gd name="T12" fmla="*/ 0 w 66"/>
                    <a:gd name="T13" fmla="*/ 0 h 71"/>
                    <a:gd name="T14" fmla="*/ 0 w 66"/>
                    <a:gd name="T15" fmla="*/ 0 h 71"/>
                    <a:gd name="T16" fmla="*/ 0 w 66"/>
                    <a:gd name="T17" fmla="*/ 0 h 71"/>
                    <a:gd name="T18" fmla="*/ 0 w 66"/>
                    <a:gd name="T19" fmla="*/ 0 h 71"/>
                    <a:gd name="T20" fmla="*/ 0 w 66"/>
                    <a:gd name="T21" fmla="*/ 0 h 71"/>
                    <a:gd name="T22" fmla="*/ 0 w 66"/>
                    <a:gd name="T23" fmla="*/ 0 h 71"/>
                    <a:gd name="T24" fmla="*/ 0 w 66"/>
                    <a:gd name="T25" fmla="*/ 0 h 71"/>
                    <a:gd name="T26" fmla="*/ 0 w 66"/>
                    <a:gd name="T27" fmla="*/ 0 h 71"/>
                    <a:gd name="T28" fmla="*/ 0 w 66"/>
                    <a:gd name="T29" fmla="*/ 0 h 71"/>
                    <a:gd name="T30" fmla="*/ 0 w 66"/>
                    <a:gd name="T31" fmla="*/ 0 h 71"/>
                    <a:gd name="T32" fmla="*/ 0 w 66"/>
                    <a:gd name="T33" fmla="*/ 0 h 71"/>
                    <a:gd name="T34" fmla="*/ 0 w 66"/>
                    <a:gd name="T35" fmla="*/ 0 h 71"/>
                    <a:gd name="T36" fmla="*/ 0 w 66"/>
                    <a:gd name="T37" fmla="*/ 0 h 71"/>
                    <a:gd name="T38" fmla="*/ 0 w 66"/>
                    <a:gd name="T39" fmla="*/ 0 h 71"/>
                    <a:gd name="T40" fmla="*/ 0 w 66"/>
                    <a:gd name="T41" fmla="*/ 0 h 71"/>
                    <a:gd name="T42" fmla="*/ 0 w 66"/>
                    <a:gd name="T43" fmla="*/ 0 h 71"/>
                    <a:gd name="T44" fmla="*/ 0 w 66"/>
                    <a:gd name="T45" fmla="*/ 0 h 71"/>
                    <a:gd name="T46" fmla="*/ 0 w 66"/>
                    <a:gd name="T47" fmla="*/ 0 h 71"/>
                    <a:gd name="T48" fmla="*/ 0 w 66"/>
                    <a:gd name="T49" fmla="*/ 0 h 71"/>
                    <a:gd name="T50" fmla="*/ 0 w 66"/>
                    <a:gd name="T51" fmla="*/ 0 h 71"/>
                    <a:gd name="T52" fmla="*/ 0 w 66"/>
                    <a:gd name="T53" fmla="*/ 0 h 7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6"/>
                    <a:gd name="T82" fmla="*/ 0 h 71"/>
                    <a:gd name="T83" fmla="*/ 66 w 66"/>
                    <a:gd name="T84" fmla="*/ 71 h 7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6" h="71">
                      <a:moveTo>
                        <a:pt x="66" y="35"/>
                      </a:moveTo>
                      <a:lnTo>
                        <a:pt x="66" y="28"/>
                      </a:lnTo>
                      <a:lnTo>
                        <a:pt x="59" y="22"/>
                      </a:lnTo>
                      <a:lnTo>
                        <a:pt x="59" y="14"/>
                      </a:lnTo>
                      <a:lnTo>
                        <a:pt x="59" y="7"/>
                      </a:lnTo>
                      <a:lnTo>
                        <a:pt x="43" y="0"/>
                      </a:lnTo>
                      <a:lnTo>
                        <a:pt x="36" y="0"/>
                      </a:lnTo>
                      <a:lnTo>
                        <a:pt x="22" y="0"/>
                      </a:lnTo>
                      <a:lnTo>
                        <a:pt x="22" y="7"/>
                      </a:lnTo>
                      <a:lnTo>
                        <a:pt x="8" y="7"/>
                      </a:lnTo>
                      <a:lnTo>
                        <a:pt x="8" y="14"/>
                      </a:lnTo>
                      <a:lnTo>
                        <a:pt x="8" y="22"/>
                      </a:lnTo>
                      <a:lnTo>
                        <a:pt x="0" y="28"/>
                      </a:lnTo>
                      <a:lnTo>
                        <a:pt x="0" y="35"/>
                      </a:lnTo>
                      <a:lnTo>
                        <a:pt x="0" y="42"/>
                      </a:lnTo>
                      <a:lnTo>
                        <a:pt x="8" y="50"/>
                      </a:lnTo>
                      <a:lnTo>
                        <a:pt x="8" y="56"/>
                      </a:lnTo>
                      <a:lnTo>
                        <a:pt x="15" y="64"/>
                      </a:lnTo>
                      <a:lnTo>
                        <a:pt x="22" y="64"/>
                      </a:lnTo>
                      <a:lnTo>
                        <a:pt x="22" y="71"/>
                      </a:lnTo>
                      <a:lnTo>
                        <a:pt x="36" y="71"/>
                      </a:lnTo>
                      <a:lnTo>
                        <a:pt x="52" y="64"/>
                      </a:lnTo>
                      <a:lnTo>
                        <a:pt x="59" y="56"/>
                      </a:lnTo>
                      <a:lnTo>
                        <a:pt x="59" y="50"/>
                      </a:lnTo>
                      <a:lnTo>
                        <a:pt x="66" y="50"/>
                      </a:lnTo>
                      <a:lnTo>
                        <a:pt x="66" y="42"/>
                      </a:lnTo>
                      <a:lnTo>
                        <a:pt x="66" y="35"/>
                      </a:lnTo>
                      <a:close/>
                    </a:path>
                  </a:pathLst>
                </a:custGeom>
                <a:solidFill>
                  <a:srgbClr val="FF0000"/>
                </a:solidFill>
                <a:ln w="0">
                  <a:solidFill>
                    <a:srgbClr val="FF0000"/>
                  </a:solidFill>
                  <a:prstDash val="solid"/>
                  <a:round/>
                  <a:headEnd/>
                  <a:tailEnd/>
                </a:ln>
              </p:spPr>
              <p:txBody>
                <a:bodyPr/>
                <a:lstStyle/>
                <a:p>
                  <a:endParaRPr lang="en-US"/>
                </a:p>
              </p:txBody>
            </p:sp>
            <p:sp>
              <p:nvSpPr>
                <p:cNvPr id="9871" name="Freeform 182">
                  <a:extLst>
                    <a:ext uri="{FF2B5EF4-FFF2-40B4-BE49-F238E27FC236}">
                      <a16:creationId xmlns:a16="http://schemas.microsoft.com/office/drawing/2014/main" id="{56E3E60E-D000-4B0B-9A04-B751408D7273}"/>
                    </a:ext>
                  </a:extLst>
                </p:cNvPr>
                <p:cNvSpPr>
                  <a:spLocks/>
                </p:cNvSpPr>
                <p:nvPr/>
              </p:nvSpPr>
              <p:spPr bwMode="auto">
                <a:xfrm>
                  <a:off x="451" y="2502"/>
                  <a:ext cx="2" cy="3"/>
                </a:xfrm>
                <a:custGeom>
                  <a:avLst/>
                  <a:gdLst>
                    <a:gd name="T0" fmla="*/ 0 w 66"/>
                    <a:gd name="T1" fmla="*/ 0 h 66"/>
                    <a:gd name="T2" fmla="*/ 0 w 66"/>
                    <a:gd name="T3" fmla="*/ 0 h 66"/>
                    <a:gd name="T4" fmla="*/ 0 w 66"/>
                    <a:gd name="T5" fmla="*/ 0 h 66"/>
                    <a:gd name="T6" fmla="*/ 0 w 66"/>
                    <a:gd name="T7" fmla="*/ 0 h 66"/>
                    <a:gd name="T8" fmla="*/ 0 w 66"/>
                    <a:gd name="T9" fmla="*/ 0 h 66"/>
                    <a:gd name="T10" fmla="*/ 0 w 66"/>
                    <a:gd name="T11" fmla="*/ 0 h 66"/>
                    <a:gd name="T12" fmla="*/ 0 w 66"/>
                    <a:gd name="T13" fmla="*/ 0 h 66"/>
                    <a:gd name="T14" fmla="*/ 0 w 66"/>
                    <a:gd name="T15" fmla="*/ 0 h 66"/>
                    <a:gd name="T16" fmla="*/ 0 w 66"/>
                    <a:gd name="T17" fmla="*/ 0 h 66"/>
                    <a:gd name="T18" fmla="*/ 0 w 66"/>
                    <a:gd name="T19" fmla="*/ 0 h 66"/>
                    <a:gd name="T20" fmla="*/ 0 w 66"/>
                    <a:gd name="T21" fmla="*/ 0 h 66"/>
                    <a:gd name="T22" fmla="*/ 0 w 66"/>
                    <a:gd name="T23" fmla="*/ 0 h 66"/>
                    <a:gd name="T24" fmla="*/ 0 w 66"/>
                    <a:gd name="T25" fmla="*/ 0 h 66"/>
                    <a:gd name="T26" fmla="*/ 0 w 66"/>
                    <a:gd name="T27" fmla="*/ 0 h 66"/>
                    <a:gd name="T28" fmla="*/ 0 w 66"/>
                    <a:gd name="T29" fmla="*/ 0 h 66"/>
                    <a:gd name="T30" fmla="*/ 0 w 66"/>
                    <a:gd name="T31" fmla="*/ 0 h 66"/>
                    <a:gd name="T32" fmla="*/ 0 w 66"/>
                    <a:gd name="T33" fmla="*/ 0 h 66"/>
                    <a:gd name="T34" fmla="*/ 0 w 66"/>
                    <a:gd name="T35" fmla="*/ 0 h 66"/>
                    <a:gd name="T36" fmla="*/ 0 w 66"/>
                    <a:gd name="T37" fmla="*/ 0 h 66"/>
                    <a:gd name="T38" fmla="*/ 0 w 66"/>
                    <a:gd name="T39" fmla="*/ 0 h 66"/>
                    <a:gd name="T40" fmla="*/ 0 w 66"/>
                    <a:gd name="T41" fmla="*/ 0 h 66"/>
                    <a:gd name="T42" fmla="*/ 0 w 66"/>
                    <a:gd name="T43" fmla="*/ 0 h 66"/>
                    <a:gd name="T44" fmla="*/ 0 w 66"/>
                    <a:gd name="T45" fmla="*/ 0 h 66"/>
                    <a:gd name="T46" fmla="*/ 0 w 66"/>
                    <a:gd name="T47" fmla="*/ 0 h 6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6"/>
                    <a:gd name="T73" fmla="*/ 0 h 66"/>
                    <a:gd name="T74" fmla="*/ 66 w 66"/>
                    <a:gd name="T75" fmla="*/ 66 h 6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6" h="66">
                      <a:moveTo>
                        <a:pt x="66" y="29"/>
                      </a:moveTo>
                      <a:lnTo>
                        <a:pt x="66" y="22"/>
                      </a:lnTo>
                      <a:lnTo>
                        <a:pt x="59" y="15"/>
                      </a:lnTo>
                      <a:lnTo>
                        <a:pt x="59" y="8"/>
                      </a:lnTo>
                      <a:lnTo>
                        <a:pt x="59" y="0"/>
                      </a:lnTo>
                      <a:lnTo>
                        <a:pt x="43" y="0"/>
                      </a:lnTo>
                      <a:lnTo>
                        <a:pt x="36" y="0"/>
                      </a:lnTo>
                      <a:lnTo>
                        <a:pt x="22" y="0"/>
                      </a:lnTo>
                      <a:lnTo>
                        <a:pt x="8" y="0"/>
                      </a:lnTo>
                      <a:lnTo>
                        <a:pt x="8" y="8"/>
                      </a:lnTo>
                      <a:lnTo>
                        <a:pt x="8" y="15"/>
                      </a:lnTo>
                      <a:lnTo>
                        <a:pt x="0" y="22"/>
                      </a:lnTo>
                      <a:lnTo>
                        <a:pt x="0" y="36"/>
                      </a:lnTo>
                      <a:lnTo>
                        <a:pt x="8" y="45"/>
                      </a:lnTo>
                      <a:lnTo>
                        <a:pt x="8" y="52"/>
                      </a:lnTo>
                      <a:lnTo>
                        <a:pt x="15" y="59"/>
                      </a:lnTo>
                      <a:lnTo>
                        <a:pt x="22" y="59"/>
                      </a:lnTo>
                      <a:lnTo>
                        <a:pt x="22" y="66"/>
                      </a:lnTo>
                      <a:lnTo>
                        <a:pt x="36" y="66"/>
                      </a:lnTo>
                      <a:lnTo>
                        <a:pt x="52" y="59"/>
                      </a:lnTo>
                      <a:lnTo>
                        <a:pt x="59" y="52"/>
                      </a:lnTo>
                      <a:lnTo>
                        <a:pt x="66" y="45"/>
                      </a:lnTo>
                      <a:lnTo>
                        <a:pt x="66" y="36"/>
                      </a:lnTo>
                      <a:lnTo>
                        <a:pt x="66" y="29"/>
                      </a:lnTo>
                      <a:close/>
                    </a:path>
                  </a:pathLst>
                </a:custGeom>
                <a:solidFill>
                  <a:srgbClr val="FF0000"/>
                </a:solidFill>
                <a:ln w="0">
                  <a:solidFill>
                    <a:srgbClr val="FF0000"/>
                  </a:solidFill>
                  <a:prstDash val="solid"/>
                  <a:round/>
                  <a:headEnd/>
                  <a:tailEnd/>
                </a:ln>
              </p:spPr>
              <p:txBody>
                <a:bodyPr/>
                <a:lstStyle/>
                <a:p>
                  <a:endParaRPr lang="en-US"/>
                </a:p>
              </p:txBody>
            </p:sp>
            <p:sp>
              <p:nvSpPr>
                <p:cNvPr id="9872" name="Freeform 183">
                  <a:extLst>
                    <a:ext uri="{FF2B5EF4-FFF2-40B4-BE49-F238E27FC236}">
                      <a16:creationId xmlns:a16="http://schemas.microsoft.com/office/drawing/2014/main" id="{6846557B-EDC2-A249-D7BB-6113AB1B8016}"/>
                    </a:ext>
                  </a:extLst>
                </p:cNvPr>
                <p:cNvSpPr>
                  <a:spLocks/>
                </p:cNvSpPr>
                <p:nvPr/>
              </p:nvSpPr>
              <p:spPr bwMode="auto">
                <a:xfrm>
                  <a:off x="451" y="2518"/>
                  <a:ext cx="2" cy="3"/>
                </a:xfrm>
                <a:custGeom>
                  <a:avLst/>
                  <a:gdLst>
                    <a:gd name="T0" fmla="*/ 0 w 66"/>
                    <a:gd name="T1" fmla="*/ 0 h 66"/>
                    <a:gd name="T2" fmla="*/ 0 w 66"/>
                    <a:gd name="T3" fmla="*/ 0 h 66"/>
                    <a:gd name="T4" fmla="*/ 0 w 66"/>
                    <a:gd name="T5" fmla="*/ 0 h 66"/>
                    <a:gd name="T6" fmla="*/ 0 w 66"/>
                    <a:gd name="T7" fmla="*/ 0 h 66"/>
                    <a:gd name="T8" fmla="*/ 0 w 66"/>
                    <a:gd name="T9" fmla="*/ 0 h 66"/>
                    <a:gd name="T10" fmla="*/ 0 w 66"/>
                    <a:gd name="T11" fmla="*/ 0 h 66"/>
                    <a:gd name="T12" fmla="*/ 0 w 66"/>
                    <a:gd name="T13" fmla="*/ 0 h 66"/>
                    <a:gd name="T14" fmla="*/ 0 w 66"/>
                    <a:gd name="T15" fmla="*/ 0 h 66"/>
                    <a:gd name="T16" fmla="*/ 0 w 66"/>
                    <a:gd name="T17" fmla="*/ 0 h 66"/>
                    <a:gd name="T18" fmla="*/ 0 w 66"/>
                    <a:gd name="T19" fmla="*/ 0 h 66"/>
                    <a:gd name="T20" fmla="*/ 0 w 66"/>
                    <a:gd name="T21" fmla="*/ 0 h 66"/>
                    <a:gd name="T22" fmla="*/ 0 w 66"/>
                    <a:gd name="T23" fmla="*/ 0 h 66"/>
                    <a:gd name="T24" fmla="*/ 0 w 66"/>
                    <a:gd name="T25" fmla="*/ 0 h 66"/>
                    <a:gd name="T26" fmla="*/ 0 w 66"/>
                    <a:gd name="T27" fmla="*/ 0 h 66"/>
                    <a:gd name="T28" fmla="*/ 0 w 66"/>
                    <a:gd name="T29" fmla="*/ 0 h 66"/>
                    <a:gd name="T30" fmla="*/ 0 w 66"/>
                    <a:gd name="T31" fmla="*/ 0 h 66"/>
                    <a:gd name="T32" fmla="*/ 0 w 66"/>
                    <a:gd name="T33" fmla="*/ 0 h 66"/>
                    <a:gd name="T34" fmla="*/ 0 w 66"/>
                    <a:gd name="T35" fmla="*/ 0 h 66"/>
                    <a:gd name="T36" fmla="*/ 0 w 66"/>
                    <a:gd name="T37" fmla="*/ 0 h 66"/>
                    <a:gd name="T38" fmla="*/ 0 w 66"/>
                    <a:gd name="T39" fmla="*/ 0 h 66"/>
                    <a:gd name="T40" fmla="*/ 0 w 66"/>
                    <a:gd name="T41" fmla="*/ 0 h 66"/>
                    <a:gd name="T42" fmla="*/ 0 w 66"/>
                    <a:gd name="T43" fmla="*/ 0 h 6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6"/>
                    <a:gd name="T67" fmla="*/ 0 h 66"/>
                    <a:gd name="T68" fmla="*/ 66 w 66"/>
                    <a:gd name="T69" fmla="*/ 66 h 6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6" h="66">
                      <a:moveTo>
                        <a:pt x="66" y="30"/>
                      </a:moveTo>
                      <a:lnTo>
                        <a:pt x="59" y="23"/>
                      </a:lnTo>
                      <a:lnTo>
                        <a:pt x="59" y="7"/>
                      </a:lnTo>
                      <a:lnTo>
                        <a:pt x="43" y="0"/>
                      </a:lnTo>
                      <a:lnTo>
                        <a:pt x="36" y="0"/>
                      </a:lnTo>
                      <a:lnTo>
                        <a:pt x="22" y="0"/>
                      </a:lnTo>
                      <a:lnTo>
                        <a:pt x="22" y="7"/>
                      </a:lnTo>
                      <a:lnTo>
                        <a:pt x="8" y="7"/>
                      </a:lnTo>
                      <a:lnTo>
                        <a:pt x="8" y="23"/>
                      </a:lnTo>
                      <a:lnTo>
                        <a:pt x="0" y="30"/>
                      </a:lnTo>
                      <a:lnTo>
                        <a:pt x="0" y="37"/>
                      </a:lnTo>
                      <a:lnTo>
                        <a:pt x="0" y="44"/>
                      </a:lnTo>
                      <a:lnTo>
                        <a:pt x="8" y="44"/>
                      </a:lnTo>
                      <a:lnTo>
                        <a:pt x="8" y="59"/>
                      </a:lnTo>
                      <a:lnTo>
                        <a:pt x="15" y="66"/>
                      </a:lnTo>
                      <a:lnTo>
                        <a:pt x="22" y="66"/>
                      </a:lnTo>
                      <a:lnTo>
                        <a:pt x="36" y="66"/>
                      </a:lnTo>
                      <a:lnTo>
                        <a:pt x="52" y="66"/>
                      </a:lnTo>
                      <a:lnTo>
                        <a:pt x="59" y="59"/>
                      </a:lnTo>
                      <a:lnTo>
                        <a:pt x="59" y="52"/>
                      </a:lnTo>
                      <a:lnTo>
                        <a:pt x="66" y="44"/>
                      </a:lnTo>
                      <a:lnTo>
                        <a:pt x="66" y="30"/>
                      </a:lnTo>
                      <a:close/>
                    </a:path>
                  </a:pathLst>
                </a:custGeom>
                <a:solidFill>
                  <a:srgbClr val="FF0000"/>
                </a:solidFill>
                <a:ln w="0">
                  <a:solidFill>
                    <a:srgbClr val="FF0000"/>
                  </a:solidFill>
                  <a:prstDash val="solid"/>
                  <a:round/>
                  <a:headEnd/>
                  <a:tailEnd/>
                </a:ln>
              </p:spPr>
              <p:txBody>
                <a:bodyPr/>
                <a:lstStyle/>
                <a:p>
                  <a:endParaRPr lang="en-US"/>
                </a:p>
              </p:txBody>
            </p:sp>
            <p:sp>
              <p:nvSpPr>
                <p:cNvPr id="9873" name="Freeform 184">
                  <a:extLst>
                    <a:ext uri="{FF2B5EF4-FFF2-40B4-BE49-F238E27FC236}">
                      <a16:creationId xmlns:a16="http://schemas.microsoft.com/office/drawing/2014/main" id="{ED3C1824-5406-B043-C9FF-25C7D4F2F88E}"/>
                    </a:ext>
                  </a:extLst>
                </p:cNvPr>
                <p:cNvSpPr>
                  <a:spLocks/>
                </p:cNvSpPr>
                <p:nvPr/>
              </p:nvSpPr>
              <p:spPr bwMode="auto">
                <a:xfrm>
                  <a:off x="451" y="2533"/>
                  <a:ext cx="2" cy="3"/>
                </a:xfrm>
                <a:custGeom>
                  <a:avLst/>
                  <a:gdLst>
                    <a:gd name="T0" fmla="*/ 0 w 66"/>
                    <a:gd name="T1" fmla="*/ 0 h 65"/>
                    <a:gd name="T2" fmla="*/ 0 w 66"/>
                    <a:gd name="T3" fmla="*/ 0 h 65"/>
                    <a:gd name="T4" fmla="*/ 0 w 66"/>
                    <a:gd name="T5" fmla="*/ 0 h 65"/>
                    <a:gd name="T6" fmla="*/ 0 w 66"/>
                    <a:gd name="T7" fmla="*/ 0 h 65"/>
                    <a:gd name="T8" fmla="*/ 0 w 66"/>
                    <a:gd name="T9" fmla="*/ 0 h 65"/>
                    <a:gd name="T10" fmla="*/ 0 w 66"/>
                    <a:gd name="T11" fmla="*/ 0 h 65"/>
                    <a:gd name="T12" fmla="*/ 0 w 66"/>
                    <a:gd name="T13" fmla="*/ 0 h 65"/>
                    <a:gd name="T14" fmla="*/ 0 w 66"/>
                    <a:gd name="T15" fmla="*/ 0 h 65"/>
                    <a:gd name="T16" fmla="*/ 0 w 66"/>
                    <a:gd name="T17" fmla="*/ 0 h 65"/>
                    <a:gd name="T18" fmla="*/ 0 w 66"/>
                    <a:gd name="T19" fmla="*/ 0 h 65"/>
                    <a:gd name="T20" fmla="*/ 0 w 66"/>
                    <a:gd name="T21" fmla="*/ 0 h 65"/>
                    <a:gd name="T22" fmla="*/ 0 w 66"/>
                    <a:gd name="T23" fmla="*/ 0 h 65"/>
                    <a:gd name="T24" fmla="*/ 0 w 66"/>
                    <a:gd name="T25" fmla="*/ 0 h 65"/>
                    <a:gd name="T26" fmla="*/ 0 w 66"/>
                    <a:gd name="T27" fmla="*/ 0 h 65"/>
                    <a:gd name="T28" fmla="*/ 0 w 66"/>
                    <a:gd name="T29" fmla="*/ 0 h 65"/>
                    <a:gd name="T30" fmla="*/ 0 w 66"/>
                    <a:gd name="T31" fmla="*/ 0 h 65"/>
                    <a:gd name="T32" fmla="*/ 0 w 66"/>
                    <a:gd name="T33" fmla="*/ 0 h 65"/>
                    <a:gd name="T34" fmla="*/ 0 w 66"/>
                    <a:gd name="T35" fmla="*/ 0 h 65"/>
                    <a:gd name="T36" fmla="*/ 0 w 66"/>
                    <a:gd name="T37" fmla="*/ 0 h 65"/>
                    <a:gd name="T38" fmla="*/ 0 w 66"/>
                    <a:gd name="T39" fmla="*/ 0 h 65"/>
                    <a:gd name="T40" fmla="*/ 0 w 66"/>
                    <a:gd name="T41" fmla="*/ 0 h 65"/>
                    <a:gd name="T42" fmla="*/ 0 w 66"/>
                    <a:gd name="T43" fmla="*/ 0 h 65"/>
                    <a:gd name="T44" fmla="*/ 0 w 66"/>
                    <a:gd name="T45" fmla="*/ 0 h 65"/>
                    <a:gd name="T46" fmla="*/ 0 w 66"/>
                    <a:gd name="T47" fmla="*/ 0 h 65"/>
                    <a:gd name="T48" fmla="*/ 0 w 66"/>
                    <a:gd name="T49" fmla="*/ 0 h 65"/>
                    <a:gd name="T50" fmla="*/ 0 w 66"/>
                    <a:gd name="T51" fmla="*/ 0 h 6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6"/>
                    <a:gd name="T79" fmla="*/ 0 h 65"/>
                    <a:gd name="T80" fmla="*/ 66 w 66"/>
                    <a:gd name="T81" fmla="*/ 65 h 6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6" h="65">
                      <a:moveTo>
                        <a:pt x="66" y="37"/>
                      </a:moveTo>
                      <a:lnTo>
                        <a:pt x="66" y="28"/>
                      </a:lnTo>
                      <a:lnTo>
                        <a:pt x="59" y="21"/>
                      </a:lnTo>
                      <a:lnTo>
                        <a:pt x="59" y="14"/>
                      </a:lnTo>
                      <a:lnTo>
                        <a:pt x="59" y="7"/>
                      </a:lnTo>
                      <a:lnTo>
                        <a:pt x="43" y="0"/>
                      </a:lnTo>
                      <a:lnTo>
                        <a:pt x="36" y="0"/>
                      </a:lnTo>
                      <a:lnTo>
                        <a:pt x="22" y="0"/>
                      </a:lnTo>
                      <a:lnTo>
                        <a:pt x="22" y="7"/>
                      </a:lnTo>
                      <a:lnTo>
                        <a:pt x="8" y="7"/>
                      </a:lnTo>
                      <a:lnTo>
                        <a:pt x="8" y="14"/>
                      </a:lnTo>
                      <a:lnTo>
                        <a:pt x="8" y="21"/>
                      </a:lnTo>
                      <a:lnTo>
                        <a:pt x="0" y="28"/>
                      </a:lnTo>
                      <a:lnTo>
                        <a:pt x="0" y="37"/>
                      </a:lnTo>
                      <a:lnTo>
                        <a:pt x="0" y="44"/>
                      </a:lnTo>
                      <a:lnTo>
                        <a:pt x="8" y="51"/>
                      </a:lnTo>
                      <a:lnTo>
                        <a:pt x="8" y="58"/>
                      </a:lnTo>
                      <a:lnTo>
                        <a:pt x="15" y="65"/>
                      </a:lnTo>
                      <a:lnTo>
                        <a:pt x="22" y="65"/>
                      </a:lnTo>
                      <a:lnTo>
                        <a:pt x="36" y="65"/>
                      </a:lnTo>
                      <a:lnTo>
                        <a:pt x="52" y="65"/>
                      </a:lnTo>
                      <a:lnTo>
                        <a:pt x="59" y="58"/>
                      </a:lnTo>
                      <a:lnTo>
                        <a:pt x="59" y="51"/>
                      </a:lnTo>
                      <a:lnTo>
                        <a:pt x="66" y="51"/>
                      </a:lnTo>
                      <a:lnTo>
                        <a:pt x="66" y="44"/>
                      </a:lnTo>
                      <a:lnTo>
                        <a:pt x="66" y="37"/>
                      </a:lnTo>
                      <a:close/>
                    </a:path>
                  </a:pathLst>
                </a:custGeom>
                <a:solidFill>
                  <a:srgbClr val="FF0000"/>
                </a:solidFill>
                <a:ln w="0">
                  <a:solidFill>
                    <a:srgbClr val="FF0000"/>
                  </a:solidFill>
                  <a:prstDash val="solid"/>
                  <a:round/>
                  <a:headEnd/>
                  <a:tailEnd/>
                </a:ln>
              </p:spPr>
              <p:txBody>
                <a:bodyPr/>
                <a:lstStyle/>
                <a:p>
                  <a:endParaRPr lang="en-US"/>
                </a:p>
              </p:txBody>
            </p:sp>
            <p:sp>
              <p:nvSpPr>
                <p:cNvPr id="9874" name="Freeform 185">
                  <a:extLst>
                    <a:ext uri="{FF2B5EF4-FFF2-40B4-BE49-F238E27FC236}">
                      <a16:creationId xmlns:a16="http://schemas.microsoft.com/office/drawing/2014/main" id="{024314A0-4FC3-49C9-91EE-A7F8E8B58730}"/>
                    </a:ext>
                  </a:extLst>
                </p:cNvPr>
                <p:cNvSpPr>
                  <a:spLocks/>
                </p:cNvSpPr>
                <p:nvPr/>
              </p:nvSpPr>
              <p:spPr bwMode="auto">
                <a:xfrm>
                  <a:off x="451" y="2549"/>
                  <a:ext cx="2" cy="4"/>
                </a:xfrm>
                <a:custGeom>
                  <a:avLst/>
                  <a:gdLst>
                    <a:gd name="T0" fmla="*/ 0 w 66"/>
                    <a:gd name="T1" fmla="*/ 0 h 73"/>
                    <a:gd name="T2" fmla="*/ 0 w 66"/>
                    <a:gd name="T3" fmla="*/ 0 h 73"/>
                    <a:gd name="T4" fmla="*/ 0 w 66"/>
                    <a:gd name="T5" fmla="*/ 0 h 73"/>
                    <a:gd name="T6" fmla="*/ 0 w 66"/>
                    <a:gd name="T7" fmla="*/ 0 h 73"/>
                    <a:gd name="T8" fmla="*/ 0 w 66"/>
                    <a:gd name="T9" fmla="*/ 0 h 73"/>
                    <a:gd name="T10" fmla="*/ 0 w 66"/>
                    <a:gd name="T11" fmla="*/ 0 h 73"/>
                    <a:gd name="T12" fmla="*/ 0 w 66"/>
                    <a:gd name="T13" fmla="*/ 0 h 73"/>
                    <a:gd name="T14" fmla="*/ 0 w 66"/>
                    <a:gd name="T15" fmla="*/ 0 h 73"/>
                    <a:gd name="T16" fmla="*/ 0 w 66"/>
                    <a:gd name="T17" fmla="*/ 0 h 73"/>
                    <a:gd name="T18" fmla="*/ 0 w 66"/>
                    <a:gd name="T19" fmla="*/ 0 h 73"/>
                    <a:gd name="T20" fmla="*/ 0 w 66"/>
                    <a:gd name="T21" fmla="*/ 0 h 73"/>
                    <a:gd name="T22" fmla="*/ 0 w 66"/>
                    <a:gd name="T23" fmla="*/ 0 h 73"/>
                    <a:gd name="T24" fmla="*/ 0 w 66"/>
                    <a:gd name="T25" fmla="*/ 0 h 73"/>
                    <a:gd name="T26" fmla="*/ 0 w 66"/>
                    <a:gd name="T27" fmla="*/ 0 h 73"/>
                    <a:gd name="T28" fmla="*/ 0 w 66"/>
                    <a:gd name="T29" fmla="*/ 0 h 73"/>
                    <a:gd name="T30" fmla="*/ 0 w 66"/>
                    <a:gd name="T31" fmla="*/ 0 h 73"/>
                    <a:gd name="T32" fmla="*/ 0 w 66"/>
                    <a:gd name="T33" fmla="*/ 0 h 73"/>
                    <a:gd name="T34" fmla="*/ 0 w 66"/>
                    <a:gd name="T35" fmla="*/ 0 h 73"/>
                    <a:gd name="T36" fmla="*/ 0 w 66"/>
                    <a:gd name="T37" fmla="*/ 0 h 73"/>
                    <a:gd name="T38" fmla="*/ 0 w 66"/>
                    <a:gd name="T39" fmla="*/ 0 h 73"/>
                    <a:gd name="T40" fmla="*/ 0 w 66"/>
                    <a:gd name="T41" fmla="*/ 0 h 73"/>
                    <a:gd name="T42" fmla="*/ 0 w 66"/>
                    <a:gd name="T43" fmla="*/ 0 h 73"/>
                    <a:gd name="T44" fmla="*/ 0 w 66"/>
                    <a:gd name="T45" fmla="*/ 0 h 73"/>
                    <a:gd name="T46" fmla="*/ 0 w 66"/>
                    <a:gd name="T47" fmla="*/ 0 h 73"/>
                    <a:gd name="T48" fmla="*/ 0 w 66"/>
                    <a:gd name="T49" fmla="*/ 0 h 73"/>
                    <a:gd name="T50" fmla="*/ 0 w 66"/>
                    <a:gd name="T51" fmla="*/ 0 h 7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6"/>
                    <a:gd name="T79" fmla="*/ 0 h 73"/>
                    <a:gd name="T80" fmla="*/ 66 w 66"/>
                    <a:gd name="T81" fmla="*/ 73 h 7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6" h="73">
                      <a:moveTo>
                        <a:pt x="66" y="36"/>
                      </a:moveTo>
                      <a:lnTo>
                        <a:pt x="66" y="28"/>
                      </a:lnTo>
                      <a:lnTo>
                        <a:pt x="59" y="21"/>
                      </a:lnTo>
                      <a:lnTo>
                        <a:pt x="59" y="14"/>
                      </a:lnTo>
                      <a:lnTo>
                        <a:pt x="59" y="7"/>
                      </a:lnTo>
                      <a:lnTo>
                        <a:pt x="43" y="0"/>
                      </a:lnTo>
                      <a:lnTo>
                        <a:pt x="36" y="0"/>
                      </a:lnTo>
                      <a:lnTo>
                        <a:pt x="22" y="0"/>
                      </a:lnTo>
                      <a:lnTo>
                        <a:pt x="22" y="7"/>
                      </a:lnTo>
                      <a:lnTo>
                        <a:pt x="8" y="7"/>
                      </a:lnTo>
                      <a:lnTo>
                        <a:pt x="8" y="14"/>
                      </a:lnTo>
                      <a:lnTo>
                        <a:pt x="8" y="21"/>
                      </a:lnTo>
                      <a:lnTo>
                        <a:pt x="0" y="28"/>
                      </a:lnTo>
                      <a:lnTo>
                        <a:pt x="0" y="36"/>
                      </a:lnTo>
                      <a:lnTo>
                        <a:pt x="0" y="43"/>
                      </a:lnTo>
                      <a:lnTo>
                        <a:pt x="8" y="50"/>
                      </a:lnTo>
                      <a:lnTo>
                        <a:pt x="8" y="57"/>
                      </a:lnTo>
                      <a:lnTo>
                        <a:pt x="15" y="65"/>
                      </a:lnTo>
                      <a:lnTo>
                        <a:pt x="22" y="65"/>
                      </a:lnTo>
                      <a:lnTo>
                        <a:pt x="22" y="73"/>
                      </a:lnTo>
                      <a:lnTo>
                        <a:pt x="36" y="73"/>
                      </a:lnTo>
                      <a:lnTo>
                        <a:pt x="52" y="65"/>
                      </a:lnTo>
                      <a:lnTo>
                        <a:pt x="59" y="57"/>
                      </a:lnTo>
                      <a:lnTo>
                        <a:pt x="66" y="50"/>
                      </a:lnTo>
                      <a:lnTo>
                        <a:pt x="66" y="43"/>
                      </a:lnTo>
                      <a:lnTo>
                        <a:pt x="66" y="36"/>
                      </a:lnTo>
                      <a:close/>
                    </a:path>
                  </a:pathLst>
                </a:custGeom>
                <a:solidFill>
                  <a:srgbClr val="FF0000"/>
                </a:solidFill>
                <a:ln w="0">
                  <a:solidFill>
                    <a:srgbClr val="FF0000"/>
                  </a:solidFill>
                  <a:prstDash val="solid"/>
                  <a:round/>
                  <a:headEnd/>
                  <a:tailEnd/>
                </a:ln>
              </p:spPr>
              <p:txBody>
                <a:bodyPr/>
                <a:lstStyle/>
                <a:p>
                  <a:endParaRPr lang="en-US"/>
                </a:p>
              </p:txBody>
            </p:sp>
            <p:sp>
              <p:nvSpPr>
                <p:cNvPr id="9875" name="Freeform 186">
                  <a:extLst>
                    <a:ext uri="{FF2B5EF4-FFF2-40B4-BE49-F238E27FC236}">
                      <a16:creationId xmlns:a16="http://schemas.microsoft.com/office/drawing/2014/main" id="{3FBA3A42-6487-06BE-2738-13953C0283D2}"/>
                    </a:ext>
                  </a:extLst>
                </p:cNvPr>
                <p:cNvSpPr>
                  <a:spLocks/>
                </p:cNvSpPr>
                <p:nvPr/>
              </p:nvSpPr>
              <p:spPr bwMode="auto">
                <a:xfrm>
                  <a:off x="451" y="2566"/>
                  <a:ext cx="2" cy="2"/>
                </a:xfrm>
                <a:custGeom>
                  <a:avLst/>
                  <a:gdLst>
                    <a:gd name="T0" fmla="*/ 0 w 66"/>
                    <a:gd name="T1" fmla="*/ 0 h 65"/>
                    <a:gd name="T2" fmla="*/ 0 w 66"/>
                    <a:gd name="T3" fmla="*/ 0 h 65"/>
                    <a:gd name="T4" fmla="*/ 0 w 66"/>
                    <a:gd name="T5" fmla="*/ 0 h 65"/>
                    <a:gd name="T6" fmla="*/ 0 w 66"/>
                    <a:gd name="T7" fmla="*/ 0 h 65"/>
                    <a:gd name="T8" fmla="*/ 0 w 66"/>
                    <a:gd name="T9" fmla="*/ 0 h 65"/>
                    <a:gd name="T10" fmla="*/ 0 w 66"/>
                    <a:gd name="T11" fmla="*/ 0 h 65"/>
                    <a:gd name="T12" fmla="*/ 0 w 66"/>
                    <a:gd name="T13" fmla="*/ 0 h 65"/>
                    <a:gd name="T14" fmla="*/ 0 w 66"/>
                    <a:gd name="T15" fmla="*/ 0 h 65"/>
                    <a:gd name="T16" fmla="*/ 0 w 66"/>
                    <a:gd name="T17" fmla="*/ 0 h 65"/>
                    <a:gd name="T18" fmla="*/ 0 w 66"/>
                    <a:gd name="T19" fmla="*/ 0 h 65"/>
                    <a:gd name="T20" fmla="*/ 0 w 66"/>
                    <a:gd name="T21" fmla="*/ 0 h 65"/>
                    <a:gd name="T22" fmla="*/ 0 w 66"/>
                    <a:gd name="T23" fmla="*/ 0 h 65"/>
                    <a:gd name="T24" fmla="*/ 0 w 66"/>
                    <a:gd name="T25" fmla="*/ 0 h 65"/>
                    <a:gd name="T26" fmla="*/ 0 w 66"/>
                    <a:gd name="T27" fmla="*/ 0 h 65"/>
                    <a:gd name="T28" fmla="*/ 0 w 66"/>
                    <a:gd name="T29" fmla="*/ 0 h 65"/>
                    <a:gd name="T30" fmla="*/ 0 w 66"/>
                    <a:gd name="T31" fmla="*/ 0 h 65"/>
                    <a:gd name="T32" fmla="*/ 0 w 66"/>
                    <a:gd name="T33" fmla="*/ 0 h 65"/>
                    <a:gd name="T34" fmla="*/ 0 w 66"/>
                    <a:gd name="T35" fmla="*/ 0 h 65"/>
                    <a:gd name="T36" fmla="*/ 0 w 66"/>
                    <a:gd name="T37" fmla="*/ 0 h 65"/>
                    <a:gd name="T38" fmla="*/ 0 w 66"/>
                    <a:gd name="T39" fmla="*/ 0 h 65"/>
                    <a:gd name="T40" fmla="*/ 0 w 66"/>
                    <a:gd name="T41" fmla="*/ 0 h 65"/>
                    <a:gd name="T42" fmla="*/ 0 w 66"/>
                    <a:gd name="T43" fmla="*/ 0 h 65"/>
                    <a:gd name="T44" fmla="*/ 0 w 66"/>
                    <a:gd name="T45" fmla="*/ 0 h 65"/>
                    <a:gd name="T46" fmla="*/ 0 w 66"/>
                    <a:gd name="T47" fmla="*/ 0 h 6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6"/>
                    <a:gd name="T73" fmla="*/ 0 h 65"/>
                    <a:gd name="T74" fmla="*/ 66 w 66"/>
                    <a:gd name="T75" fmla="*/ 65 h 6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6" h="65">
                      <a:moveTo>
                        <a:pt x="66" y="29"/>
                      </a:moveTo>
                      <a:lnTo>
                        <a:pt x="66" y="22"/>
                      </a:lnTo>
                      <a:lnTo>
                        <a:pt x="59" y="22"/>
                      </a:lnTo>
                      <a:lnTo>
                        <a:pt x="59" y="7"/>
                      </a:lnTo>
                      <a:lnTo>
                        <a:pt x="59" y="0"/>
                      </a:lnTo>
                      <a:lnTo>
                        <a:pt x="43" y="0"/>
                      </a:lnTo>
                      <a:lnTo>
                        <a:pt x="36" y="0"/>
                      </a:lnTo>
                      <a:lnTo>
                        <a:pt x="22" y="0"/>
                      </a:lnTo>
                      <a:lnTo>
                        <a:pt x="8" y="0"/>
                      </a:lnTo>
                      <a:lnTo>
                        <a:pt x="8" y="7"/>
                      </a:lnTo>
                      <a:lnTo>
                        <a:pt x="8" y="22"/>
                      </a:lnTo>
                      <a:lnTo>
                        <a:pt x="0" y="22"/>
                      </a:lnTo>
                      <a:lnTo>
                        <a:pt x="0" y="37"/>
                      </a:lnTo>
                      <a:lnTo>
                        <a:pt x="8" y="44"/>
                      </a:lnTo>
                      <a:lnTo>
                        <a:pt x="8" y="51"/>
                      </a:lnTo>
                      <a:lnTo>
                        <a:pt x="15" y="58"/>
                      </a:lnTo>
                      <a:lnTo>
                        <a:pt x="22" y="58"/>
                      </a:lnTo>
                      <a:lnTo>
                        <a:pt x="22" y="65"/>
                      </a:lnTo>
                      <a:lnTo>
                        <a:pt x="36" y="65"/>
                      </a:lnTo>
                      <a:lnTo>
                        <a:pt x="52" y="58"/>
                      </a:lnTo>
                      <a:lnTo>
                        <a:pt x="59" y="51"/>
                      </a:lnTo>
                      <a:lnTo>
                        <a:pt x="66" y="44"/>
                      </a:lnTo>
                      <a:lnTo>
                        <a:pt x="66" y="37"/>
                      </a:lnTo>
                      <a:lnTo>
                        <a:pt x="66" y="29"/>
                      </a:lnTo>
                      <a:close/>
                    </a:path>
                  </a:pathLst>
                </a:custGeom>
                <a:solidFill>
                  <a:srgbClr val="FF0000"/>
                </a:solidFill>
                <a:ln w="0">
                  <a:solidFill>
                    <a:srgbClr val="FF0000"/>
                  </a:solidFill>
                  <a:prstDash val="solid"/>
                  <a:round/>
                  <a:headEnd/>
                  <a:tailEnd/>
                </a:ln>
              </p:spPr>
              <p:txBody>
                <a:bodyPr/>
                <a:lstStyle/>
                <a:p>
                  <a:endParaRPr lang="en-US"/>
                </a:p>
              </p:txBody>
            </p:sp>
            <p:sp>
              <p:nvSpPr>
                <p:cNvPr id="9876" name="Freeform 187">
                  <a:extLst>
                    <a:ext uri="{FF2B5EF4-FFF2-40B4-BE49-F238E27FC236}">
                      <a16:creationId xmlns:a16="http://schemas.microsoft.com/office/drawing/2014/main" id="{16D4F20C-9B41-4AB0-D866-24484DB41B27}"/>
                    </a:ext>
                  </a:extLst>
                </p:cNvPr>
                <p:cNvSpPr>
                  <a:spLocks/>
                </p:cNvSpPr>
                <p:nvPr/>
              </p:nvSpPr>
              <p:spPr bwMode="auto">
                <a:xfrm>
                  <a:off x="451" y="2581"/>
                  <a:ext cx="2" cy="3"/>
                </a:xfrm>
                <a:custGeom>
                  <a:avLst/>
                  <a:gdLst>
                    <a:gd name="T0" fmla="*/ 0 w 66"/>
                    <a:gd name="T1" fmla="*/ 0 h 65"/>
                    <a:gd name="T2" fmla="*/ 0 w 66"/>
                    <a:gd name="T3" fmla="*/ 0 h 65"/>
                    <a:gd name="T4" fmla="*/ 0 w 66"/>
                    <a:gd name="T5" fmla="*/ 0 h 65"/>
                    <a:gd name="T6" fmla="*/ 0 w 66"/>
                    <a:gd name="T7" fmla="*/ 0 h 65"/>
                    <a:gd name="T8" fmla="*/ 0 w 66"/>
                    <a:gd name="T9" fmla="*/ 0 h 65"/>
                    <a:gd name="T10" fmla="*/ 0 w 66"/>
                    <a:gd name="T11" fmla="*/ 0 h 65"/>
                    <a:gd name="T12" fmla="*/ 0 w 66"/>
                    <a:gd name="T13" fmla="*/ 0 h 65"/>
                    <a:gd name="T14" fmla="*/ 0 w 66"/>
                    <a:gd name="T15" fmla="*/ 0 h 65"/>
                    <a:gd name="T16" fmla="*/ 0 w 66"/>
                    <a:gd name="T17" fmla="*/ 0 h 65"/>
                    <a:gd name="T18" fmla="*/ 0 w 66"/>
                    <a:gd name="T19" fmla="*/ 0 h 65"/>
                    <a:gd name="T20" fmla="*/ 0 w 66"/>
                    <a:gd name="T21" fmla="*/ 0 h 65"/>
                    <a:gd name="T22" fmla="*/ 0 w 66"/>
                    <a:gd name="T23" fmla="*/ 0 h 65"/>
                    <a:gd name="T24" fmla="*/ 0 w 66"/>
                    <a:gd name="T25" fmla="*/ 0 h 65"/>
                    <a:gd name="T26" fmla="*/ 0 w 66"/>
                    <a:gd name="T27" fmla="*/ 0 h 65"/>
                    <a:gd name="T28" fmla="*/ 0 w 66"/>
                    <a:gd name="T29" fmla="*/ 0 h 65"/>
                    <a:gd name="T30" fmla="*/ 0 w 66"/>
                    <a:gd name="T31" fmla="*/ 0 h 65"/>
                    <a:gd name="T32" fmla="*/ 0 w 66"/>
                    <a:gd name="T33" fmla="*/ 0 h 65"/>
                    <a:gd name="T34" fmla="*/ 0 w 66"/>
                    <a:gd name="T35" fmla="*/ 0 h 65"/>
                    <a:gd name="T36" fmla="*/ 0 w 66"/>
                    <a:gd name="T37" fmla="*/ 0 h 65"/>
                    <a:gd name="T38" fmla="*/ 0 w 66"/>
                    <a:gd name="T39" fmla="*/ 0 h 65"/>
                    <a:gd name="T40" fmla="*/ 0 w 66"/>
                    <a:gd name="T41" fmla="*/ 0 h 65"/>
                    <a:gd name="T42" fmla="*/ 0 w 66"/>
                    <a:gd name="T43" fmla="*/ 0 h 65"/>
                    <a:gd name="T44" fmla="*/ 0 w 66"/>
                    <a:gd name="T45" fmla="*/ 0 h 65"/>
                    <a:gd name="T46" fmla="*/ 0 w 66"/>
                    <a:gd name="T47" fmla="*/ 0 h 6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6"/>
                    <a:gd name="T73" fmla="*/ 0 h 65"/>
                    <a:gd name="T74" fmla="*/ 66 w 66"/>
                    <a:gd name="T75" fmla="*/ 65 h 6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6" h="65">
                      <a:moveTo>
                        <a:pt x="66" y="28"/>
                      </a:moveTo>
                      <a:lnTo>
                        <a:pt x="66" y="21"/>
                      </a:lnTo>
                      <a:lnTo>
                        <a:pt x="59" y="21"/>
                      </a:lnTo>
                      <a:lnTo>
                        <a:pt x="59" y="7"/>
                      </a:lnTo>
                      <a:lnTo>
                        <a:pt x="43" y="0"/>
                      </a:lnTo>
                      <a:lnTo>
                        <a:pt x="36" y="0"/>
                      </a:lnTo>
                      <a:lnTo>
                        <a:pt x="22" y="0"/>
                      </a:lnTo>
                      <a:lnTo>
                        <a:pt x="22" y="7"/>
                      </a:lnTo>
                      <a:lnTo>
                        <a:pt x="8" y="7"/>
                      </a:lnTo>
                      <a:lnTo>
                        <a:pt x="8" y="21"/>
                      </a:lnTo>
                      <a:lnTo>
                        <a:pt x="0" y="21"/>
                      </a:lnTo>
                      <a:lnTo>
                        <a:pt x="0" y="36"/>
                      </a:lnTo>
                      <a:lnTo>
                        <a:pt x="0" y="44"/>
                      </a:lnTo>
                      <a:lnTo>
                        <a:pt x="8" y="44"/>
                      </a:lnTo>
                      <a:lnTo>
                        <a:pt x="8" y="58"/>
                      </a:lnTo>
                      <a:lnTo>
                        <a:pt x="15" y="58"/>
                      </a:lnTo>
                      <a:lnTo>
                        <a:pt x="22" y="58"/>
                      </a:lnTo>
                      <a:lnTo>
                        <a:pt x="22" y="65"/>
                      </a:lnTo>
                      <a:lnTo>
                        <a:pt x="36" y="65"/>
                      </a:lnTo>
                      <a:lnTo>
                        <a:pt x="52" y="58"/>
                      </a:lnTo>
                      <a:lnTo>
                        <a:pt x="59" y="58"/>
                      </a:lnTo>
                      <a:lnTo>
                        <a:pt x="59" y="51"/>
                      </a:lnTo>
                      <a:lnTo>
                        <a:pt x="66" y="44"/>
                      </a:lnTo>
                      <a:lnTo>
                        <a:pt x="66" y="28"/>
                      </a:lnTo>
                      <a:close/>
                    </a:path>
                  </a:pathLst>
                </a:custGeom>
                <a:solidFill>
                  <a:srgbClr val="FF0000"/>
                </a:solidFill>
                <a:ln w="0">
                  <a:solidFill>
                    <a:srgbClr val="FF0000"/>
                  </a:solidFill>
                  <a:prstDash val="solid"/>
                  <a:round/>
                  <a:headEnd/>
                  <a:tailEnd/>
                </a:ln>
              </p:spPr>
              <p:txBody>
                <a:bodyPr/>
                <a:lstStyle/>
                <a:p>
                  <a:endParaRPr lang="en-US"/>
                </a:p>
              </p:txBody>
            </p:sp>
          </p:grpSp>
          <p:grpSp>
            <p:nvGrpSpPr>
              <p:cNvPr id="9706" name="Group 188">
                <a:extLst>
                  <a:ext uri="{FF2B5EF4-FFF2-40B4-BE49-F238E27FC236}">
                    <a16:creationId xmlns:a16="http://schemas.microsoft.com/office/drawing/2014/main" id="{E381805C-B500-7227-3FD9-2566151FEDF6}"/>
                  </a:ext>
                </a:extLst>
              </p:cNvPr>
              <p:cNvGrpSpPr>
                <a:grpSpLocks/>
              </p:cNvGrpSpPr>
              <p:nvPr/>
            </p:nvGrpSpPr>
            <p:grpSpPr bwMode="auto">
              <a:xfrm>
                <a:off x="2304" y="2592"/>
                <a:ext cx="429" cy="395"/>
                <a:chOff x="157" y="2584"/>
                <a:chExt cx="429" cy="395"/>
              </a:xfrm>
            </p:grpSpPr>
            <p:sp>
              <p:nvSpPr>
                <p:cNvPr id="9793" name="Rectangle 189">
                  <a:extLst>
                    <a:ext uri="{FF2B5EF4-FFF2-40B4-BE49-F238E27FC236}">
                      <a16:creationId xmlns:a16="http://schemas.microsoft.com/office/drawing/2014/main" id="{DB03D4C7-08E6-2756-7F72-4CAF0C9AEDED}"/>
                    </a:ext>
                  </a:extLst>
                </p:cNvPr>
                <p:cNvSpPr>
                  <a:spLocks noChangeArrowheads="1"/>
                </p:cNvSpPr>
                <p:nvPr/>
              </p:nvSpPr>
              <p:spPr bwMode="auto">
                <a:xfrm>
                  <a:off x="157" y="2584"/>
                  <a:ext cx="429" cy="376"/>
                </a:xfrm>
                <a:prstGeom prst="rect">
                  <a:avLst/>
                </a:prstGeom>
                <a:solidFill>
                  <a:srgbClr val="FFFFFF"/>
                </a:solidFill>
                <a:ln w="0">
                  <a:solidFill>
                    <a:srgbClr val="000000"/>
                  </a:solidFill>
                  <a:miter lim="800000"/>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794" name="Line 190">
                  <a:extLst>
                    <a:ext uri="{FF2B5EF4-FFF2-40B4-BE49-F238E27FC236}">
                      <a16:creationId xmlns:a16="http://schemas.microsoft.com/office/drawing/2014/main" id="{C17ED780-7870-2F16-8D10-5C62D5D06F26}"/>
                    </a:ext>
                  </a:extLst>
                </p:cNvPr>
                <p:cNvSpPr>
                  <a:spLocks noChangeShapeType="1"/>
                </p:cNvSpPr>
                <p:nvPr/>
              </p:nvSpPr>
              <p:spPr bwMode="auto">
                <a:xfrm>
                  <a:off x="264" y="2584"/>
                  <a:ext cx="1" cy="37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95" name="Line 191">
                  <a:extLst>
                    <a:ext uri="{FF2B5EF4-FFF2-40B4-BE49-F238E27FC236}">
                      <a16:creationId xmlns:a16="http://schemas.microsoft.com/office/drawing/2014/main" id="{9EB3B69C-C5E1-CDA3-062C-53856A5C27D6}"/>
                    </a:ext>
                  </a:extLst>
                </p:cNvPr>
                <p:cNvSpPr>
                  <a:spLocks noChangeShapeType="1"/>
                </p:cNvSpPr>
                <p:nvPr/>
              </p:nvSpPr>
              <p:spPr bwMode="auto">
                <a:xfrm>
                  <a:off x="371" y="2584"/>
                  <a:ext cx="1" cy="37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96" name="Line 192">
                  <a:extLst>
                    <a:ext uri="{FF2B5EF4-FFF2-40B4-BE49-F238E27FC236}">
                      <a16:creationId xmlns:a16="http://schemas.microsoft.com/office/drawing/2014/main" id="{9FFB8BC0-0CC6-94E4-F4C3-ABD49EC964D2}"/>
                    </a:ext>
                  </a:extLst>
                </p:cNvPr>
                <p:cNvSpPr>
                  <a:spLocks noChangeShapeType="1"/>
                </p:cNvSpPr>
                <p:nvPr/>
              </p:nvSpPr>
              <p:spPr bwMode="auto">
                <a:xfrm>
                  <a:off x="479" y="2584"/>
                  <a:ext cx="1" cy="37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97" name="Line 193">
                  <a:extLst>
                    <a:ext uri="{FF2B5EF4-FFF2-40B4-BE49-F238E27FC236}">
                      <a16:creationId xmlns:a16="http://schemas.microsoft.com/office/drawing/2014/main" id="{09618347-9BB7-DE7E-171A-F85C51CC0B6B}"/>
                    </a:ext>
                  </a:extLst>
                </p:cNvPr>
                <p:cNvSpPr>
                  <a:spLocks noChangeShapeType="1"/>
                </p:cNvSpPr>
                <p:nvPr/>
              </p:nvSpPr>
              <p:spPr bwMode="auto">
                <a:xfrm>
                  <a:off x="158" y="2624"/>
                  <a:ext cx="427"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98" name="Rectangle 194">
                  <a:extLst>
                    <a:ext uri="{FF2B5EF4-FFF2-40B4-BE49-F238E27FC236}">
                      <a16:creationId xmlns:a16="http://schemas.microsoft.com/office/drawing/2014/main" id="{CB526A82-9F5D-9097-3D2B-43D934443422}"/>
                    </a:ext>
                  </a:extLst>
                </p:cNvPr>
                <p:cNvSpPr>
                  <a:spLocks noChangeArrowheads="1"/>
                </p:cNvSpPr>
                <p:nvPr/>
              </p:nvSpPr>
              <p:spPr bwMode="auto">
                <a:xfrm>
                  <a:off x="161" y="2960"/>
                  <a:ext cx="421" cy="19"/>
                </a:xfrm>
                <a:prstGeom prst="rect">
                  <a:avLst/>
                </a:prstGeom>
                <a:solidFill>
                  <a:srgbClr val="000000"/>
                </a:solidFill>
                <a:ln w="0">
                  <a:solidFill>
                    <a:srgbClr val="000000"/>
                  </a:solidFill>
                  <a:miter lim="800000"/>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799" name="Rectangle 195">
                  <a:extLst>
                    <a:ext uri="{FF2B5EF4-FFF2-40B4-BE49-F238E27FC236}">
                      <a16:creationId xmlns:a16="http://schemas.microsoft.com/office/drawing/2014/main" id="{85CB3325-E291-B9F4-614C-731FB4CD381F}"/>
                    </a:ext>
                  </a:extLst>
                </p:cNvPr>
                <p:cNvSpPr>
                  <a:spLocks noChangeArrowheads="1"/>
                </p:cNvSpPr>
                <p:nvPr/>
              </p:nvSpPr>
              <p:spPr bwMode="auto">
                <a:xfrm>
                  <a:off x="172" y="2660"/>
                  <a:ext cx="77" cy="133"/>
                </a:xfrm>
                <a:prstGeom prst="rect">
                  <a:avLst/>
                </a:prstGeom>
                <a:solidFill>
                  <a:srgbClr val="000000"/>
                </a:solidFill>
                <a:ln w="0">
                  <a:solidFill>
                    <a:srgbClr val="000000"/>
                  </a:solidFill>
                  <a:miter lim="800000"/>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800" name="Freeform 196">
                  <a:extLst>
                    <a:ext uri="{FF2B5EF4-FFF2-40B4-BE49-F238E27FC236}">
                      <a16:creationId xmlns:a16="http://schemas.microsoft.com/office/drawing/2014/main" id="{C5EB3F4A-2B59-8F15-5EAF-2FDF609DF43A}"/>
                    </a:ext>
                  </a:extLst>
                </p:cNvPr>
                <p:cNvSpPr>
                  <a:spLocks/>
                </p:cNvSpPr>
                <p:nvPr/>
              </p:nvSpPr>
              <p:spPr bwMode="auto">
                <a:xfrm>
                  <a:off x="209" y="2669"/>
                  <a:ext cx="2" cy="3"/>
                </a:xfrm>
                <a:custGeom>
                  <a:avLst/>
                  <a:gdLst>
                    <a:gd name="T0" fmla="*/ 0 w 67"/>
                    <a:gd name="T1" fmla="*/ 0 h 65"/>
                    <a:gd name="T2" fmla="*/ 0 w 67"/>
                    <a:gd name="T3" fmla="*/ 0 h 65"/>
                    <a:gd name="T4" fmla="*/ 0 w 67"/>
                    <a:gd name="T5" fmla="*/ 0 h 65"/>
                    <a:gd name="T6" fmla="*/ 0 w 67"/>
                    <a:gd name="T7" fmla="*/ 0 h 65"/>
                    <a:gd name="T8" fmla="*/ 0 w 67"/>
                    <a:gd name="T9" fmla="*/ 0 h 65"/>
                    <a:gd name="T10" fmla="*/ 0 w 67"/>
                    <a:gd name="T11" fmla="*/ 0 h 65"/>
                    <a:gd name="T12" fmla="*/ 0 w 67"/>
                    <a:gd name="T13" fmla="*/ 0 h 65"/>
                    <a:gd name="T14" fmla="*/ 0 w 67"/>
                    <a:gd name="T15" fmla="*/ 0 h 65"/>
                    <a:gd name="T16" fmla="*/ 0 w 67"/>
                    <a:gd name="T17" fmla="*/ 0 h 65"/>
                    <a:gd name="T18" fmla="*/ 0 w 67"/>
                    <a:gd name="T19" fmla="*/ 0 h 65"/>
                    <a:gd name="T20" fmla="*/ 0 w 67"/>
                    <a:gd name="T21" fmla="*/ 0 h 65"/>
                    <a:gd name="T22" fmla="*/ 0 w 67"/>
                    <a:gd name="T23" fmla="*/ 0 h 65"/>
                    <a:gd name="T24" fmla="*/ 0 w 67"/>
                    <a:gd name="T25" fmla="*/ 0 h 65"/>
                    <a:gd name="T26" fmla="*/ 0 w 67"/>
                    <a:gd name="T27" fmla="*/ 0 h 65"/>
                    <a:gd name="T28" fmla="*/ 0 w 67"/>
                    <a:gd name="T29" fmla="*/ 0 h 65"/>
                    <a:gd name="T30" fmla="*/ 0 w 67"/>
                    <a:gd name="T31" fmla="*/ 0 h 65"/>
                    <a:gd name="T32" fmla="*/ 0 w 67"/>
                    <a:gd name="T33" fmla="*/ 0 h 65"/>
                    <a:gd name="T34" fmla="*/ 0 w 67"/>
                    <a:gd name="T35" fmla="*/ 0 h 65"/>
                    <a:gd name="T36" fmla="*/ 0 w 67"/>
                    <a:gd name="T37" fmla="*/ 0 h 65"/>
                    <a:gd name="T38" fmla="*/ 0 w 67"/>
                    <a:gd name="T39" fmla="*/ 0 h 65"/>
                    <a:gd name="T40" fmla="*/ 0 w 67"/>
                    <a:gd name="T41" fmla="*/ 0 h 65"/>
                    <a:gd name="T42" fmla="*/ 0 w 67"/>
                    <a:gd name="T43" fmla="*/ 0 h 65"/>
                    <a:gd name="T44" fmla="*/ 0 w 67"/>
                    <a:gd name="T45" fmla="*/ 0 h 65"/>
                    <a:gd name="T46" fmla="*/ 0 w 67"/>
                    <a:gd name="T47" fmla="*/ 0 h 65"/>
                    <a:gd name="T48" fmla="*/ 0 w 67"/>
                    <a:gd name="T49" fmla="*/ 0 h 6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7"/>
                    <a:gd name="T76" fmla="*/ 0 h 65"/>
                    <a:gd name="T77" fmla="*/ 67 w 67"/>
                    <a:gd name="T78" fmla="*/ 65 h 6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7" h="65">
                      <a:moveTo>
                        <a:pt x="67" y="28"/>
                      </a:moveTo>
                      <a:lnTo>
                        <a:pt x="67" y="21"/>
                      </a:lnTo>
                      <a:lnTo>
                        <a:pt x="60" y="21"/>
                      </a:lnTo>
                      <a:lnTo>
                        <a:pt x="60" y="7"/>
                      </a:lnTo>
                      <a:lnTo>
                        <a:pt x="45" y="0"/>
                      </a:lnTo>
                      <a:lnTo>
                        <a:pt x="37" y="0"/>
                      </a:lnTo>
                      <a:lnTo>
                        <a:pt x="23" y="0"/>
                      </a:lnTo>
                      <a:lnTo>
                        <a:pt x="23" y="7"/>
                      </a:lnTo>
                      <a:lnTo>
                        <a:pt x="8" y="7"/>
                      </a:lnTo>
                      <a:lnTo>
                        <a:pt x="8" y="21"/>
                      </a:lnTo>
                      <a:lnTo>
                        <a:pt x="0" y="21"/>
                      </a:lnTo>
                      <a:lnTo>
                        <a:pt x="0" y="36"/>
                      </a:lnTo>
                      <a:lnTo>
                        <a:pt x="0" y="44"/>
                      </a:lnTo>
                      <a:lnTo>
                        <a:pt x="8" y="44"/>
                      </a:lnTo>
                      <a:lnTo>
                        <a:pt x="8" y="58"/>
                      </a:lnTo>
                      <a:lnTo>
                        <a:pt x="16" y="58"/>
                      </a:lnTo>
                      <a:lnTo>
                        <a:pt x="23" y="58"/>
                      </a:lnTo>
                      <a:lnTo>
                        <a:pt x="23" y="65"/>
                      </a:lnTo>
                      <a:lnTo>
                        <a:pt x="37" y="65"/>
                      </a:lnTo>
                      <a:lnTo>
                        <a:pt x="45" y="65"/>
                      </a:lnTo>
                      <a:lnTo>
                        <a:pt x="53" y="58"/>
                      </a:lnTo>
                      <a:lnTo>
                        <a:pt x="60" y="58"/>
                      </a:lnTo>
                      <a:lnTo>
                        <a:pt x="60" y="51"/>
                      </a:lnTo>
                      <a:lnTo>
                        <a:pt x="67" y="44"/>
                      </a:lnTo>
                      <a:lnTo>
                        <a:pt x="67" y="28"/>
                      </a:lnTo>
                      <a:close/>
                    </a:path>
                  </a:pathLst>
                </a:custGeom>
                <a:solidFill>
                  <a:srgbClr val="FF0000"/>
                </a:solidFill>
                <a:ln w="0">
                  <a:solidFill>
                    <a:srgbClr val="FF0000"/>
                  </a:solidFill>
                  <a:prstDash val="solid"/>
                  <a:round/>
                  <a:headEnd/>
                  <a:tailEnd/>
                </a:ln>
              </p:spPr>
              <p:txBody>
                <a:bodyPr/>
                <a:lstStyle/>
                <a:p>
                  <a:endParaRPr lang="en-US"/>
                </a:p>
              </p:txBody>
            </p:sp>
            <p:sp>
              <p:nvSpPr>
                <p:cNvPr id="9801" name="Freeform 197">
                  <a:extLst>
                    <a:ext uri="{FF2B5EF4-FFF2-40B4-BE49-F238E27FC236}">
                      <a16:creationId xmlns:a16="http://schemas.microsoft.com/office/drawing/2014/main" id="{DA07679E-F641-6FEC-7FFF-E303542E3988}"/>
                    </a:ext>
                  </a:extLst>
                </p:cNvPr>
                <p:cNvSpPr>
                  <a:spLocks/>
                </p:cNvSpPr>
                <p:nvPr/>
              </p:nvSpPr>
              <p:spPr bwMode="auto">
                <a:xfrm>
                  <a:off x="209" y="2685"/>
                  <a:ext cx="2" cy="3"/>
                </a:xfrm>
                <a:custGeom>
                  <a:avLst/>
                  <a:gdLst>
                    <a:gd name="T0" fmla="*/ 0 w 67"/>
                    <a:gd name="T1" fmla="*/ 0 h 72"/>
                    <a:gd name="T2" fmla="*/ 0 w 67"/>
                    <a:gd name="T3" fmla="*/ 0 h 72"/>
                    <a:gd name="T4" fmla="*/ 0 w 67"/>
                    <a:gd name="T5" fmla="*/ 0 h 72"/>
                    <a:gd name="T6" fmla="*/ 0 w 67"/>
                    <a:gd name="T7" fmla="*/ 0 h 72"/>
                    <a:gd name="T8" fmla="*/ 0 w 67"/>
                    <a:gd name="T9" fmla="*/ 0 h 72"/>
                    <a:gd name="T10" fmla="*/ 0 w 67"/>
                    <a:gd name="T11" fmla="*/ 0 h 72"/>
                    <a:gd name="T12" fmla="*/ 0 w 67"/>
                    <a:gd name="T13" fmla="*/ 0 h 72"/>
                    <a:gd name="T14" fmla="*/ 0 w 67"/>
                    <a:gd name="T15" fmla="*/ 0 h 72"/>
                    <a:gd name="T16" fmla="*/ 0 w 67"/>
                    <a:gd name="T17" fmla="*/ 0 h 72"/>
                    <a:gd name="T18" fmla="*/ 0 w 67"/>
                    <a:gd name="T19" fmla="*/ 0 h 72"/>
                    <a:gd name="T20" fmla="*/ 0 w 67"/>
                    <a:gd name="T21" fmla="*/ 0 h 72"/>
                    <a:gd name="T22" fmla="*/ 0 w 67"/>
                    <a:gd name="T23" fmla="*/ 0 h 72"/>
                    <a:gd name="T24" fmla="*/ 0 w 67"/>
                    <a:gd name="T25" fmla="*/ 0 h 72"/>
                    <a:gd name="T26" fmla="*/ 0 w 67"/>
                    <a:gd name="T27" fmla="*/ 0 h 72"/>
                    <a:gd name="T28" fmla="*/ 0 w 67"/>
                    <a:gd name="T29" fmla="*/ 0 h 72"/>
                    <a:gd name="T30" fmla="*/ 0 w 67"/>
                    <a:gd name="T31" fmla="*/ 0 h 72"/>
                    <a:gd name="T32" fmla="*/ 0 w 67"/>
                    <a:gd name="T33" fmla="*/ 0 h 72"/>
                    <a:gd name="T34" fmla="*/ 0 w 67"/>
                    <a:gd name="T35" fmla="*/ 0 h 72"/>
                    <a:gd name="T36" fmla="*/ 0 w 67"/>
                    <a:gd name="T37" fmla="*/ 0 h 72"/>
                    <a:gd name="T38" fmla="*/ 0 w 67"/>
                    <a:gd name="T39" fmla="*/ 0 h 72"/>
                    <a:gd name="T40" fmla="*/ 0 w 67"/>
                    <a:gd name="T41" fmla="*/ 0 h 72"/>
                    <a:gd name="T42" fmla="*/ 0 w 67"/>
                    <a:gd name="T43" fmla="*/ 0 h 72"/>
                    <a:gd name="T44" fmla="*/ 0 w 67"/>
                    <a:gd name="T45" fmla="*/ 0 h 72"/>
                    <a:gd name="T46" fmla="*/ 0 w 67"/>
                    <a:gd name="T47" fmla="*/ 0 h 72"/>
                    <a:gd name="T48" fmla="*/ 0 w 67"/>
                    <a:gd name="T49" fmla="*/ 0 h 72"/>
                    <a:gd name="T50" fmla="*/ 0 w 67"/>
                    <a:gd name="T51" fmla="*/ 0 h 72"/>
                    <a:gd name="T52" fmla="*/ 0 w 67"/>
                    <a:gd name="T53" fmla="*/ 0 h 72"/>
                    <a:gd name="T54" fmla="*/ 0 w 67"/>
                    <a:gd name="T55" fmla="*/ 0 h 7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7"/>
                    <a:gd name="T85" fmla="*/ 0 h 72"/>
                    <a:gd name="T86" fmla="*/ 67 w 67"/>
                    <a:gd name="T87" fmla="*/ 72 h 7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7" h="72">
                      <a:moveTo>
                        <a:pt x="67" y="35"/>
                      </a:moveTo>
                      <a:lnTo>
                        <a:pt x="67" y="28"/>
                      </a:lnTo>
                      <a:lnTo>
                        <a:pt x="60" y="22"/>
                      </a:lnTo>
                      <a:lnTo>
                        <a:pt x="60" y="15"/>
                      </a:lnTo>
                      <a:lnTo>
                        <a:pt x="60" y="7"/>
                      </a:lnTo>
                      <a:lnTo>
                        <a:pt x="45" y="0"/>
                      </a:lnTo>
                      <a:lnTo>
                        <a:pt x="37" y="0"/>
                      </a:lnTo>
                      <a:lnTo>
                        <a:pt x="23" y="0"/>
                      </a:lnTo>
                      <a:lnTo>
                        <a:pt x="23" y="7"/>
                      </a:lnTo>
                      <a:lnTo>
                        <a:pt x="8" y="7"/>
                      </a:lnTo>
                      <a:lnTo>
                        <a:pt x="8" y="15"/>
                      </a:lnTo>
                      <a:lnTo>
                        <a:pt x="8" y="22"/>
                      </a:lnTo>
                      <a:lnTo>
                        <a:pt x="0" y="28"/>
                      </a:lnTo>
                      <a:lnTo>
                        <a:pt x="0" y="35"/>
                      </a:lnTo>
                      <a:lnTo>
                        <a:pt x="0" y="42"/>
                      </a:lnTo>
                      <a:lnTo>
                        <a:pt x="8" y="50"/>
                      </a:lnTo>
                      <a:lnTo>
                        <a:pt x="8" y="56"/>
                      </a:lnTo>
                      <a:lnTo>
                        <a:pt x="16" y="64"/>
                      </a:lnTo>
                      <a:lnTo>
                        <a:pt x="23" y="64"/>
                      </a:lnTo>
                      <a:lnTo>
                        <a:pt x="23" y="72"/>
                      </a:lnTo>
                      <a:lnTo>
                        <a:pt x="37" y="72"/>
                      </a:lnTo>
                      <a:lnTo>
                        <a:pt x="45" y="72"/>
                      </a:lnTo>
                      <a:lnTo>
                        <a:pt x="53" y="64"/>
                      </a:lnTo>
                      <a:lnTo>
                        <a:pt x="60" y="56"/>
                      </a:lnTo>
                      <a:lnTo>
                        <a:pt x="60" y="50"/>
                      </a:lnTo>
                      <a:lnTo>
                        <a:pt x="67" y="50"/>
                      </a:lnTo>
                      <a:lnTo>
                        <a:pt x="67" y="42"/>
                      </a:lnTo>
                      <a:lnTo>
                        <a:pt x="67" y="35"/>
                      </a:lnTo>
                      <a:close/>
                    </a:path>
                  </a:pathLst>
                </a:custGeom>
                <a:solidFill>
                  <a:srgbClr val="FF0000"/>
                </a:solidFill>
                <a:ln w="0">
                  <a:solidFill>
                    <a:srgbClr val="FF0000"/>
                  </a:solidFill>
                  <a:prstDash val="solid"/>
                  <a:round/>
                  <a:headEnd/>
                  <a:tailEnd/>
                </a:ln>
              </p:spPr>
              <p:txBody>
                <a:bodyPr/>
                <a:lstStyle/>
                <a:p>
                  <a:endParaRPr lang="en-US"/>
                </a:p>
              </p:txBody>
            </p:sp>
            <p:sp>
              <p:nvSpPr>
                <p:cNvPr id="9802" name="Freeform 198">
                  <a:extLst>
                    <a:ext uri="{FF2B5EF4-FFF2-40B4-BE49-F238E27FC236}">
                      <a16:creationId xmlns:a16="http://schemas.microsoft.com/office/drawing/2014/main" id="{4CB79A62-2661-D307-9768-9B2FA2B21C2D}"/>
                    </a:ext>
                  </a:extLst>
                </p:cNvPr>
                <p:cNvSpPr>
                  <a:spLocks/>
                </p:cNvSpPr>
                <p:nvPr/>
              </p:nvSpPr>
              <p:spPr bwMode="auto">
                <a:xfrm>
                  <a:off x="209" y="2701"/>
                  <a:ext cx="2" cy="3"/>
                </a:xfrm>
                <a:custGeom>
                  <a:avLst/>
                  <a:gdLst>
                    <a:gd name="T0" fmla="*/ 0 w 67"/>
                    <a:gd name="T1" fmla="*/ 0 h 66"/>
                    <a:gd name="T2" fmla="*/ 0 w 67"/>
                    <a:gd name="T3" fmla="*/ 0 h 66"/>
                    <a:gd name="T4" fmla="*/ 0 w 67"/>
                    <a:gd name="T5" fmla="*/ 0 h 66"/>
                    <a:gd name="T6" fmla="*/ 0 w 67"/>
                    <a:gd name="T7" fmla="*/ 0 h 66"/>
                    <a:gd name="T8" fmla="*/ 0 w 67"/>
                    <a:gd name="T9" fmla="*/ 0 h 66"/>
                    <a:gd name="T10" fmla="*/ 0 w 67"/>
                    <a:gd name="T11" fmla="*/ 0 h 66"/>
                    <a:gd name="T12" fmla="*/ 0 w 67"/>
                    <a:gd name="T13" fmla="*/ 0 h 66"/>
                    <a:gd name="T14" fmla="*/ 0 w 67"/>
                    <a:gd name="T15" fmla="*/ 0 h 66"/>
                    <a:gd name="T16" fmla="*/ 0 w 67"/>
                    <a:gd name="T17" fmla="*/ 0 h 66"/>
                    <a:gd name="T18" fmla="*/ 0 w 67"/>
                    <a:gd name="T19" fmla="*/ 0 h 66"/>
                    <a:gd name="T20" fmla="*/ 0 w 67"/>
                    <a:gd name="T21" fmla="*/ 0 h 66"/>
                    <a:gd name="T22" fmla="*/ 0 w 67"/>
                    <a:gd name="T23" fmla="*/ 0 h 66"/>
                    <a:gd name="T24" fmla="*/ 0 w 67"/>
                    <a:gd name="T25" fmla="*/ 0 h 66"/>
                    <a:gd name="T26" fmla="*/ 0 w 67"/>
                    <a:gd name="T27" fmla="*/ 0 h 66"/>
                    <a:gd name="T28" fmla="*/ 0 w 67"/>
                    <a:gd name="T29" fmla="*/ 0 h 66"/>
                    <a:gd name="T30" fmla="*/ 0 w 67"/>
                    <a:gd name="T31" fmla="*/ 0 h 66"/>
                    <a:gd name="T32" fmla="*/ 0 w 67"/>
                    <a:gd name="T33" fmla="*/ 0 h 66"/>
                    <a:gd name="T34" fmla="*/ 0 w 67"/>
                    <a:gd name="T35" fmla="*/ 0 h 66"/>
                    <a:gd name="T36" fmla="*/ 0 w 67"/>
                    <a:gd name="T37" fmla="*/ 0 h 66"/>
                    <a:gd name="T38" fmla="*/ 0 w 67"/>
                    <a:gd name="T39" fmla="*/ 0 h 66"/>
                    <a:gd name="T40" fmla="*/ 0 w 67"/>
                    <a:gd name="T41" fmla="*/ 0 h 66"/>
                    <a:gd name="T42" fmla="*/ 0 w 67"/>
                    <a:gd name="T43" fmla="*/ 0 h 66"/>
                    <a:gd name="T44" fmla="*/ 0 w 67"/>
                    <a:gd name="T45" fmla="*/ 0 h 66"/>
                    <a:gd name="T46" fmla="*/ 0 w 67"/>
                    <a:gd name="T47" fmla="*/ 0 h 66"/>
                    <a:gd name="T48" fmla="*/ 0 w 67"/>
                    <a:gd name="T49" fmla="*/ 0 h 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7"/>
                    <a:gd name="T76" fmla="*/ 0 h 66"/>
                    <a:gd name="T77" fmla="*/ 67 w 67"/>
                    <a:gd name="T78" fmla="*/ 66 h 6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7" h="66">
                      <a:moveTo>
                        <a:pt x="67" y="30"/>
                      </a:moveTo>
                      <a:lnTo>
                        <a:pt x="67" y="22"/>
                      </a:lnTo>
                      <a:lnTo>
                        <a:pt x="60" y="15"/>
                      </a:lnTo>
                      <a:lnTo>
                        <a:pt x="60" y="8"/>
                      </a:lnTo>
                      <a:lnTo>
                        <a:pt x="60" y="0"/>
                      </a:lnTo>
                      <a:lnTo>
                        <a:pt x="45" y="0"/>
                      </a:lnTo>
                      <a:lnTo>
                        <a:pt x="37" y="0"/>
                      </a:lnTo>
                      <a:lnTo>
                        <a:pt x="23" y="0"/>
                      </a:lnTo>
                      <a:lnTo>
                        <a:pt x="8" y="0"/>
                      </a:lnTo>
                      <a:lnTo>
                        <a:pt x="8" y="8"/>
                      </a:lnTo>
                      <a:lnTo>
                        <a:pt x="8" y="15"/>
                      </a:lnTo>
                      <a:lnTo>
                        <a:pt x="0" y="22"/>
                      </a:lnTo>
                      <a:lnTo>
                        <a:pt x="0" y="37"/>
                      </a:lnTo>
                      <a:lnTo>
                        <a:pt x="8" y="45"/>
                      </a:lnTo>
                      <a:lnTo>
                        <a:pt x="8" y="52"/>
                      </a:lnTo>
                      <a:lnTo>
                        <a:pt x="16" y="59"/>
                      </a:lnTo>
                      <a:lnTo>
                        <a:pt x="23" y="59"/>
                      </a:lnTo>
                      <a:lnTo>
                        <a:pt x="23" y="66"/>
                      </a:lnTo>
                      <a:lnTo>
                        <a:pt x="37" y="66"/>
                      </a:lnTo>
                      <a:lnTo>
                        <a:pt x="45" y="66"/>
                      </a:lnTo>
                      <a:lnTo>
                        <a:pt x="53" y="59"/>
                      </a:lnTo>
                      <a:lnTo>
                        <a:pt x="60" y="52"/>
                      </a:lnTo>
                      <a:lnTo>
                        <a:pt x="67" y="45"/>
                      </a:lnTo>
                      <a:lnTo>
                        <a:pt x="67" y="37"/>
                      </a:lnTo>
                      <a:lnTo>
                        <a:pt x="67" y="30"/>
                      </a:lnTo>
                      <a:close/>
                    </a:path>
                  </a:pathLst>
                </a:custGeom>
                <a:solidFill>
                  <a:srgbClr val="FF0000"/>
                </a:solidFill>
                <a:ln w="0">
                  <a:solidFill>
                    <a:srgbClr val="FF0000"/>
                  </a:solidFill>
                  <a:prstDash val="solid"/>
                  <a:round/>
                  <a:headEnd/>
                  <a:tailEnd/>
                </a:ln>
              </p:spPr>
              <p:txBody>
                <a:bodyPr/>
                <a:lstStyle/>
                <a:p>
                  <a:endParaRPr lang="en-US"/>
                </a:p>
              </p:txBody>
            </p:sp>
            <p:sp>
              <p:nvSpPr>
                <p:cNvPr id="9803" name="Freeform 199">
                  <a:extLst>
                    <a:ext uri="{FF2B5EF4-FFF2-40B4-BE49-F238E27FC236}">
                      <a16:creationId xmlns:a16="http://schemas.microsoft.com/office/drawing/2014/main" id="{2ADCAF95-720C-EF52-29CF-352D001987B6}"/>
                    </a:ext>
                  </a:extLst>
                </p:cNvPr>
                <p:cNvSpPr>
                  <a:spLocks/>
                </p:cNvSpPr>
                <p:nvPr/>
              </p:nvSpPr>
              <p:spPr bwMode="auto">
                <a:xfrm>
                  <a:off x="209" y="2717"/>
                  <a:ext cx="2" cy="3"/>
                </a:xfrm>
                <a:custGeom>
                  <a:avLst/>
                  <a:gdLst>
                    <a:gd name="T0" fmla="*/ 0 w 67"/>
                    <a:gd name="T1" fmla="*/ 0 h 66"/>
                    <a:gd name="T2" fmla="*/ 0 w 67"/>
                    <a:gd name="T3" fmla="*/ 0 h 66"/>
                    <a:gd name="T4" fmla="*/ 0 w 67"/>
                    <a:gd name="T5" fmla="*/ 0 h 66"/>
                    <a:gd name="T6" fmla="*/ 0 w 67"/>
                    <a:gd name="T7" fmla="*/ 0 h 66"/>
                    <a:gd name="T8" fmla="*/ 0 w 67"/>
                    <a:gd name="T9" fmla="*/ 0 h 66"/>
                    <a:gd name="T10" fmla="*/ 0 w 67"/>
                    <a:gd name="T11" fmla="*/ 0 h 66"/>
                    <a:gd name="T12" fmla="*/ 0 w 67"/>
                    <a:gd name="T13" fmla="*/ 0 h 66"/>
                    <a:gd name="T14" fmla="*/ 0 w 67"/>
                    <a:gd name="T15" fmla="*/ 0 h 66"/>
                    <a:gd name="T16" fmla="*/ 0 w 67"/>
                    <a:gd name="T17" fmla="*/ 0 h 66"/>
                    <a:gd name="T18" fmla="*/ 0 w 67"/>
                    <a:gd name="T19" fmla="*/ 0 h 66"/>
                    <a:gd name="T20" fmla="*/ 0 w 67"/>
                    <a:gd name="T21" fmla="*/ 0 h 66"/>
                    <a:gd name="T22" fmla="*/ 0 w 67"/>
                    <a:gd name="T23" fmla="*/ 0 h 66"/>
                    <a:gd name="T24" fmla="*/ 0 w 67"/>
                    <a:gd name="T25" fmla="*/ 0 h 66"/>
                    <a:gd name="T26" fmla="*/ 0 w 67"/>
                    <a:gd name="T27" fmla="*/ 0 h 66"/>
                    <a:gd name="T28" fmla="*/ 0 w 67"/>
                    <a:gd name="T29" fmla="*/ 0 h 66"/>
                    <a:gd name="T30" fmla="*/ 0 w 67"/>
                    <a:gd name="T31" fmla="*/ 0 h 66"/>
                    <a:gd name="T32" fmla="*/ 0 w 67"/>
                    <a:gd name="T33" fmla="*/ 0 h 66"/>
                    <a:gd name="T34" fmla="*/ 0 w 67"/>
                    <a:gd name="T35" fmla="*/ 0 h 66"/>
                    <a:gd name="T36" fmla="*/ 0 w 67"/>
                    <a:gd name="T37" fmla="*/ 0 h 66"/>
                    <a:gd name="T38" fmla="*/ 0 w 67"/>
                    <a:gd name="T39" fmla="*/ 0 h 66"/>
                    <a:gd name="T40" fmla="*/ 0 w 67"/>
                    <a:gd name="T41" fmla="*/ 0 h 66"/>
                    <a:gd name="T42" fmla="*/ 0 w 67"/>
                    <a:gd name="T43" fmla="*/ 0 h 66"/>
                    <a:gd name="T44" fmla="*/ 0 w 67"/>
                    <a:gd name="T45" fmla="*/ 0 h 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7"/>
                    <a:gd name="T70" fmla="*/ 0 h 66"/>
                    <a:gd name="T71" fmla="*/ 67 w 67"/>
                    <a:gd name="T72" fmla="*/ 66 h 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7" h="66">
                      <a:moveTo>
                        <a:pt x="67" y="29"/>
                      </a:moveTo>
                      <a:lnTo>
                        <a:pt x="60" y="22"/>
                      </a:lnTo>
                      <a:lnTo>
                        <a:pt x="60" y="7"/>
                      </a:lnTo>
                      <a:lnTo>
                        <a:pt x="45" y="0"/>
                      </a:lnTo>
                      <a:lnTo>
                        <a:pt x="37" y="0"/>
                      </a:lnTo>
                      <a:lnTo>
                        <a:pt x="23" y="0"/>
                      </a:lnTo>
                      <a:lnTo>
                        <a:pt x="23" y="7"/>
                      </a:lnTo>
                      <a:lnTo>
                        <a:pt x="8" y="7"/>
                      </a:lnTo>
                      <a:lnTo>
                        <a:pt x="8" y="22"/>
                      </a:lnTo>
                      <a:lnTo>
                        <a:pt x="0" y="29"/>
                      </a:lnTo>
                      <a:lnTo>
                        <a:pt x="0" y="36"/>
                      </a:lnTo>
                      <a:lnTo>
                        <a:pt x="0" y="43"/>
                      </a:lnTo>
                      <a:lnTo>
                        <a:pt x="8" y="43"/>
                      </a:lnTo>
                      <a:lnTo>
                        <a:pt x="8" y="58"/>
                      </a:lnTo>
                      <a:lnTo>
                        <a:pt x="16" y="66"/>
                      </a:lnTo>
                      <a:lnTo>
                        <a:pt x="23" y="66"/>
                      </a:lnTo>
                      <a:lnTo>
                        <a:pt x="37" y="66"/>
                      </a:lnTo>
                      <a:lnTo>
                        <a:pt x="45" y="66"/>
                      </a:lnTo>
                      <a:lnTo>
                        <a:pt x="53" y="66"/>
                      </a:lnTo>
                      <a:lnTo>
                        <a:pt x="60" y="58"/>
                      </a:lnTo>
                      <a:lnTo>
                        <a:pt x="60" y="51"/>
                      </a:lnTo>
                      <a:lnTo>
                        <a:pt x="67" y="43"/>
                      </a:lnTo>
                      <a:lnTo>
                        <a:pt x="67" y="29"/>
                      </a:lnTo>
                      <a:close/>
                    </a:path>
                  </a:pathLst>
                </a:custGeom>
                <a:solidFill>
                  <a:srgbClr val="FF0000"/>
                </a:solidFill>
                <a:ln w="0">
                  <a:solidFill>
                    <a:srgbClr val="FF0000"/>
                  </a:solidFill>
                  <a:prstDash val="solid"/>
                  <a:round/>
                  <a:headEnd/>
                  <a:tailEnd/>
                </a:ln>
              </p:spPr>
              <p:txBody>
                <a:bodyPr/>
                <a:lstStyle/>
                <a:p>
                  <a:endParaRPr lang="en-US"/>
                </a:p>
              </p:txBody>
            </p:sp>
            <p:sp>
              <p:nvSpPr>
                <p:cNvPr id="9804" name="Freeform 200">
                  <a:extLst>
                    <a:ext uri="{FF2B5EF4-FFF2-40B4-BE49-F238E27FC236}">
                      <a16:creationId xmlns:a16="http://schemas.microsoft.com/office/drawing/2014/main" id="{A0193D8B-1A77-3088-2656-E5CB42539950}"/>
                    </a:ext>
                  </a:extLst>
                </p:cNvPr>
                <p:cNvSpPr>
                  <a:spLocks/>
                </p:cNvSpPr>
                <p:nvPr/>
              </p:nvSpPr>
              <p:spPr bwMode="auto">
                <a:xfrm>
                  <a:off x="209" y="2733"/>
                  <a:ext cx="2" cy="3"/>
                </a:xfrm>
                <a:custGeom>
                  <a:avLst/>
                  <a:gdLst>
                    <a:gd name="T0" fmla="*/ 0 w 67"/>
                    <a:gd name="T1" fmla="*/ 0 h 65"/>
                    <a:gd name="T2" fmla="*/ 0 w 67"/>
                    <a:gd name="T3" fmla="*/ 0 h 65"/>
                    <a:gd name="T4" fmla="*/ 0 w 67"/>
                    <a:gd name="T5" fmla="*/ 0 h 65"/>
                    <a:gd name="T6" fmla="*/ 0 w 67"/>
                    <a:gd name="T7" fmla="*/ 0 h 65"/>
                    <a:gd name="T8" fmla="*/ 0 w 67"/>
                    <a:gd name="T9" fmla="*/ 0 h 65"/>
                    <a:gd name="T10" fmla="*/ 0 w 67"/>
                    <a:gd name="T11" fmla="*/ 0 h 65"/>
                    <a:gd name="T12" fmla="*/ 0 w 67"/>
                    <a:gd name="T13" fmla="*/ 0 h 65"/>
                    <a:gd name="T14" fmla="*/ 0 w 67"/>
                    <a:gd name="T15" fmla="*/ 0 h 65"/>
                    <a:gd name="T16" fmla="*/ 0 w 67"/>
                    <a:gd name="T17" fmla="*/ 0 h 65"/>
                    <a:gd name="T18" fmla="*/ 0 w 67"/>
                    <a:gd name="T19" fmla="*/ 0 h 65"/>
                    <a:gd name="T20" fmla="*/ 0 w 67"/>
                    <a:gd name="T21" fmla="*/ 0 h 65"/>
                    <a:gd name="T22" fmla="*/ 0 w 67"/>
                    <a:gd name="T23" fmla="*/ 0 h 65"/>
                    <a:gd name="T24" fmla="*/ 0 w 67"/>
                    <a:gd name="T25" fmla="*/ 0 h 65"/>
                    <a:gd name="T26" fmla="*/ 0 w 67"/>
                    <a:gd name="T27" fmla="*/ 0 h 65"/>
                    <a:gd name="T28" fmla="*/ 0 w 67"/>
                    <a:gd name="T29" fmla="*/ 0 h 65"/>
                    <a:gd name="T30" fmla="*/ 0 w 67"/>
                    <a:gd name="T31" fmla="*/ 0 h 65"/>
                    <a:gd name="T32" fmla="*/ 0 w 67"/>
                    <a:gd name="T33" fmla="*/ 0 h 65"/>
                    <a:gd name="T34" fmla="*/ 0 w 67"/>
                    <a:gd name="T35" fmla="*/ 0 h 65"/>
                    <a:gd name="T36" fmla="*/ 0 w 67"/>
                    <a:gd name="T37" fmla="*/ 0 h 65"/>
                    <a:gd name="T38" fmla="*/ 0 w 67"/>
                    <a:gd name="T39" fmla="*/ 0 h 65"/>
                    <a:gd name="T40" fmla="*/ 0 w 67"/>
                    <a:gd name="T41" fmla="*/ 0 h 65"/>
                    <a:gd name="T42" fmla="*/ 0 w 67"/>
                    <a:gd name="T43" fmla="*/ 0 h 65"/>
                    <a:gd name="T44" fmla="*/ 0 w 67"/>
                    <a:gd name="T45" fmla="*/ 0 h 65"/>
                    <a:gd name="T46" fmla="*/ 0 w 67"/>
                    <a:gd name="T47" fmla="*/ 0 h 65"/>
                    <a:gd name="T48" fmla="*/ 0 w 67"/>
                    <a:gd name="T49" fmla="*/ 0 h 65"/>
                    <a:gd name="T50" fmla="*/ 0 w 67"/>
                    <a:gd name="T51" fmla="*/ 0 h 65"/>
                    <a:gd name="T52" fmla="*/ 0 w 67"/>
                    <a:gd name="T53" fmla="*/ 0 h 6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7"/>
                    <a:gd name="T82" fmla="*/ 0 h 65"/>
                    <a:gd name="T83" fmla="*/ 67 w 67"/>
                    <a:gd name="T84" fmla="*/ 65 h 6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7" h="65">
                      <a:moveTo>
                        <a:pt x="67" y="37"/>
                      </a:moveTo>
                      <a:lnTo>
                        <a:pt x="67" y="29"/>
                      </a:lnTo>
                      <a:lnTo>
                        <a:pt x="60" y="21"/>
                      </a:lnTo>
                      <a:lnTo>
                        <a:pt x="60" y="14"/>
                      </a:lnTo>
                      <a:lnTo>
                        <a:pt x="60" y="7"/>
                      </a:lnTo>
                      <a:lnTo>
                        <a:pt x="45" y="0"/>
                      </a:lnTo>
                      <a:lnTo>
                        <a:pt x="37" y="0"/>
                      </a:lnTo>
                      <a:lnTo>
                        <a:pt x="23" y="0"/>
                      </a:lnTo>
                      <a:lnTo>
                        <a:pt x="23" y="7"/>
                      </a:lnTo>
                      <a:lnTo>
                        <a:pt x="8" y="7"/>
                      </a:lnTo>
                      <a:lnTo>
                        <a:pt x="8" y="14"/>
                      </a:lnTo>
                      <a:lnTo>
                        <a:pt x="8" y="21"/>
                      </a:lnTo>
                      <a:lnTo>
                        <a:pt x="0" y="29"/>
                      </a:lnTo>
                      <a:lnTo>
                        <a:pt x="0" y="37"/>
                      </a:lnTo>
                      <a:lnTo>
                        <a:pt x="0" y="44"/>
                      </a:lnTo>
                      <a:lnTo>
                        <a:pt x="8" y="51"/>
                      </a:lnTo>
                      <a:lnTo>
                        <a:pt x="8" y="58"/>
                      </a:lnTo>
                      <a:lnTo>
                        <a:pt x="16" y="65"/>
                      </a:lnTo>
                      <a:lnTo>
                        <a:pt x="23" y="65"/>
                      </a:lnTo>
                      <a:lnTo>
                        <a:pt x="37" y="65"/>
                      </a:lnTo>
                      <a:lnTo>
                        <a:pt x="45" y="65"/>
                      </a:lnTo>
                      <a:lnTo>
                        <a:pt x="53" y="65"/>
                      </a:lnTo>
                      <a:lnTo>
                        <a:pt x="60" y="58"/>
                      </a:lnTo>
                      <a:lnTo>
                        <a:pt x="60" y="51"/>
                      </a:lnTo>
                      <a:lnTo>
                        <a:pt x="67" y="51"/>
                      </a:lnTo>
                      <a:lnTo>
                        <a:pt x="67" y="44"/>
                      </a:lnTo>
                      <a:lnTo>
                        <a:pt x="67" y="37"/>
                      </a:lnTo>
                      <a:close/>
                    </a:path>
                  </a:pathLst>
                </a:custGeom>
                <a:solidFill>
                  <a:srgbClr val="FF0000"/>
                </a:solidFill>
                <a:ln w="0">
                  <a:solidFill>
                    <a:srgbClr val="FF0000"/>
                  </a:solidFill>
                  <a:prstDash val="solid"/>
                  <a:round/>
                  <a:headEnd/>
                  <a:tailEnd/>
                </a:ln>
              </p:spPr>
              <p:txBody>
                <a:bodyPr/>
                <a:lstStyle/>
                <a:p>
                  <a:endParaRPr lang="en-US"/>
                </a:p>
              </p:txBody>
            </p:sp>
            <p:sp>
              <p:nvSpPr>
                <p:cNvPr id="9805" name="Freeform 201">
                  <a:extLst>
                    <a:ext uri="{FF2B5EF4-FFF2-40B4-BE49-F238E27FC236}">
                      <a16:creationId xmlns:a16="http://schemas.microsoft.com/office/drawing/2014/main" id="{5BC4A856-4AD7-F13E-8CC6-DD7DAD5F854D}"/>
                    </a:ext>
                  </a:extLst>
                </p:cNvPr>
                <p:cNvSpPr>
                  <a:spLocks/>
                </p:cNvSpPr>
                <p:nvPr/>
              </p:nvSpPr>
              <p:spPr bwMode="auto">
                <a:xfrm>
                  <a:off x="209" y="2748"/>
                  <a:ext cx="2" cy="4"/>
                </a:xfrm>
                <a:custGeom>
                  <a:avLst/>
                  <a:gdLst>
                    <a:gd name="T0" fmla="*/ 0 w 67"/>
                    <a:gd name="T1" fmla="*/ 0 h 73"/>
                    <a:gd name="T2" fmla="*/ 0 w 67"/>
                    <a:gd name="T3" fmla="*/ 0 h 73"/>
                    <a:gd name="T4" fmla="*/ 0 w 67"/>
                    <a:gd name="T5" fmla="*/ 0 h 73"/>
                    <a:gd name="T6" fmla="*/ 0 w 67"/>
                    <a:gd name="T7" fmla="*/ 0 h 73"/>
                    <a:gd name="T8" fmla="*/ 0 w 67"/>
                    <a:gd name="T9" fmla="*/ 0 h 73"/>
                    <a:gd name="T10" fmla="*/ 0 w 67"/>
                    <a:gd name="T11" fmla="*/ 0 h 73"/>
                    <a:gd name="T12" fmla="*/ 0 w 67"/>
                    <a:gd name="T13" fmla="*/ 0 h 73"/>
                    <a:gd name="T14" fmla="*/ 0 w 67"/>
                    <a:gd name="T15" fmla="*/ 0 h 73"/>
                    <a:gd name="T16" fmla="*/ 0 w 67"/>
                    <a:gd name="T17" fmla="*/ 0 h 73"/>
                    <a:gd name="T18" fmla="*/ 0 w 67"/>
                    <a:gd name="T19" fmla="*/ 0 h 73"/>
                    <a:gd name="T20" fmla="*/ 0 w 67"/>
                    <a:gd name="T21" fmla="*/ 0 h 73"/>
                    <a:gd name="T22" fmla="*/ 0 w 67"/>
                    <a:gd name="T23" fmla="*/ 0 h 73"/>
                    <a:gd name="T24" fmla="*/ 0 w 67"/>
                    <a:gd name="T25" fmla="*/ 0 h 73"/>
                    <a:gd name="T26" fmla="*/ 0 w 67"/>
                    <a:gd name="T27" fmla="*/ 0 h 73"/>
                    <a:gd name="T28" fmla="*/ 0 w 67"/>
                    <a:gd name="T29" fmla="*/ 0 h 73"/>
                    <a:gd name="T30" fmla="*/ 0 w 67"/>
                    <a:gd name="T31" fmla="*/ 0 h 73"/>
                    <a:gd name="T32" fmla="*/ 0 w 67"/>
                    <a:gd name="T33" fmla="*/ 0 h 73"/>
                    <a:gd name="T34" fmla="*/ 0 w 67"/>
                    <a:gd name="T35" fmla="*/ 0 h 73"/>
                    <a:gd name="T36" fmla="*/ 0 w 67"/>
                    <a:gd name="T37" fmla="*/ 0 h 73"/>
                    <a:gd name="T38" fmla="*/ 0 w 67"/>
                    <a:gd name="T39" fmla="*/ 0 h 73"/>
                    <a:gd name="T40" fmla="*/ 0 w 67"/>
                    <a:gd name="T41" fmla="*/ 0 h 73"/>
                    <a:gd name="T42" fmla="*/ 0 w 67"/>
                    <a:gd name="T43" fmla="*/ 0 h 73"/>
                    <a:gd name="T44" fmla="*/ 0 w 67"/>
                    <a:gd name="T45" fmla="*/ 0 h 73"/>
                    <a:gd name="T46" fmla="*/ 0 w 67"/>
                    <a:gd name="T47" fmla="*/ 0 h 73"/>
                    <a:gd name="T48" fmla="*/ 0 w 67"/>
                    <a:gd name="T49" fmla="*/ 0 h 73"/>
                    <a:gd name="T50" fmla="*/ 0 w 67"/>
                    <a:gd name="T51" fmla="*/ 0 h 73"/>
                    <a:gd name="T52" fmla="*/ 0 w 67"/>
                    <a:gd name="T53" fmla="*/ 0 h 7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7"/>
                    <a:gd name="T82" fmla="*/ 0 h 73"/>
                    <a:gd name="T83" fmla="*/ 67 w 67"/>
                    <a:gd name="T84" fmla="*/ 73 h 7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7" h="73">
                      <a:moveTo>
                        <a:pt x="67" y="36"/>
                      </a:moveTo>
                      <a:lnTo>
                        <a:pt x="67" y="28"/>
                      </a:lnTo>
                      <a:lnTo>
                        <a:pt x="60" y="21"/>
                      </a:lnTo>
                      <a:lnTo>
                        <a:pt x="60" y="14"/>
                      </a:lnTo>
                      <a:lnTo>
                        <a:pt x="60" y="7"/>
                      </a:lnTo>
                      <a:lnTo>
                        <a:pt x="45" y="0"/>
                      </a:lnTo>
                      <a:lnTo>
                        <a:pt x="37" y="0"/>
                      </a:lnTo>
                      <a:lnTo>
                        <a:pt x="23" y="0"/>
                      </a:lnTo>
                      <a:lnTo>
                        <a:pt x="23" y="7"/>
                      </a:lnTo>
                      <a:lnTo>
                        <a:pt x="8" y="7"/>
                      </a:lnTo>
                      <a:lnTo>
                        <a:pt x="8" y="14"/>
                      </a:lnTo>
                      <a:lnTo>
                        <a:pt x="8" y="21"/>
                      </a:lnTo>
                      <a:lnTo>
                        <a:pt x="0" y="28"/>
                      </a:lnTo>
                      <a:lnTo>
                        <a:pt x="0" y="36"/>
                      </a:lnTo>
                      <a:lnTo>
                        <a:pt x="0" y="43"/>
                      </a:lnTo>
                      <a:lnTo>
                        <a:pt x="8" y="51"/>
                      </a:lnTo>
                      <a:lnTo>
                        <a:pt x="8" y="58"/>
                      </a:lnTo>
                      <a:lnTo>
                        <a:pt x="16" y="65"/>
                      </a:lnTo>
                      <a:lnTo>
                        <a:pt x="23" y="65"/>
                      </a:lnTo>
                      <a:lnTo>
                        <a:pt x="23" y="73"/>
                      </a:lnTo>
                      <a:lnTo>
                        <a:pt x="37" y="73"/>
                      </a:lnTo>
                      <a:lnTo>
                        <a:pt x="45" y="73"/>
                      </a:lnTo>
                      <a:lnTo>
                        <a:pt x="53" y="65"/>
                      </a:lnTo>
                      <a:lnTo>
                        <a:pt x="60" y="58"/>
                      </a:lnTo>
                      <a:lnTo>
                        <a:pt x="67" y="51"/>
                      </a:lnTo>
                      <a:lnTo>
                        <a:pt x="67" y="43"/>
                      </a:lnTo>
                      <a:lnTo>
                        <a:pt x="67" y="36"/>
                      </a:lnTo>
                      <a:close/>
                    </a:path>
                  </a:pathLst>
                </a:custGeom>
                <a:solidFill>
                  <a:srgbClr val="FF0000"/>
                </a:solidFill>
                <a:ln w="0">
                  <a:solidFill>
                    <a:srgbClr val="FF0000"/>
                  </a:solidFill>
                  <a:prstDash val="solid"/>
                  <a:round/>
                  <a:headEnd/>
                  <a:tailEnd/>
                </a:ln>
              </p:spPr>
              <p:txBody>
                <a:bodyPr/>
                <a:lstStyle/>
                <a:p>
                  <a:endParaRPr lang="en-US"/>
                </a:p>
              </p:txBody>
            </p:sp>
            <p:sp>
              <p:nvSpPr>
                <p:cNvPr id="9806" name="Freeform 202">
                  <a:extLst>
                    <a:ext uri="{FF2B5EF4-FFF2-40B4-BE49-F238E27FC236}">
                      <a16:creationId xmlns:a16="http://schemas.microsoft.com/office/drawing/2014/main" id="{889642C9-21EA-5AD6-7DBA-D6934BE1BAD5}"/>
                    </a:ext>
                  </a:extLst>
                </p:cNvPr>
                <p:cNvSpPr>
                  <a:spLocks/>
                </p:cNvSpPr>
                <p:nvPr/>
              </p:nvSpPr>
              <p:spPr bwMode="auto">
                <a:xfrm>
                  <a:off x="209" y="2765"/>
                  <a:ext cx="2" cy="3"/>
                </a:xfrm>
                <a:custGeom>
                  <a:avLst/>
                  <a:gdLst>
                    <a:gd name="T0" fmla="*/ 0 w 67"/>
                    <a:gd name="T1" fmla="*/ 0 h 65"/>
                    <a:gd name="T2" fmla="*/ 0 w 67"/>
                    <a:gd name="T3" fmla="*/ 0 h 65"/>
                    <a:gd name="T4" fmla="*/ 0 w 67"/>
                    <a:gd name="T5" fmla="*/ 0 h 65"/>
                    <a:gd name="T6" fmla="*/ 0 w 67"/>
                    <a:gd name="T7" fmla="*/ 0 h 65"/>
                    <a:gd name="T8" fmla="*/ 0 w 67"/>
                    <a:gd name="T9" fmla="*/ 0 h 65"/>
                    <a:gd name="T10" fmla="*/ 0 w 67"/>
                    <a:gd name="T11" fmla="*/ 0 h 65"/>
                    <a:gd name="T12" fmla="*/ 0 w 67"/>
                    <a:gd name="T13" fmla="*/ 0 h 65"/>
                    <a:gd name="T14" fmla="*/ 0 w 67"/>
                    <a:gd name="T15" fmla="*/ 0 h 65"/>
                    <a:gd name="T16" fmla="*/ 0 w 67"/>
                    <a:gd name="T17" fmla="*/ 0 h 65"/>
                    <a:gd name="T18" fmla="*/ 0 w 67"/>
                    <a:gd name="T19" fmla="*/ 0 h 65"/>
                    <a:gd name="T20" fmla="*/ 0 w 67"/>
                    <a:gd name="T21" fmla="*/ 0 h 65"/>
                    <a:gd name="T22" fmla="*/ 0 w 67"/>
                    <a:gd name="T23" fmla="*/ 0 h 65"/>
                    <a:gd name="T24" fmla="*/ 0 w 67"/>
                    <a:gd name="T25" fmla="*/ 0 h 65"/>
                    <a:gd name="T26" fmla="*/ 0 w 67"/>
                    <a:gd name="T27" fmla="*/ 0 h 65"/>
                    <a:gd name="T28" fmla="*/ 0 w 67"/>
                    <a:gd name="T29" fmla="*/ 0 h 65"/>
                    <a:gd name="T30" fmla="*/ 0 w 67"/>
                    <a:gd name="T31" fmla="*/ 0 h 65"/>
                    <a:gd name="T32" fmla="*/ 0 w 67"/>
                    <a:gd name="T33" fmla="*/ 0 h 65"/>
                    <a:gd name="T34" fmla="*/ 0 w 67"/>
                    <a:gd name="T35" fmla="*/ 0 h 65"/>
                    <a:gd name="T36" fmla="*/ 0 w 67"/>
                    <a:gd name="T37" fmla="*/ 0 h 65"/>
                    <a:gd name="T38" fmla="*/ 0 w 67"/>
                    <a:gd name="T39" fmla="*/ 0 h 65"/>
                    <a:gd name="T40" fmla="*/ 0 w 67"/>
                    <a:gd name="T41" fmla="*/ 0 h 65"/>
                    <a:gd name="T42" fmla="*/ 0 w 67"/>
                    <a:gd name="T43" fmla="*/ 0 h 65"/>
                    <a:gd name="T44" fmla="*/ 0 w 67"/>
                    <a:gd name="T45" fmla="*/ 0 h 65"/>
                    <a:gd name="T46" fmla="*/ 0 w 67"/>
                    <a:gd name="T47" fmla="*/ 0 h 65"/>
                    <a:gd name="T48" fmla="*/ 0 w 67"/>
                    <a:gd name="T49" fmla="*/ 0 h 6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7"/>
                    <a:gd name="T76" fmla="*/ 0 h 65"/>
                    <a:gd name="T77" fmla="*/ 67 w 67"/>
                    <a:gd name="T78" fmla="*/ 65 h 6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7" h="65">
                      <a:moveTo>
                        <a:pt x="67" y="29"/>
                      </a:moveTo>
                      <a:lnTo>
                        <a:pt x="67" y="22"/>
                      </a:lnTo>
                      <a:lnTo>
                        <a:pt x="60" y="22"/>
                      </a:lnTo>
                      <a:lnTo>
                        <a:pt x="60" y="8"/>
                      </a:lnTo>
                      <a:lnTo>
                        <a:pt x="60" y="0"/>
                      </a:lnTo>
                      <a:lnTo>
                        <a:pt x="45" y="0"/>
                      </a:lnTo>
                      <a:lnTo>
                        <a:pt x="37" y="0"/>
                      </a:lnTo>
                      <a:lnTo>
                        <a:pt x="23" y="0"/>
                      </a:lnTo>
                      <a:lnTo>
                        <a:pt x="8" y="0"/>
                      </a:lnTo>
                      <a:lnTo>
                        <a:pt x="8" y="8"/>
                      </a:lnTo>
                      <a:lnTo>
                        <a:pt x="8" y="22"/>
                      </a:lnTo>
                      <a:lnTo>
                        <a:pt x="0" y="22"/>
                      </a:lnTo>
                      <a:lnTo>
                        <a:pt x="0" y="37"/>
                      </a:lnTo>
                      <a:lnTo>
                        <a:pt x="8" y="44"/>
                      </a:lnTo>
                      <a:lnTo>
                        <a:pt x="8" y="51"/>
                      </a:lnTo>
                      <a:lnTo>
                        <a:pt x="16" y="58"/>
                      </a:lnTo>
                      <a:lnTo>
                        <a:pt x="23" y="58"/>
                      </a:lnTo>
                      <a:lnTo>
                        <a:pt x="23" y="65"/>
                      </a:lnTo>
                      <a:lnTo>
                        <a:pt x="37" y="65"/>
                      </a:lnTo>
                      <a:lnTo>
                        <a:pt x="45" y="65"/>
                      </a:lnTo>
                      <a:lnTo>
                        <a:pt x="53" y="58"/>
                      </a:lnTo>
                      <a:lnTo>
                        <a:pt x="60" y="51"/>
                      </a:lnTo>
                      <a:lnTo>
                        <a:pt x="67" y="44"/>
                      </a:lnTo>
                      <a:lnTo>
                        <a:pt x="67" y="37"/>
                      </a:lnTo>
                      <a:lnTo>
                        <a:pt x="67" y="29"/>
                      </a:lnTo>
                      <a:close/>
                    </a:path>
                  </a:pathLst>
                </a:custGeom>
                <a:solidFill>
                  <a:srgbClr val="FF0000"/>
                </a:solidFill>
                <a:ln w="0">
                  <a:solidFill>
                    <a:srgbClr val="FF0000"/>
                  </a:solidFill>
                  <a:prstDash val="solid"/>
                  <a:round/>
                  <a:headEnd/>
                  <a:tailEnd/>
                </a:ln>
              </p:spPr>
              <p:txBody>
                <a:bodyPr/>
                <a:lstStyle/>
                <a:p>
                  <a:endParaRPr lang="en-US"/>
                </a:p>
              </p:txBody>
            </p:sp>
            <p:sp>
              <p:nvSpPr>
                <p:cNvPr id="9807" name="Freeform 203">
                  <a:extLst>
                    <a:ext uri="{FF2B5EF4-FFF2-40B4-BE49-F238E27FC236}">
                      <a16:creationId xmlns:a16="http://schemas.microsoft.com/office/drawing/2014/main" id="{EDE632C6-6A83-A345-8343-C5023B2B0FB5}"/>
                    </a:ext>
                  </a:extLst>
                </p:cNvPr>
                <p:cNvSpPr>
                  <a:spLocks/>
                </p:cNvSpPr>
                <p:nvPr/>
              </p:nvSpPr>
              <p:spPr bwMode="auto">
                <a:xfrm>
                  <a:off x="209" y="2781"/>
                  <a:ext cx="2" cy="3"/>
                </a:xfrm>
                <a:custGeom>
                  <a:avLst/>
                  <a:gdLst>
                    <a:gd name="T0" fmla="*/ 0 w 67"/>
                    <a:gd name="T1" fmla="*/ 0 h 65"/>
                    <a:gd name="T2" fmla="*/ 0 w 67"/>
                    <a:gd name="T3" fmla="*/ 0 h 65"/>
                    <a:gd name="T4" fmla="*/ 0 w 67"/>
                    <a:gd name="T5" fmla="*/ 0 h 65"/>
                    <a:gd name="T6" fmla="*/ 0 w 67"/>
                    <a:gd name="T7" fmla="*/ 0 h 65"/>
                    <a:gd name="T8" fmla="*/ 0 w 67"/>
                    <a:gd name="T9" fmla="*/ 0 h 65"/>
                    <a:gd name="T10" fmla="*/ 0 w 67"/>
                    <a:gd name="T11" fmla="*/ 0 h 65"/>
                    <a:gd name="T12" fmla="*/ 0 w 67"/>
                    <a:gd name="T13" fmla="*/ 0 h 65"/>
                    <a:gd name="T14" fmla="*/ 0 w 67"/>
                    <a:gd name="T15" fmla="*/ 0 h 65"/>
                    <a:gd name="T16" fmla="*/ 0 w 67"/>
                    <a:gd name="T17" fmla="*/ 0 h 65"/>
                    <a:gd name="T18" fmla="*/ 0 w 67"/>
                    <a:gd name="T19" fmla="*/ 0 h 65"/>
                    <a:gd name="T20" fmla="*/ 0 w 67"/>
                    <a:gd name="T21" fmla="*/ 0 h 65"/>
                    <a:gd name="T22" fmla="*/ 0 w 67"/>
                    <a:gd name="T23" fmla="*/ 0 h 65"/>
                    <a:gd name="T24" fmla="*/ 0 w 67"/>
                    <a:gd name="T25" fmla="*/ 0 h 65"/>
                    <a:gd name="T26" fmla="*/ 0 w 67"/>
                    <a:gd name="T27" fmla="*/ 0 h 65"/>
                    <a:gd name="T28" fmla="*/ 0 w 67"/>
                    <a:gd name="T29" fmla="*/ 0 h 65"/>
                    <a:gd name="T30" fmla="*/ 0 w 67"/>
                    <a:gd name="T31" fmla="*/ 0 h 65"/>
                    <a:gd name="T32" fmla="*/ 0 w 67"/>
                    <a:gd name="T33" fmla="*/ 0 h 65"/>
                    <a:gd name="T34" fmla="*/ 0 w 67"/>
                    <a:gd name="T35" fmla="*/ 0 h 65"/>
                    <a:gd name="T36" fmla="*/ 0 w 67"/>
                    <a:gd name="T37" fmla="*/ 0 h 65"/>
                    <a:gd name="T38" fmla="*/ 0 w 67"/>
                    <a:gd name="T39" fmla="*/ 0 h 65"/>
                    <a:gd name="T40" fmla="*/ 0 w 67"/>
                    <a:gd name="T41" fmla="*/ 0 h 65"/>
                    <a:gd name="T42" fmla="*/ 0 w 67"/>
                    <a:gd name="T43" fmla="*/ 0 h 65"/>
                    <a:gd name="T44" fmla="*/ 0 w 67"/>
                    <a:gd name="T45" fmla="*/ 0 h 65"/>
                    <a:gd name="T46" fmla="*/ 0 w 67"/>
                    <a:gd name="T47" fmla="*/ 0 h 65"/>
                    <a:gd name="T48" fmla="*/ 0 w 67"/>
                    <a:gd name="T49" fmla="*/ 0 h 6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7"/>
                    <a:gd name="T76" fmla="*/ 0 h 65"/>
                    <a:gd name="T77" fmla="*/ 67 w 67"/>
                    <a:gd name="T78" fmla="*/ 65 h 6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7" h="65">
                      <a:moveTo>
                        <a:pt x="67" y="28"/>
                      </a:moveTo>
                      <a:lnTo>
                        <a:pt x="67" y="21"/>
                      </a:lnTo>
                      <a:lnTo>
                        <a:pt x="60" y="21"/>
                      </a:lnTo>
                      <a:lnTo>
                        <a:pt x="60" y="7"/>
                      </a:lnTo>
                      <a:lnTo>
                        <a:pt x="45" y="0"/>
                      </a:lnTo>
                      <a:lnTo>
                        <a:pt x="37" y="0"/>
                      </a:lnTo>
                      <a:lnTo>
                        <a:pt x="23" y="0"/>
                      </a:lnTo>
                      <a:lnTo>
                        <a:pt x="23" y="7"/>
                      </a:lnTo>
                      <a:lnTo>
                        <a:pt x="8" y="7"/>
                      </a:lnTo>
                      <a:lnTo>
                        <a:pt x="8" y="21"/>
                      </a:lnTo>
                      <a:lnTo>
                        <a:pt x="0" y="21"/>
                      </a:lnTo>
                      <a:lnTo>
                        <a:pt x="0" y="37"/>
                      </a:lnTo>
                      <a:lnTo>
                        <a:pt x="0" y="44"/>
                      </a:lnTo>
                      <a:lnTo>
                        <a:pt x="8" y="44"/>
                      </a:lnTo>
                      <a:lnTo>
                        <a:pt x="8" y="58"/>
                      </a:lnTo>
                      <a:lnTo>
                        <a:pt x="16" y="58"/>
                      </a:lnTo>
                      <a:lnTo>
                        <a:pt x="23" y="58"/>
                      </a:lnTo>
                      <a:lnTo>
                        <a:pt x="23" y="65"/>
                      </a:lnTo>
                      <a:lnTo>
                        <a:pt x="37" y="65"/>
                      </a:lnTo>
                      <a:lnTo>
                        <a:pt x="45" y="65"/>
                      </a:lnTo>
                      <a:lnTo>
                        <a:pt x="53" y="58"/>
                      </a:lnTo>
                      <a:lnTo>
                        <a:pt x="60" y="58"/>
                      </a:lnTo>
                      <a:lnTo>
                        <a:pt x="60" y="51"/>
                      </a:lnTo>
                      <a:lnTo>
                        <a:pt x="67" y="44"/>
                      </a:lnTo>
                      <a:lnTo>
                        <a:pt x="67" y="28"/>
                      </a:lnTo>
                      <a:close/>
                    </a:path>
                  </a:pathLst>
                </a:custGeom>
                <a:solidFill>
                  <a:srgbClr val="FF0000"/>
                </a:solidFill>
                <a:ln w="0">
                  <a:solidFill>
                    <a:srgbClr val="FF0000"/>
                  </a:solidFill>
                  <a:prstDash val="solid"/>
                  <a:round/>
                  <a:headEnd/>
                  <a:tailEnd/>
                </a:ln>
              </p:spPr>
              <p:txBody>
                <a:bodyPr/>
                <a:lstStyle/>
                <a:p>
                  <a:endParaRPr lang="en-US"/>
                </a:p>
              </p:txBody>
            </p:sp>
            <p:sp>
              <p:nvSpPr>
                <p:cNvPr id="9808" name="Rectangle 204">
                  <a:extLst>
                    <a:ext uri="{FF2B5EF4-FFF2-40B4-BE49-F238E27FC236}">
                      <a16:creationId xmlns:a16="http://schemas.microsoft.com/office/drawing/2014/main" id="{9F023E1E-010F-245D-0181-EB3B7E6583A2}"/>
                    </a:ext>
                  </a:extLst>
                </p:cNvPr>
                <p:cNvSpPr>
                  <a:spLocks noChangeArrowheads="1"/>
                </p:cNvSpPr>
                <p:nvPr/>
              </p:nvSpPr>
              <p:spPr bwMode="auto">
                <a:xfrm>
                  <a:off x="279" y="2660"/>
                  <a:ext cx="76" cy="133"/>
                </a:xfrm>
                <a:prstGeom prst="rect">
                  <a:avLst/>
                </a:prstGeom>
                <a:solidFill>
                  <a:srgbClr val="000000"/>
                </a:solidFill>
                <a:ln w="0">
                  <a:solidFill>
                    <a:srgbClr val="000000"/>
                  </a:solidFill>
                  <a:miter lim="800000"/>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809" name="Freeform 205">
                  <a:extLst>
                    <a:ext uri="{FF2B5EF4-FFF2-40B4-BE49-F238E27FC236}">
                      <a16:creationId xmlns:a16="http://schemas.microsoft.com/office/drawing/2014/main" id="{88235D45-6920-448A-6FB7-A5BDB5E7724C}"/>
                    </a:ext>
                  </a:extLst>
                </p:cNvPr>
                <p:cNvSpPr>
                  <a:spLocks/>
                </p:cNvSpPr>
                <p:nvPr/>
              </p:nvSpPr>
              <p:spPr bwMode="auto">
                <a:xfrm>
                  <a:off x="315" y="2669"/>
                  <a:ext cx="2" cy="3"/>
                </a:xfrm>
                <a:custGeom>
                  <a:avLst/>
                  <a:gdLst>
                    <a:gd name="T0" fmla="*/ 0 w 66"/>
                    <a:gd name="T1" fmla="*/ 0 h 65"/>
                    <a:gd name="T2" fmla="*/ 0 w 66"/>
                    <a:gd name="T3" fmla="*/ 0 h 65"/>
                    <a:gd name="T4" fmla="*/ 0 w 66"/>
                    <a:gd name="T5" fmla="*/ 0 h 65"/>
                    <a:gd name="T6" fmla="*/ 0 w 66"/>
                    <a:gd name="T7" fmla="*/ 0 h 65"/>
                    <a:gd name="T8" fmla="*/ 0 w 66"/>
                    <a:gd name="T9" fmla="*/ 0 h 65"/>
                    <a:gd name="T10" fmla="*/ 0 w 66"/>
                    <a:gd name="T11" fmla="*/ 0 h 65"/>
                    <a:gd name="T12" fmla="*/ 0 w 66"/>
                    <a:gd name="T13" fmla="*/ 0 h 65"/>
                    <a:gd name="T14" fmla="*/ 0 w 66"/>
                    <a:gd name="T15" fmla="*/ 0 h 65"/>
                    <a:gd name="T16" fmla="*/ 0 w 66"/>
                    <a:gd name="T17" fmla="*/ 0 h 65"/>
                    <a:gd name="T18" fmla="*/ 0 w 66"/>
                    <a:gd name="T19" fmla="*/ 0 h 65"/>
                    <a:gd name="T20" fmla="*/ 0 w 66"/>
                    <a:gd name="T21" fmla="*/ 0 h 65"/>
                    <a:gd name="T22" fmla="*/ 0 w 66"/>
                    <a:gd name="T23" fmla="*/ 0 h 65"/>
                    <a:gd name="T24" fmla="*/ 0 w 66"/>
                    <a:gd name="T25" fmla="*/ 0 h 65"/>
                    <a:gd name="T26" fmla="*/ 0 w 66"/>
                    <a:gd name="T27" fmla="*/ 0 h 65"/>
                    <a:gd name="T28" fmla="*/ 0 w 66"/>
                    <a:gd name="T29" fmla="*/ 0 h 65"/>
                    <a:gd name="T30" fmla="*/ 0 w 66"/>
                    <a:gd name="T31" fmla="*/ 0 h 65"/>
                    <a:gd name="T32" fmla="*/ 0 w 66"/>
                    <a:gd name="T33" fmla="*/ 0 h 65"/>
                    <a:gd name="T34" fmla="*/ 0 w 66"/>
                    <a:gd name="T35" fmla="*/ 0 h 65"/>
                    <a:gd name="T36" fmla="*/ 0 w 66"/>
                    <a:gd name="T37" fmla="*/ 0 h 65"/>
                    <a:gd name="T38" fmla="*/ 0 w 66"/>
                    <a:gd name="T39" fmla="*/ 0 h 65"/>
                    <a:gd name="T40" fmla="*/ 0 w 66"/>
                    <a:gd name="T41" fmla="*/ 0 h 65"/>
                    <a:gd name="T42" fmla="*/ 0 w 66"/>
                    <a:gd name="T43" fmla="*/ 0 h 65"/>
                    <a:gd name="T44" fmla="*/ 0 w 66"/>
                    <a:gd name="T45" fmla="*/ 0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6"/>
                    <a:gd name="T70" fmla="*/ 0 h 65"/>
                    <a:gd name="T71" fmla="*/ 66 w 66"/>
                    <a:gd name="T72" fmla="*/ 65 h 6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6" h="65">
                      <a:moveTo>
                        <a:pt x="66" y="28"/>
                      </a:moveTo>
                      <a:lnTo>
                        <a:pt x="66" y="21"/>
                      </a:lnTo>
                      <a:lnTo>
                        <a:pt x="59" y="21"/>
                      </a:lnTo>
                      <a:lnTo>
                        <a:pt x="59" y="7"/>
                      </a:lnTo>
                      <a:lnTo>
                        <a:pt x="45" y="0"/>
                      </a:lnTo>
                      <a:lnTo>
                        <a:pt x="37" y="0"/>
                      </a:lnTo>
                      <a:lnTo>
                        <a:pt x="23" y="0"/>
                      </a:lnTo>
                      <a:lnTo>
                        <a:pt x="23" y="7"/>
                      </a:lnTo>
                      <a:lnTo>
                        <a:pt x="8" y="7"/>
                      </a:lnTo>
                      <a:lnTo>
                        <a:pt x="0" y="7"/>
                      </a:lnTo>
                      <a:lnTo>
                        <a:pt x="0" y="21"/>
                      </a:lnTo>
                      <a:lnTo>
                        <a:pt x="0" y="36"/>
                      </a:lnTo>
                      <a:lnTo>
                        <a:pt x="0" y="44"/>
                      </a:lnTo>
                      <a:lnTo>
                        <a:pt x="8" y="58"/>
                      </a:lnTo>
                      <a:lnTo>
                        <a:pt x="15" y="58"/>
                      </a:lnTo>
                      <a:lnTo>
                        <a:pt x="23" y="58"/>
                      </a:lnTo>
                      <a:lnTo>
                        <a:pt x="23" y="65"/>
                      </a:lnTo>
                      <a:lnTo>
                        <a:pt x="37" y="65"/>
                      </a:lnTo>
                      <a:lnTo>
                        <a:pt x="52" y="58"/>
                      </a:lnTo>
                      <a:lnTo>
                        <a:pt x="59" y="58"/>
                      </a:lnTo>
                      <a:lnTo>
                        <a:pt x="59" y="51"/>
                      </a:lnTo>
                      <a:lnTo>
                        <a:pt x="66" y="44"/>
                      </a:lnTo>
                      <a:lnTo>
                        <a:pt x="66" y="28"/>
                      </a:lnTo>
                      <a:close/>
                    </a:path>
                  </a:pathLst>
                </a:custGeom>
                <a:solidFill>
                  <a:srgbClr val="FF0000"/>
                </a:solidFill>
                <a:ln w="0">
                  <a:solidFill>
                    <a:srgbClr val="FF0000"/>
                  </a:solidFill>
                  <a:prstDash val="solid"/>
                  <a:round/>
                  <a:headEnd/>
                  <a:tailEnd/>
                </a:ln>
              </p:spPr>
              <p:txBody>
                <a:bodyPr/>
                <a:lstStyle/>
                <a:p>
                  <a:endParaRPr lang="en-US"/>
                </a:p>
              </p:txBody>
            </p:sp>
            <p:sp>
              <p:nvSpPr>
                <p:cNvPr id="9810" name="Freeform 206">
                  <a:extLst>
                    <a:ext uri="{FF2B5EF4-FFF2-40B4-BE49-F238E27FC236}">
                      <a16:creationId xmlns:a16="http://schemas.microsoft.com/office/drawing/2014/main" id="{8C3E5F09-67C7-572A-1AB3-060EAF21D66F}"/>
                    </a:ext>
                  </a:extLst>
                </p:cNvPr>
                <p:cNvSpPr>
                  <a:spLocks/>
                </p:cNvSpPr>
                <p:nvPr/>
              </p:nvSpPr>
              <p:spPr bwMode="auto">
                <a:xfrm>
                  <a:off x="315" y="2685"/>
                  <a:ext cx="2" cy="3"/>
                </a:xfrm>
                <a:custGeom>
                  <a:avLst/>
                  <a:gdLst>
                    <a:gd name="T0" fmla="*/ 0 w 66"/>
                    <a:gd name="T1" fmla="*/ 0 h 72"/>
                    <a:gd name="T2" fmla="*/ 0 w 66"/>
                    <a:gd name="T3" fmla="*/ 0 h 72"/>
                    <a:gd name="T4" fmla="*/ 0 w 66"/>
                    <a:gd name="T5" fmla="*/ 0 h 72"/>
                    <a:gd name="T6" fmla="*/ 0 w 66"/>
                    <a:gd name="T7" fmla="*/ 0 h 72"/>
                    <a:gd name="T8" fmla="*/ 0 w 66"/>
                    <a:gd name="T9" fmla="*/ 0 h 72"/>
                    <a:gd name="T10" fmla="*/ 0 w 66"/>
                    <a:gd name="T11" fmla="*/ 0 h 72"/>
                    <a:gd name="T12" fmla="*/ 0 w 66"/>
                    <a:gd name="T13" fmla="*/ 0 h 72"/>
                    <a:gd name="T14" fmla="*/ 0 w 66"/>
                    <a:gd name="T15" fmla="*/ 0 h 72"/>
                    <a:gd name="T16" fmla="*/ 0 w 66"/>
                    <a:gd name="T17" fmla="*/ 0 h 72"/>
                    <a:gd name="T18" fmla="*/ 0 w 66"/>
                    <a:gd name="T19" fmla="*/ 0 h 72"/>
                    <a:gd name="T20" fmla="*/ 0 w 66"/>
                    <a:gd name="T21" fmla="*/ 0 h 72"/>
                    <a:gd name="T22" fmla="*/ 0 w 66"/>
                    <a:gd name="T23" fmla="*/ 0 h 72"/>
                    <a:gd name="T24" fmla="*/ 0 w 66"/>
                    <a:gd name="T25" fmla="*/ 0 h 72"/>
                    <a:gd name="T26" fmla="*/ 0 w 66"/>
                    <a:gd name="T27" fmla="*/ 0 h 72"/>
                    <a:gd name="T28" fmla="*/ 0 w 66"/>
                    <a:gd name="T29" fmla="*/ 0 h 72"/>
                    <a:gd name="T30" fmla="*/ 0 w 66"/>
                    <a:gd name="T31" fmla="*/ 0 h 72"/>
                    <a:gd name="T32" fmla="*/ 0 w 66"/>
                    <a:gd name="T33" fmla="*/ 0 h 72"/>
                    <a:gd name="T34" fmla="*/ 0 w 66"/>
                    <a:gd name="T35" fmla="*/ 0 h 72"/>
                    <a:gd name="T36" fmla="*/ 0 w 66"/>
                    <a:gd name="T37" fmla="*/ 0 h 72"/>
                    <a:gd name="T38" fmla="*/ 0 w 66"/>
                    <a:gd name="T39" fmla="*/ 0 h 72"/>
                    <a:gd name="T40" fmla="*/ 0 w 66"/>
                    <a:gd name="T41" fmla="*/ 0 h 72"/>
                    <a:gd name="T42" fmla="*/ 0 w 66"/>
                    <a:gd name="T43" fmla="*/ 0 h 72"/>
                    <a:gd name="T44" fmla="*/ 0 w 66"/>
                    <a:gd name="T45" fmla="*/ 0 h 72"/>
                    <a:gd name="T46" fmla="*/ 0 w 66"/>
                    <a:gd name="T47" fmla="*/ 0 h 72"/>
                    <a:gd name="T48" fmla="*/ 0 w 66"/>
                    <a:gd name="T49" fmla="*/ 0 h 72"/>
                    <a:gd name="T50" fmla="*/ 0 w 66"/>
                    <a:gd name="T51" fmla="*/ 0 h 72"/>
                    <a:gd name="T52" fmla="*/ 0 w 66"/>
                    <a:gd name="T53" fmla="*/ 0 h 7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6"/>
                    <a:gd name="T82" fmla="*/ 0 h 72"/>
                    <a:gd name="T83" fmla="*/ 66 w 66"/>
                    <a:gd name="T84" fmla="*/ 72 h 7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6" h="72">
                      <a:moveTo>
                        <a:pt x="66" y="35"/>
                      </a:moveTo>
                      <a:lnTo>
                        <a:pt x="66" y="28"/>
                      </a:lnTo>
                      <a:lnTo>
                        <a:pt x="59" y="22"/>
                      </a:lnTo>
                      <a:lnTo>
                        <a:pt x="59" y="15"/>
                      </a:lnTo>
                      <a:lnTo>
                        <a:pt x="59" y="7"/>
                      </a:lnTo>
                      <a:lnTo>
                        <a:pt x="45" y="0"/>
                      </a:lnTo>
                      <a:lnTo>
                        <a:pt x="37" y="0"/>
                      </a:lnTo>
                      <a:lnTo>
                        <a:pt x="23" y="0"/>
                      </a:lnTo>
                      <a:lnTo>
                        <a:pt x="23" y="7"/>
                      </a:lnTo>
                      <a:lnTo>
                        <a:pt x="8" y="7"/>
                      </a:lnTo>
                      <a:lnTo>
                        <a:pt x="0" y="15"/>
                      </a:lnTo>
                      <a:lnTo>
                        <a:pt x="0" y="22"/>
                      </a:lnTo>
                      <a:lnTo>
                        <a:pt x="0" y="28"/>
                      </a:lnTo>
                      <a:lnTo>
                        <a:pt x="0" y="35"/>
                      </a:lnTo>
                      <a:lnTo>
                        <a:pt x="0" y="42"/>
                      </a:lnTo>
                      <a:lnTo>
                        <a:pt x="0" y="50"/>
                      </a:lnTo>
                      <a:lnTo>
                        <a:pt x="8" y="56"/>
                      </a:lnTo>
                      <a:lnTo>
                        <a:pt x="15" y="64"/>
                      </a:lnTo>
                      <a:lnTo>
                        <a:pt x="23" y="64"/>
                      </a:lnTo>
                      <a:lnTo>
                        <a:pt x="23" y="72"/>
                      </a:lnTo>
                      <a:lnTo>
                        <a:pt x="37" y="72"/>
                      </a:lnTo>
                      <a:lnTo>
                        <a:pt x="52" y="64"/>
                      </a:lnTo>
                      <a:lnTo>
                        <a:pt x="59" y="56"/>
                      </a:lnTo>
                      <a:lnTo>
                        <a:pt x="59" y="50"/>
                      </a:lnTo>
                      <a:lnTo>
                        <a:pt x="66" y="50"/>
                      </a:lnTo>
                      <a:lnTo>
                        <a:pt x="66" y="42"/>
                      </a:lnTo>
                      <a:lnTo>
                        <a:pt x="66" y="35"/>
                      </a:lnTo>
                      <a:close/>
                    </a:path>
                  </a:pathLst>
                </a:custGeom>
                <a:solidFill>
                  <a:srgbClr val="FF0000"/>
                </a:solidFill>
                <a:ln w="0">
                  <a:solidFill>
                    <a:srgbClr val="FF0000"/>
                  </a:solidFill>
                  <a:prstDash val="solid"/>
                  <a:round/>
                  <a:headEnd/>
                  <a:tailEnd/>
                </a:ln>
              </p:spPr>
              <p:txBody>
                <a:bodyPr/>
                <a:lstStyle/>
                <a:p>
                  <a:endParaRPr lang="en-US"/>
                </a:p>
              </p:txBody>
            </p:sp>
            <p:sp>
              <p:nvSpPr>
                <p:cNvPr id="9811" name="Freeform 207">
                  <a:extLst>
                    <a:ext uri="{FF2B5EF4-FFF2-40B4-BE49-F238E27FC236}">
                      <a16:creationId xmlns:a16="http://schemas.microsoft.com/office/drawing/2014/main" id="{37DE469C-22D6-C473-4917-DDAAEEAF0657}"/>
                    </a:ext>
                  </a:extLst>
                </p:cNvPr>
                <p:cNvSpPr>
                  <a:spLocks/>
                </p:cNvSpPr>
                <p:nvPr/>
              </p:nvSpPr>
              <p:spPr bwMode="auto">
                <a:xfrm>
                  <a:off x="315" y="2701"/>
                  <a:ext cx="2" cy="3"/>
                </a:xfrm>
                <a:custGeom>
                  <a:avLst/>
                  <a:gdLst>
                    <a:gd name="T0" fmla="*/ 0 w 66"/>
                    <a:gd name="T1" fmla="*/ 0 h 66"/>
                    <a:gd name="T2" fmla="*/ 0 w 66"/>
                    <a:gd name="T3" fmla="*/ 0 h 66"/>
                    <a:gd name="T4" fmla="*/ 0 w 66"/>
                    <a:gd name="T5" fmla="*/ 0 h 66"/>
                    <a:gd name="T6" fmla="*/ 0 w 66"/>
                    <a:gd name="T7" fmla="*/ 0 h 66"/>
                    <a:gd name="T8" fmla="*/ 0 w 66"/>
                    <a:gd name="T9" fmla="*/ 0 h 66"/>
                    <a:gd name="T10" fmla="*/ 0 w 66"/>
                    <a:gd name="T11" fmla="*/ 0 h 66"/>
                    <a:gd name="T12" fmla="*/ 0 w 66"/>
                    <a:gd name="T13" fmla="*/ 0 h 66"/>
                    <a:gd name="T14" fmla="*/ 0 w 66"/>
                    <a:gd name="T15" fmla="*/ 0 h 66"/>
                    <a:gd name="T16" fmla="*/ 0 w 66"/>
                    <a:gd name="T17" fmla="*/ 0 h 66"/>
                    <a:gd name="T18" fmla="*/ 0 w 66"/>
                    <a:gd name="T19" fmla="*/ 0 h 66"/>
                    <a:gd name="T20" fmla="*/ 0 w 66"/>
                    <a:gd name="T21" fmla="*/ 0 h 66"/>
                    <a:gd name="T22" fmla="*/ 0 w 66"/>
                    <a:gd name="T23" fmla="*/ 0 h 66"/>
                    <a:gd name="T24" fmla="*/ 0 w 66"/>
                    <a:gd name="T25" fmla="*/ 0 h 66"/>
                    <a:gd name="T26" fmla="*/ 0 w 66"/>
                    <a:gd name="T27" fmla="*/ 0 h 66"/>
                    <a:gd name="T28" fmla="*/ 0 w 66"/>
                    <a:gd name="T29" fmla="*/ 0 h 66"/>
                    <a:gd name="T30" fmla="*/ 0 w 66"/>
                    <a:gd name="T31" fmla="*/ 0 h 66"/>
                    <a:gd name="T32" fmla="*/ 0 w 66"/>
                    <a:gd name="T33" fmla="*/ 0 h 66"/>
                    <a:gd name="T34" fmla="*/ 0 w 66"/>
                    <a:gd name="T35" fmla="*/ 0 h 66"/>
                    <a:gd name="T36" fmla="*/ 0 w 66"/>
                    <a:gd name="T37" fmla="*/ 0 h 66"/>
                    <a:gd name="T38" fmla="*/ 0 w 66"/>
                    <a:gd name="T39" fmla="*/ 0 h 66"/>
                    <a:gd name="T40" fmla="*/ 0 w 66"/>
                    <a:gd name="T41" fmla="*/ 0 h 66"/>
                    <a:gd name="T42" fmla="*/ 0 w 66"/>
                    <a:gd name="T43" fmla="*/ 0 h 66"/>
                    <a:gd name="T44" fmla="*/ 0 w 66"/>
                    <a:gd name="T45" fmla="*/ 0 h 66"/>
                    <a:gd name="T46" fmla="*/ 0 w 66"/>
                    <a:gd name="T47" fmla="*/ 0 h 6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6"/>
                    <a:gd name="T73" fmla="*/ 0 h 66"/>
                    <a:gd name="T74" fmla="*/ 66 w 66"/>
                    <a:gd name="T75" fmla="*/ 66 h 6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6" h="66">
                      <a:moveTo>
                        <a:pt x="66" y="30"/>
                      </a:moveTo>
                      <a:lnTo>
                        <a:pt x="66" y="22"/>
                      </a:lnTo>
                      <a:lnTo>
                        <a:pt x="59" y="15"/>
                      </a:lnTo>
                      <a:lnTo>
                        <a:pt x="59" y="8"/>
                      </a:lnTo>
                      <a:lnTo>
                        <a:pt x="59" y="0"/>
                      </a:lnTo>
                      <a:lnTo>
                        <a:pt x="45" y="0"/>
                      </a:lnTo>
                      <a:lnTo>
                        <a:pt x="37" y="0"/>
                      </a:lnTo>
                      <a:lnTo>
                        <a:pt x="23" y="0"/>
                      </a:lnTo>
                      <a:lnTo>
                        <a:pt x="8" y="0"/>
                      </a:lnTo>
                      <a:lnTo>
                        <a:pt x="0" y="8"/>
                      </a:lnTo>
                      <a:lnTo>
                        <a:pt x="0" y="15"/>
                      </a:lnTo>
                      <a:lnTo>
                        <a:pt x="0" y="22"/>
                      </a:lnTo>
                      <a:lnTo>
                        <a:pt x="0" y="37"/>
                      </a:lnTo>
                      <a:lnTo>
                        <a:pt x="0" y="45"/>
                      </a:lnTo>
                      <a:lnTo>
                        <a:pt x="8" y="52"/>
                      </a:lnTo>
                      <a:lnTo>
                        <a:pt x="15" y="59"/>
                      </a:lnTo>
                      <a:lnTo>
                        <a:pt x="23" y="59"/>
                      </a:lnTo>
                      <a:lnTo>
                        <a:pt x="23" y="66"/>
                      </a:lnTo>
                      <a:lnTo>
                        <a:pt x="37" y="66"/>
                      </a:lnTo>
                      <a:lnTo>
                        <a:pt x="52" y="59"/>
                      </a:lnTo>
                      <a:lnTo>
                        <a:pt x="59" y="52"/>
                      </a:lnTo>
                      <a:lnTo>
                        <a:pt x="66" y="45"/>
                      </a:lnTo>
                      <a:lnTo>
                        <a:pt x="66" y="37"/>
                      </a:lnTo>
                      <a:lnTo>
                        <a:pt x="66" y="30"/>
                      </a:lnTo>
                      <a:close/>
                    </a:path>
                  </a:pathLst>
                </a:custGeom>
                <a:solidFill>
                  <a:srgbClr val="FF0000"/>
                </a:solidFill>
                <a:ln w="0">
                  <a:solidFill>
                    <a:srgbClr val="FF0000"/>
                  </a:solidFill>
                  <a:prstDash val="solid"/>
                  <a:round/>
                  <a:headEnd/>
                  <a:tailEnd/>
                </a:ln>
              </p:spPr>
              <p:txBody>
                <a:bodyPr/>
                <a:lstStyle/>
                <a:p>
                  <a:endParaRPr lang="en-US"/>
                </a:p>
              </p:txBody>
            </p:sp>
            <p:sp>
              <p:nvSpPr>
                <p:cNvPr id="9812" name="Freeform 208">
                  <a:extLst>
                    <a:ext uri="{FF2B5EF4-FFF2-40B4-BE49-F238E27FC236}">
                      <a16:creationId xmlns:a16="http://schemas.microsoft.com/office/drawing/2014/main" id="{55650541-3E47-CCDC-9676-4156BA00DCC2}"/>
                    </a:ext>
                  </a:extLst>
                </p:cNvPr>
                <p:cNvSpPr>
                  <a:spLocks/>
                </p:cNvSpPr>
                <p:nvPr/>
              </p:nvSpPr>
              <p:spPr bwMode="auto">
                <a:xfrm>
                  <a:off x="315" y="2717"/>
                  <a:ext cx="2" cy="3"/>
                </a:xfrm>
                <a:custGeom>
                  <a:avLst/>
                  <a:gdLst>
                    <a:gd name="T0" fmla="*/ 0 w 66"/>
                    <a:gd name="T1" fmla="*/ 0 h 66"/>
                    <a:gd name="T2" fmla="*/ 0 w 66"/>
                    <a:gd name="T3" fmla="*/ 0 h 66"/>
                    <a:gd name="T4" fmla="*/ 0 w 66"/>
                    <a:gd name="T5" fmla="*/ 0 h 66"/>
                    <a:gd name="T6" fmla="*/ 0 w 66"/>
                    <a:gd name="T7" fmla="*/ 0 h 66"/>
                    <a:gd name="T8" fmla="*/ 0 w 66"/>
                    <a:gd name="T9" fmla="*/ 0 h 66"/>
                    <a:gd name="T10" fmla="*/ 0 w 66"/>
                    <a:gd name="T11" fmla="*/ 0 h 66"/>
                    <a:gd name="T12" fmla="*/ 0 w 66"/>
                    <a:gd name="T13" fmla="*/ 0 h 66"/>
                    <a:gd name="T14" fmla="*/ 0 w 66"/>
                    <a:gd name="T15" fmla="*/ 0 h 66"/>
                    <a:gd name="T16" fmla="*/ 0 w 66"/>
                    <a:gd name="T17" fmla="*/ 0 h 66"/>
                    <a:gd name="T18" fmla="*/ 0 w 66"/>
                    <a:gd name="T19" fmla="*/ 0 h 66"/>
                    <a:gd name="T20" fmla="*/ 0 w 66"/>
                    <a:gd name="T21" fmla="*/ 0 h 66"/>
                    <a:gd name="T22" fmla="*/ 0 w 66"/>
                    <a:gd name="T23" fmla="*/ 0 h 66"/>
                    <a:gd name="T24" fmla="*/ 0 w 66"/>
                    <a:gd name="T25" fmla="*/ 0 h 66"/>
                    <a:gd name="T26" fmla="*/ 0 w 66"/>
                    <a:gd name="T27" fmla="*/ 0 h 66"/>
                    <a:gd name="T28" fmla="*/ 0 w 66"/>
                    <a:gd name="T29" fmla="*/ 0 h 66"/>
                    <a:gd name="T30" fmla="*/ 0 w 66"/>
                    <a:gd name="T31" fmla="*/ 0 h 66"/>
                    <a:gd name="T32" fmla="*/ 0 w 66"/>
                    <a:gd name="T33" fmla="*/ 0 h 66"/>
                    <a:gd name="T34" fmla="*/ 0 w 66"/>
                    <a:gd name="T35" fmla="*/ 0 h 66"/>
                    <a:gd name="T36" fmla="*/ 0 w 66"/>
                    <a:gd name="T37" fmla="*/ 0 h 66"/>
                    <a:gd name="T38" fmla="*/ 0 w 66"/>
                    <a:gd name="T39" fmla="*/ 0 h 66"/>
                    <a:gd name="T40" fmla="*/ 0 w 66"/>
                    <a:gd name="T41" fmla="*/ 0 h 66"/>
                    <a:gd name="T42" fmla="*/ 0 w 66"/>
                    <a:gd name="T43" fmla="*/ 0 h 6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6"/>
                    <a:gd name="T67" fmla="*/ 0 h 66"/>
                    <a:gd name="T68" fmla="*/ 66 w 66"/>
                    <a:gd name="T69" fmla="*/ 66 h 6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6" h="66">
                      <a:moveTo>
                        <a:pt x="66" y="29"/>
                      </a:moveTo>
                      <a:lnTo>
                        <a:pt x="59" y="22"/>
                      </a:lnTo>
                      <a:lnTo>
                        <a:pt x="59" y="7"/>
                      </a:lnTo>
                      <a:lnTo>
                        <a:pt x="45" y="0"/>
                      </a:lnTo>
                      <a:lnTo>
                        <a:pt x="37" y="0"/>
                      </a:lnTo>
                      <a:lnTo>
                        <a:pt x="23" y="0"/>
                      </a:lnTo>
                      <a:lnTo>
                        <a:pt x="23" y="7"/>
                      </a:lnTo>
                      <a:lnTo>
                        <a:pt x="8" y="7"/>
                      </a:lnTo>
                      <a:lnTo>
                        <a:pt x="0" y="7"/>
                      </a:lnTo>
                      <a:lnTo>
                        <a:pt x="0" y="22"/>
                      </a:lnTo>
                      <a:lnTo>
                        <a:pt x="0" y="29"/>
                      </a:lnTo>
                      <a:lnTo>
                        <a:pt x="0" y="36"/>
                      </a:lnTo>
                      <a:lnTo>
                        <a:pt x="0" y="43"/>
                      </a:lnTo>
                      <a:lnTo>
                        <a:pt x="8" y="58"/>
                      </a:lnTo>
                      <a:lnTo>
                        <a:pt x="15" y="66"/>
                      </a:lnTo>
                      <a:lnTo>
                        <a:pt x="23" y="66"/>
                      </a:lnTo>
                      <a:lnTo>
                        <a:pt x="37" y="66"/>
                      </a:lnTo>
                      <a:lnTo>
                        <a:pt x="52" y="66"/>
                      </a:lnTo>
                      <a:lnTo>
                        <a:pt x="59" y="58"/>
                      </a:lnTo>
                      <a:lnTo>
                        <a:pt x="59" y="51"/>
                      </a:lnTo>
                      <a:lnTo>
                        <a:pt x="66" y="43"/>
                      </a:lnTo>
                      <a:lnTo>
                        <a:pt x="66" y="29"/>
                      </a:lnTo>
                      <a:close/>
                    </a:path>
                  </a:pathLst>
                </a:custGeom>
                <a:solidFill>
                  <a:srgbClr val="FF0000"/>
                </a:solidFill>
                <a:ln w="0">
                  <a:solidFill>
                    <a:srgbClr val="FF0000"/>
                  </a:solidFill>
                  <a:prstDash val="solid"/>
                  <a:round/>
                  <a:headEnd/>
                  <a:tailEnd/>
                </a:ln>
              </p:spPr>
              <p:txBody>
                <a:bodyPr/>
                <a:lstStyle/>
                <a:p>
                  <a:endParaRPr lang="en-US"/>
                </a:p>
              </p:txBody>
            </p:sp>
            <p:sp>
              <p:nvSpPr>
                <p:cNvPr id="9813" name="Freeform 209">
                  <a:extLst>
                    <a:ext uri="{FF2B5EF4-FFF2-40B4-BE49-F238E27FC236}">
                      <a16:creationId xmlns:a16="http://schemas.microsoft.com/office/drawing/2014/main" id="{FB6A968F-F0FD-B676-D4CB-0EBFB5693BEE}"/>
                    </a:ext>
                  </a:extLst>
                </p:cNvPr>
                <p:cNvSpPr>
                  <a:spLocks/>
                </p:cNvSpPr>
                <p:nvPr/>
              </p:nvSpPr>
              <p:spPr bwMode="auto">
                <a:xfrm>
                  <a:off x="315" y="2733"/>
                  <a:ext cx="2" cy="3"/>
                </a:xfrm>
                <a:custGeom>
                  <a:avLst/>
                  <a:gdLst>
                    <a:gd name="T0" fmla="*/ 0 w 66"/>
                    <a:gd name="T1" fmla="*/ 0 h 65"/>
                    <a:gd name="T2" fmla="*/ 0 w 66"/>
                    <a:gd name="T3" fmla="*/ 0 h 65"/>
                    <a:gd name="T4" fmla="*/ 0 w 66"/>
                    <a:gd name="T5" fmla="*/ 0 h 65"/>
                    <a:gd name="T6" fmla="*/ 0 w 66"/>
                    <a:gd name="T7" fmla="*/ 0 h 65"/>
                    <a:gd name="T8" fmla="*/ 0 w 66"/>
                    <a:gd name="T9" fmla="*/ 0 h 65"/>
                    <a:gd name="T10" fmla="*/ 0 w 66"/>
                    <a:gd name="T11" fmla="*/ 0 h 65"/>
                    <a:gd name="T12" fmla="*/ 0 w 66"/>
                    <a:gd name="T13" fmla="*/ 0 h 65"/>
                    <a:gd name="T14" fmla="*/ 0 w 66"/>
                    <a:gd name="T15" fmla="*/ 0 h 65"/>
                    <a:gd name="T16" fmla="*/ 0 w 66"/>
                    <a:gd name="T17" fmla="*/ 0 h 65"/>
                    <a:gd name="T18" fmla="*/ 0 w 66"/>
                    <a:gd name="T19" fmla="*/ 0 h 65"/>
                    <a:gd name="T20" fmla="*/ 0 w 66"/>
                    <a:gd name="T21" fmla="*/ 0 h 65"/>
                    <a:gd name="T22" fmla="*/ 0 w 66"/>
                    <a:gd name="T23" fmla="*/ 0 h 65"/>
                    <a:gd name="T24" fmla="*/ 0 w 66"/>
                    <a:gd name="T25" fmla="*/ 0 h 65"/>
                    <a:gd name="T26" fmla="*/ 0 w 66"/>
                    <a:gd name="T27" fmla="*/ 0 h 65"/>
                    <a:gd name="T28" fmla="*/ 0 w 66"/>
                    <a:gd name="T29" fmla="*/ 0 h 65"/>
                    <a:gd name="T30" fmla="*/ 0 w 66"/>
                    <a:gd name="T31" fmla="*/ 0 h 65"/>
                    <a:gd name="T32" fmla="*/ 0 w 66"/>
                    <a:gd name="T33" fmla="*/ 0 h 65"/>
                    <a:gd name="T34" fmla="*/ 0 w 66"/>
                    <a:gd name="T35" fmla="*/ 0 h 65"/>
                    <a:gd name="T36" fmla="*/ 0 w 66"/>
                    <a:gd name="T37" fmla="*/ 0 h 65"/>
                    <a:gd name="T38" fmla="*/ 0 w 66"/>
                    <a:gd name="T39" fmla="*/ 0 h 65"/>
                    <a:gd name="T40" fmla="*/ 0 w 66"/>
                    <a:gd name="T41" fmla="*/ 0 h 65"/>
                    <a:gd name="T42" fmla="*/ 0 w 66"/>
                    <a:gd name="T43" fmla="*/ 0 h 65"/>
                    <a:gd name="T44" fmla="*/ 0 w 66"/>
                    <a:gd name="T45" fmla="*/ 0 h 65"/>
                    <a:gd name="T46" fmla="*/ 0 w 66"/>
                    <a:gd name="T47" fmla="*/ 0 h 65"/>
                    <a:gd name="T48" fmla="*/ 0 w 66"/>
                    <a:gd name="T49" fmla="*/ 0 h 65"/>
                    <a:gd name="T50" fmla="*/ 0 w 66"/>
                    <a:gd name="T51" fmla="*/ 0 h 6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6"/>
                    <a:gd name="T79" fmla="*/ 0 h 65"/>
                    <a:gd name="T80" fmla="*/ 66 w 66"/>
                    <a:gd name="T81" fmla="*/ 65 h 6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6" h="65">
                      <a:moveTo>
                        <a:pt x="66" y="37"/>
                      </a:moveTo>
                      <a:lnTo>
                        <a:pt x="66" y="29"/>
                      </a:lnTo>
                      <a:lnTo>
                        <a:pt x="59" y="21"/>
                      </a:lnTo>
                      <a:lnTo>
                        <a:pt x="59" y="14"/>
                      </a:lnTo>
                      <a:lnTo>
                        <a:pt x="59" y="7"/>
                      </a:lnTo>
                      <a:lnTo>
                        <a:pt x="45" y="0"/>
                      </a:lnTo>
                      <a:lnTo>
                        <a:pt x="37" y="0"/>
                      </a:lnTo>
                      <a:lnTo>
                        <a:pt x="23" y="0"/>
                      </a:lnTo>
                      <a:lnTo>
                        <a:pt x="23" y="7"/>
                      </a:lnTo>
                      <a:lnTo>
                        <a:pt x="8" y="7"/>
                      </a:lnTo>
                      <a:lnTo>
                        <a:pt x="0" y="14"/>
                      </a:lnTo>
                      <a:lnTo>
                        <a:pt x="0" y="21"/>
                      </a:lnTo>
                      <a:lnTo>
                        <a:pt x="0" y="29"/>
                      </a:lnTo>
                      <a:lnTo>
                        <a:pt x="0" y="37"/>
                      </a:lnTo>
                      <a:lnTo>
                        <a:pt x="0" y="44"/>
                      </a:lnTo>
                      <a:lnTo>
                        <a:pt x="0" y="51"/>
                      </a:lnTo>
                      <a:lnTo>
                        <a:pt x="8" y="58"/>
                      </a:lnTo>
                      <a:lnTo>
                        <a:pt x="15" y="65"/>
                      </a:lnTo>
                      <a:lnTo>
                        <a:pt x="23" y="65"/>
                      </a:lnTo>
                      <a:lnTo>
                        <a:pt x="37" y="65"/>
                      </a:lnTo>
                      <a:lnTo>
                        <a:pt x="52" y="65"/>
                      </a:lnTo>
                      <a:lnTo>
                        <a:pt x="59" y="58"/>
                      </a:lnTo>
                      <a:lnTo>
                        <a:pt x="59" y="51"/>
                      </a:lnTo>
                      <a:lnTo>
                        <a:pt x="66" y="51"/>
                      </a:lnTo>
                      <a:lnTo>
                        <a:pt x="66" y="44"/>
                      </a:lnTo>
                      <a:lnTo>
                        <a:pt x="66" y="37"/>
                      </a:lnTo>
                      <a:close/>
                    </a:path>
                  </a:pathLst>
                </a:custGeom>
                <a:solidFill>
                  <a:srgbClr val="FF0000"/>
                </a:solidFill>
                <a:ln w="0">
                  <a:solidFill>
                    <a:srgbClr val="FF0000"/>
                  </a:solidFill>
                  <a:prstDash val="solid"/>
                  <a:round/>
                  <a:headEnd/>
                  <a:tailEnd/>
                </a:ln>
              </p:spPr>
              <p:txBody>
                <a:bodyPr/>
                <a:lstStyle/>
                <a:p>
                  <a:endParaRPr lang="en-US"/>
                </a:p>
              </p:txBody>
            </p:sp>
            <p:sp>
              <p:nvSpPr>
                <p:cNvPr id="9814" name="Freeform 210">
                  <a:extLst>
                    <a:ext uri="{FF2B5EF4-FFF2-40B4-BE49-F238E27FC236}">
                      <a16:creationId xmlns:a16="http://schemas.microsoft.com/office/drawing/2014/main" id="{67149A32-14F0-AB6C-A412-7ED84AE0FFD7}"/>
                    </a:ext>
                  </a:extLst>
                </p:cNvPr>
                <p:cNvSpPr>
                  <a:spLocks/>
                </p:cNvSpPr>
                <p:nvPr/>
              </p:nvSpPr>
              <p:spPr bwMode="auto">
                <a:xfrm>
                  <a:off x="315" y="2748"/>
                  <a:ext cx="2" cy="4"/>
                </a:xfrm>
                <a:custGeom>
                  <a:avLst/>
                  <a:gdLst>
                    <a:gd name="T0" fmla="*/ 0 w 66"/>
                    <a:gd name="T1" fmla="*/ 0 h 73"/>
                    <a:gd name="T2" fmla="*/ 0 w 66"/>
                    <a:gd name="T3" fmla="*/ 0 h 73"/>
                    <a:gd name="T4" fmla="*/ 0 w 66"/>
                    <a:gd name="T5" fmla="*/ 0 h 73"/>
                    <a:gd name="T6" fmla="*/ 0 w 66"/>
                    <a:gd name="T7" fmla="*/ 0 h 73"/>
                    <a:gd name="T8" fmla="*/ 0 w 66"/>
                    <a:gd name="T9" fmla="*/ 0 h 73"/>
                    <a:gd name="T10" fmla="*/ 0 w 66"/>
                    <a:gd name="T11" fmla="*/ 0 h 73"/>
                    <a:gd name="T12" fmla="*/ 0 w 66"/>
                    <a:gd name="T13" fmla="*/ 0 h 73"/>
                    <a:gd name="T14" fmla="*/ 0 w 66"/>
                    <a:gd name="T15" fmla="*/ 0 h 73"/>
                    <a:gd name="T16" fmla="*/ 0 w 66"/>
                    <a:gd name="T17" fmla="*/ 0 h 73"/>
                    <a:gd name="T18" fmla="*/ 0 w 66"/>
                    <a:gd name="T19" fmla="*/ 0 h 73"/>
                    <a:gd name="T20" fmla="*/ 0 w 66"/>
                    <a:gd name="T21" fmla="*/ 0 h 73"/>
                    <a:gd name="T22" fmla="*/ 0 w 66"/>
                    <a:gd name="T23" fmla="*/ 0 h 73"/>
                    <a:gd name="T24" fmla="*/ 0 w 66"/>
                    <a:gd name="T25" fmla="*/ 0 h 73"/>
                    <a:gd name="T26" fmla="*/ 0 w 66"/>
                    <a:gd name="T27" fmla="*/ 0 h 73"/>
                    <a:gd name="T28" fmla="*/ 0 w 66"/>
                    <a:gd name="T29" fmla="*/ 0 h 73"/>
                    <a:gd name="T30" fmla="*/ 0 w 66"/>
                    <a:gd name="T31" fmla="*/ 0 h 73"/>
                    <a:gd name="T32" fmla="*/ 0 w 66"/>
                    <a:gd name="T33" fmla="*/ 0 h 73"/>
                    <a:gd name="T34" fmla="*/ 0 w 66"/>
                    <a:gd name="T35" fmla="*/ 0 h 73"/>
                    <a:gd name="T36" fmla="*/ 0 w 66"/>
                    <a:gd name="T37" fmla="*/ 0 h 73"/>
                    <a:gd name="T38" fmla="*/ 0 w 66"/>
                    <a:gd name="T39" fmla="*/ 0 h 73"/>
                    <a:gd name="T40" fmla="*/ 0 w 66"/>
                    <a:gd name="T41" fmla="*/ 0 h 73"/>
                    <a:gd name="T42" fmla="*/ 0 w 66"/>
                    <a:gd name="T43" fmla="*/ 0 h 73"/>
                    <a:gd name="T44" fmla="*/ 0 w 66"/>
                    <a:gd name="T45" fmla="*/ 0 h 73"/>
                    <a:gd name="T46" fmla="*/ 0 w 66"/>
                    <a:gd name="T47" fmla="*/ 0 h 73"/>
                    <a:gd name="T48" fmla="*/ 0 w 66"/>
                    <a:gd name="T49" fmla="*/ 0 h 73"/>
                    <a:gd name="T50" fmla="*/ 0 w 66"/>
                    <a:gd name="T51" fmla="*/ 0 h 7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6"/>
                    <a:gd name="T79" fmla="*/ 0 h 73"/>
                    <a:gd name="T80" fmla="*/ 66 w 66"/>
                    <a:gd name="T81" fmla="*/ 73 h 7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6" h="73">
                      <a:moveTo>
                        <a:pt x="66" y="36"/>
                      </a:moveTo>
                      <a:lnTo>
                        <a:pt x="66" y="28"/>
                      </a:lnTo>
                      <a:lnTo>
                        <a:pt x="59" y="21"/>
                      </a:lnTo>
                      <a:lnTo>
                        <a:pt x="59" y="14"/>
                      </a:lnTo>
                      <a:lnTo>
                        <a:pt x="59" y="7"/>
                      </a:lnTo>
                      <a:lnTo>
                        <a:pt x="45" y="0"/>
                      </a:lnTo>
                      <a:lnTo>
                        <a:pt x="37" y="0"/>
                      </a:lnTo>
                      <a:lnTo>
                        <a:pt x="23" y="0"/>
                      </a:lnTo>
                      <a:lnTo>
                        <a:pt x="23" y="7"/>
                      </a:lnTo>
                      <a:lnTo>
                        <a:pt x="8" y="7"/>
                      </a:lnTo>
                      <a:lnTo>
                        <a:pt x="0" y="14"/>
                      </a:lnTo>
                      <a:lnTo>
                        <a:pt x="0" y="21"/>
                      </a:lnTo>
                      <a:lnTo>
                        <a:pt x="0" y="28"/>
                      </a:lnTo>
                      <a:lnTo>
                        <a:pt x="0" y="36"/>
                      </a:lnTo>
                      <a:lnTo>
                        <a:pt x="0" y="43"/>
                      </a:lnTo>
                      <a:lnTo>
                        <a:pt x="0" y="51"/>
                      </a:lnTo>
                      <a:lnTo>
                        <a:pt x="8" y="58"/>
                      </a:lnTo>
                      <a:lnTo>
                        <a:pt x="15" y="65"/>
                      </a:lnTo>
                      <a:lnTo>
                        <a:pt x="23" y="65"/>
                      </a:lnTo>
                      <a:lnTo>
                        <a:pt x="23" y="73"/>
                      </a:lnTo>
                      <a:lnTo>
                        <a:pt x="37" y="73"/>
                      </a:lnTo>
                      <a:lnTo>
                        <a:pt x="52" y="65"/>
                      </a:lnTo>
                      <a:lnTo>
                        <a:pt x="59" y="58"/>
                      </a:lnTo>
                      <a:lnTo>
                        <a:pt x="66" y="51"/>
                      </a:lnTo>
                      <a:lnTo>
                        <a:pt x="66" y="43"/>
                      </a:lnTo>
                      <a:lnTo>
                        <a:pt x="66" y="36"/>
                      </a:lnTo>
                      <a:close/>
                    </a:path>
                  </a:pathLst>
                </a:custGeom>
                <a:solidFill>
                  <a:srgbClr val="FF0000"/>
                </a:solidFill>
                <a:ln w="0">
                  <a:solidFill>
                    <a:srgbClr val="FF0000"/>
                  </a:solidFill>
                  <a:prstDash val="solid"/>
                  <a:round/>
                  <a:headEnd/>
                  <a:tailEnd/>
                </a:ln>
              </p:spPr>
              <p:txBody>
                <a:bodyPr/>
                <a:lstStyle/>
                <a:p>
                  <a:endParaRPr lang="en-US"/>
                </a:p>
              </p:txBody>
            </p:sp>
            <p:sp>
              <p:nvSpPr>
                <p:cNvPr id="9815" name="Freeform 211">
                  <a:extLst>
                    <a:ext uri="{FF2B5EF4-FFF2-40B4-BE49-F238E27FC236}">
                      <a16:creationId xmlns:a16="http://schemas.microsoft.com/office/drawing/2014/main" id="{957E3F58-346E-8DD6-134E-4991AE6FD3A3}"/>
                    </a:ext>
                  </a:extLst>
                </p:cNvPr>
                <p:cNvSpPr>
                  <a:spLocks/>
                </p:cNvSpPr>
                <p:nvPr/>
              </p:nvSpPr>
              <p:spPr bwMode="auto">
                <a:xfrm>
                  <a:off x="315" y="2765"/>
                  <a:ext cx="2" cy="3"/>
                </a:xfrm>
                <a:custGeom>
                  <a:avLst/>
                  <a:gdLst>
                    <a:gd name="T0" fmla="*/ 0 w 66"/>
                    <a:gd name="T1" fmla="*/ 0 h 65"/>
                    <a:gd name="T2" fmla="*/ 0 w 66"/>
                    <a:gd name="T3" fmla="*/ 0 h 65"/>
                    <a:gd name="T4" fmla="*/ 0 w 66"/>
                    <a:gd name="T5" fmla="*/ 0 h 65"/>
                    <a:gd name="T6" fmla="*/ 0 w 66"/>
                    <a:gd name="T7" fmla="*/ 0 h 65"/>
                    <a:gd name="T8" fmla="*/ 0 w 66"/>
                    <a:gd name="T9" fmla="*/ 0 h 65"/>
                    <a:gd name="T10" fmla="*/ 0 w 66"/>
                    <a:gd name="T11" fmla="*/ 0 h 65"/>
                    <a:gd name="T12" fmla="*/ 0 w 66"/>
                    <a:gd name="T13" fmla="*/ 0 h 65"/>
                    <a:gd name="T14" fmla="*/ 0 w 66"/>
                    <a:gd name="T15" fmla="*/ 0 h 65"/>
                    <a:gd name="T16" fmla="*/ 0 w 66"/>
                    <a:gd name="T17" fmla="*/ 0 h 65"/>
                    <a:gd name="T18" fmla="*/ 0 w 66"/>
                    <a:gd name="T19" fmla="*/ 0 h 65"/>
                    <a:gd name="T20" fmla="*/ 0 w 66"/>
                    <a:gd name="T21" fmla="*/ 0 h 65"/>
                    <a:gd name="T22" fmla="*/ 0 w 66"/>
                    <a:gd name="T23" fmla="*/ 0 h 65"/>
                    <a:gd name="T24" fmla="*/ 0 w 66"/>
                    <a:gd name="T25" fmla="*/ 0 h 65"/>
                    <a:gd name="T26" fmla="*/ 0 w 66"/>
                    <a:gd name="T27" fmla="*/ 0 h 65"/>
                    <a:gd name="T28" fmla="*/ 0 w 66"/>
                    <a:gd name="T29" fmla="*/ 0 h 65"/>
                    <a:gd name="T30" fmla="*/ 0 w 66"/>
                    <a:gd name="T31" fmla="*/ 0 h 65"/>
                    <a:gd name="T32" fmla="*/ 0 w 66"/>
                    <a:gd name="T33" fmla="*/ 0 h 65"/>
                    <a:gd name="T34" fmla="*/ 0 w 66"/>
                    <a:gd name="T35" fmla="*/ 0 h 65"/>
                    <a:gd name="T36" fmla="*/ 0 w 66"/>
                    <a:gd name="T37" fmla="*/ 0 h 65"/>
                    <a:gd name="T38" fmla="*/ 0 w 66"/>
                    <a:gd name="T39" fmla="*/ 0 h 65"/>
                    <a:gd name="T40" fmla="*/ 0 w 66"/>
                    <a:gd name="T41" fmla="*/ 0 h 65"/>
                    <a:gd name="T42" fmla="*/ 0 w 66"/>
                    <a:gd name="T43" fmla="*/ 0 h 65"/>
                    <a:gd name="T44" fmla="*/ 0 w 66"/>
                    <a:gd name="T45" fmla="*/ 0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6"/>
                    <a:gd name="T70" fmla="*/ 0 h 65"/>
                    <a:gd name="T71" fmla="*/ 66 w 66"/>
                    <a:gd name="T72" fmla="*/ 65 h 6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6" h="65">
                      <a:moveTo>
                        <a:pt x="66" y="29"/>
                      </a:moveTo>
                      <a:lnTo>
                        <a:pt x="66" y="22"/>
                      </a:lnTo>
                      <a:lnTo>
                        <a:pt x="59" y="22"/>
                      </a:lnTo>
                      <a:lnTo>
                        <a:pt x="59" y="8"/>
                      </a:lnTo>
                      <a:lnTo>
                        <a:pt x="59" y="0"/>
                      </a:lnTo>
                      <a:lnTo>
                        <a:pt x="45" y="0"/>
                      </a:lnTo>
                      <a:lnTo>
                        <a:pt x="37" y="0"/>
                      </a:lnTo>
                      <a:lnTo>
                        <a:pt x="23" y="0"/>
                      </a:lnTo>
                      <a:lnTo>
                        <a:pt x="8" y="0"/>
                      </a:lnTo>
                      <a:lnTo>
                        <a:pt x="0" y="8"/>
                      </a:lnTo>
                      <a:lnTo>
                        <a:pt x="0" y="22"/>
                      </a:lnTo>
                      <a:lnTo>
                        <a:pt x="0" y="37"/>
                      </a:lnTo>
                      <a:lnTo>
                        <a:pt x="0" y="44"/>
                      </a:lnTo>
                      <a:lnTo>
                        <a:pt x="8" y="51"/>
                      </a:lnTo>
                      <a:lnTo>
                        <a:pt x="15" y="58"/>
                      </a:lnTo>
                      <a:lnTo>
                        <a:pt x="23" y="58"/>
                      </a:lnTo>
                      <a:lnTo>
                        <a:pt x="23" y="65"/>
                      </a:lnTo>
                      <a:lnTo>
                        <a:pt x="37" y="65"/>
                      </a:lnTo>
                      <a:lnTo>
                        <a:pt x="52" y="58"/>
                      </a:lnTo>
                      <a:lnTo>
                        <a:pt x="59" y="51"/>
                      </a:lnTo>
                      <a:lnTo>
                        <a:pt x="66" y="44"/>
                      </a:lnTo>
                      <a:lnTo>
                        <a:pt x="66" y="37"/>
                      </a:lnTo>
                      <a:lnTo>
                        <a:pt x="66" y="29"/>
                      </a:lnTo>
                      <a:close/>
                    </a:path>
                  </a:pathLst>
                </a:custGeom>
                <a:solidFill>
                  <a:srgbClr val="FF0000"/>
                </a:solidFill>
                <a:ln w="0">
                  <a:solidFill>
                    <a:srgbClr val="FF0000"/>
                  </a:solidFill>
                  <a:prstDash val="solid"/>
                  <a:round/>
                  <a:headEnd/>
                  <a:tailEnd/>
                </a:ln>
              </p:spPr>
              <p:txBody>
                <a:bodyPr/>
                <a:lstStyle/>
                <a:p>
                  <a:endParaRPr lang="en-US"/>
                </a:p>
              </p:txBody>
            </p:sp>
            <p:sp>
              <p:nvSpPr>
                <p:cNvPr id="9816" name="Freeform 212">
                  <a:extLst>
                    <a:ext uri="{FF2B5EF4-FFF2-40B4-BE49-F238E27FC236}">
                      <a16:creationId xmlns:a16="http://schemas.microsoft.com/office/drawing/2014/main" id="{FFBC8D32-62CC-C3F5-FFCC-8CA5BC268F22}"/>
                    </a:ext>
                  </a:extLst>
                </p:cNvPr>
                <p:cNvSpPr>
                  <a:spLocks/>
                </p:cNvSpPr>
                <p:nvPr/>
              </p:nvSpPr>
              <p:spPr bwMode="auto">
                <a:xfrm>
                  <a:off x="315" y="2781"/>
                  <a:ext cx="2" cy="3"/>
                </a:xfrm>
                <a:custGeom>
                  <a:avLst/>
                  <a:gdLst>
                    <a:gd name="T0" fmla="*/ 0 w 66"/>
                    <a:gd name="T1" fmla="*/ 0 h 65"/>
                    <a:gd name="T2" fmla="*/ 0 w 66"/>
                    <a:gd name="T3" fmla="*/ 0 h 65"/>
                    <a:gd name="T4" fmla="*/ 0 w 66"/>
                    <a:gd name="T5" fmla="*/ 0 h 65"/>
                    <a:gd name="T6" fmla="*/ 0 w 66"/>
                    <a:gd name="T7" fmla="*/ 0 h 65"/>
                    <a:gd name="T8" fmla="*/ 0 w 66"/>
                    <a:gd name="T9" fmla="*/ 0 h 65"/>
                    <a:gd name="T10" fmla="*/ 0 w 66"/>
                    <a:gd name="T11" fmla="*/ 0 h 65"/>
                    <a:gd name="T12" fmla="*/ 0 w 66"/>
                    <a:gd name="T13" fmla="*/ 0 h 65"/>
                    <a:gd name="T14" fmla="*/ 0 w 66"/>
                    <a:gd name="T15" fmla="*/ 0 h 65"/>
                    <a:gd name="T16" fmla="*/ 0 w 66"/>
                    <a:gd name="T17" fmla="*/ 0 h 65"/>
                    <a:gd name="T18" fmla="*/ 0 w 66"/>
                    <a:gd name="T19" fmla="*/ 0 h 65"/>
                    <a:gd name="T20" fmla="*/ 0 w 66"/>
                    <a:gd name="T21" fmla="*/ 0 h 65"/>
                    <a:gd name="T22" fmla="*/ 0 w 66"/>
                    <a:gd name="T23" fmla="*/ 0 h 65"/>
                    <a:gd name="T24" fmla="*/ 0 w 66"/>
                    <a:gd name="T25" fmla="*/ 0 h 65"/>
                    <a:gd name="T26" fmla="*/ 0 w 66"/>
                    <a:gd name="T27" fmla="*/ 0 h 65"/>
                    <a:gd name="T28" fmla="*/ 0 w 66"/>
                    <a:gd name="T29" fmla="*/ 0 h 65"/>
                    <a:gd name="T30" fmla="*/ 0 w 66"/>
                    <a:gd name="T31" fmla="*/ 0 h 65"/>
                    <a:gd name="T32" fmla="*/ 0 w 66"/>
                    <a:gd name="T33" fmla="*/ 0 h 65"/>
                    <a:gd name="T34" fmla="*/ 0 w 66"/>
                    <a:gd name="T35" fmla="*/ 0 h 65"/>
                    <a:gd name="T36" fmla="*/ 0 w 66"/>
                    <a:gd name="T37" fmla="*/ 0 h 65"/>
                    <a:gd name="T38" fmla="*/ 0 w 66"/>
                    <a:gd name="T39" fmla="*/ 0 h 65"/>
                    <a:gd name="T40" fmla="*/ 0 w 66"/>
                    <a:gd name="T41" fmla="*/ 0 h 65"/>
                    <a:gd name="T42" fmla="*/ 0 w 66"/>
                    <a:gd name="T43" fmla="*/ 0 h 65"/>
                    <a:gd name="T44" fmla="*/ 0 w 66"/>
                    <a:gd name="T45" fmla="*/ 0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6"/>
                    <a:gd name="T70" fmla="*/ 0 h 65"/>
                    <a:gd name="T71" fmla="*/ 66 w 66"/>
                    <a:gd name="T72" fmla="*/ 65 h 6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6" h="65">
                      <a:moveTo>
                        <a:pt x="66" y="28"/>
                      </a:moveTo>
                      <a:lnTo>
                        <a:pt x="66" y="21"/>
                      </a:lnTo>
                      <a:lnTo>
                        <a:pt x="59" y="21"/>
                      </a:lnTo>
                      <a:lnTo>
                        <a:pt x="59" y="7"/>
                      </a:lnTo>
                      <a:lnTo>
                        <a:pt x="45" y="0"/>
                      </a:lnTo>
                      <a:lnTo>
                        <a:pt x="37" y="0"/>
                      </a:lnTo>
                      <a:lnTo>
                        <a:pt x="23" y="0"/>
                      </a:lnTo>
                      <a:lnTo>
                        <a:pt x="23" y="7"/>
                      </a:lnTo>
                      <a:lnTo>
                        <a:pt x="8" y="7"/>
                      </a:lnTo>
                      <a:lnTo>
                        <a:pt x="0" y="7"/>
                      </a:lnTo>
                      <a:lnTo>
                        <a:pt x="0" y="21"/>
                      </a:lnTo>
                      <a:lnTo>
                        <a:pt x="0" y="37"/>
                      </a:lnTo>
                      <a:lnTo>
                        <a:pt x="0" y="44"/>
                      </a:lnTo>
                      <a:lnTo>
                        <a:pt x="8" y="58"/>
                      </a:lnTo>
                      <a:lnTo>
                        <a:pt x="15" y="58"/>
                      </a:lnTo>
                      <a:lnTo>
                        <a:pt x="23" y="58"/>
                      </a:lnTo>
                      <a:lnTo>
                        <a:pt x="23" y="65"/>
                      </a:lnTo>
                      <a:lnTo>
                        <a:pt x="37" y="65"/>
                      </a:lnTo>
                      <a:lnTo>
                        <a:pt x="52" y="58"/>
                      </a:lnTo>
                      <a:lnTo>
                        <a:pt x="59" y="58"/>
                      </a:lnTo>
                      <a:lnTo>
                        <a:pt x="59" y="51"/>
                      </a:lnTo>
                      <a:lnTo>
                        <a:pt x="66" y="44"/>
                      </a:lnTo>
                      <a:lnTo>
                        <a:pt x="66" y="28"/>
                      </a:lnTo>
                      <a:close/>
                    </a:path>
                  </a:pathLst>
                </a:custGeom>
                <a:solidFill>
                  <a:srgbClr val="FF0000"/>
                </a:solidFill>
                <a:ln w="0">
                  <a:solidFill>
                    <a:srgbClr val="FF0000"/>
                  </a:solidFill>
                  <a:prstDash val="solid"/>
                  <a:round/>
                  <a:headEnd/>
                  <a:tailEnd/>
                </a:ln>
              </p:spPr>
              <p:txBody>
                <a:bodyPr/>
                <a:lstStyle/>
                <a:p>
                  <a:endParaRPr lang="en-US"/>
                </a:p>
              </p:txBody>
            </p:sp>
            <p:sp>
              <p:nvSpPr>
                <p:cNvPr id="9817" name="Rectangle 213">
                  <a:extLst>
                    <a:ext uri="{FF2B5EF4-FFF2-40B4-BE49-F238E27FC236}">
                      <a16:creationId xmlns:a16="http://schemas.microsoft.com/office/drawing/2014/main" id="{F2A6C5FF-0A03-D195-3389-DB9229191C98}"/>
                    </a:ext>
                  </a:extLst>
                </p:cNvPr>
                <p:cNvSpPr>
                  <a:spLocks noChangeArrowheads="1"/>
                </p:cNvSpPr>
                <p:nvPr/>
              </p:nvSpPr>
              <p:spPr bwMode="auto">
                <a:xfrm>
                  <a:off x="388" y="2660"/>
                  <a:ext cx="77" cy="133"/>
                </a:xfrm>
                <a:prstGeom prst="rect">
                  <a:avLst/>
                </a:prstGeom>
                <a:solidFill>
                  <a:srgbClr val="000000"/>
                </a:solidFill>
                <a:ln w="0">
                  <a:solidFill>
                    <a:srgbClr val="000000"/>
                  </a:solidFill>
                  <a:miter lim="800000"/>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818" name="Freeform 214">
                  <a:extLst>
                    <a:ext uri="{FF2B5EF4-FFF2-40B4-BE49-F238E27FC236}">
                      <a16:creationId xmlns:a16="http://schemas.microsoft.com/office/drawing/2014/main" id="{F6E3BC33-C2FF-1805-9583-0B0C4ED69573}"/>
                    </a:ext>
                  </a:extLst>
                </p:cNvPr>
                <p:cNvSpPr>
                  <a:spLocks/>
                </p:cNvSpPr>
                <p:nvPr/>
              </p:nvSpPr>
              <p:spPr bwMode="auto">
                <a:xfrm>
                  <a:off x="424" y="2669"/>
                  <a:ext cx="3" cy="3"/>
                </a:xfrm>
                <a:custGeom>
                  <a:avLst/>
                  <a:gdLst>
                    <a:gd name="T0" fmla="*/ 0 w 67"/>
                    <a:gd name="T1" fmla="*/ 0 h 65"/>
                    <a:gd name="T2" fmla="*/ 0 w 67"/>
                    <a:gd name="T3" fmla="*/ 0 h 65"/>
                    <a:gd name="T4" fmla="*/ 0 w 67"/>
                    <a:gd name="T5" fmla="*/ 0 h 65"/>
                    <a:gd name="T6" fmla="*/ 0 w 67"/>
                    <a:gd name="T7" fmla="*/ 0 h 65"/>
                    <a:gd name="T8" fmla="*/ 0 w 67"/>
                    <a:gd name="T9" fmla="*/ 0 h 65"/>
                    <a:gd name="T10" fmla="*/ 0 w 67"/>
                    <a:gd name="T11" fmla="*/ 0 h 65"/>
                    <a:gd name="T12" fmla="*/ 0 w 67"/>
                    <a:gd name="T13" fmla="*/ 0 h 65"/>
                    <a:gd name="T14" fmla="*/ 0 w 67"/>
                    <a:gd name="T15" fmla="*/ 0 h 65"/>
                    <a:gd name="T16" fmla="*/ 0 w 67"/>
                    <a:gd name="T17" fmla="*/ 0 h 65"/>
                    <a:gd name="T18" fmla="*/ 0 w 67"/>
                    <a:gd name="T19" fmla="*/ 0 h 65"/>
                    <a:gd name="T20" fmla="*/ 0 w 67"/>
                    <a:gd name="T21" fmla="*/ 0 h 65"/>
                    <a:gd name="T22" fmla="*/ 0 w 67"/>
                    <a:gd name="T23" fmla="*/ 0 h 65"/>
                    <a:gd name="T24" fmla="*/ 0 w 67"/>
                    <a:gd name="T25" fmla="*/ 0 h 65"/>
                    <a:gd name="T26" fmla="*/ 0 w 67"/>
                    <a:gd name="T27" fmla="*/ 0 h 65"/>
                    <a:gd name="T28" fmla="*/ 0 w 67"/>
                    <a:gd name="T29" fmla="*/ 0 h 65"/>
                    <a:gd name="T30" fmla="*/ 0 w 67"/>
                    <a:gd name="T31" fmla="*/ 0 h 65"/>
                    <a:gd name="T32" fmla="*/ 0 w 67"/>
                    <a:gd name="T33" fmla="*/ 0 h 65"/>
                    <a:gd name="T34" fmla="*/ 0 w 67"/>
                    <a:gd name="T35" fmla="*/ 0 h 65"/>
                    <a:gd name="T36" fmla="*/ 0 w 67"/>
                    <a:gd name="T37" fmla="*/ 0 h 65"/>
                    <a:gd name="T38" fmla="*/ 0 w 67"/>
                    <a:gd name="T39" fmla="*/ 0 h 65"/>
                    <a:gd name="T40" fmla="*/ 0 w 67"/>
                    <a:gd name="T41" fmla="*/ 0 h 65"/>
                    <a:gd name="T42" fmla="*/ 0 w 67"/>
                    <a:gd name="T43" fmla="*/ 0 h 65"/>
                    <a:gd name="T44" fmla="*/ 0 w 67"/>
                    <a:gd name="T45" fmla="*/ 0 h 65"/>
                    <a:gd name="T46" fmla="*/ 0 w 67"/>
                    <a:gd name="T47" fmla="*/ 0 h 65"/>
                    <a:gd name="T48" fmla="*/ 0 w 67"/>
                    <a:gd name="T49" fmla="*/ 0 h 6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7"/>
                    <a:gd name="T76" fmla="*/ 0 h 65"/>
                    <a:gd name="T77" fmla="*/ 67 w 67"/>
                    <a:gd name="T78" fmla="*/ 65 h 6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7" h="65">
                      <a:moveTo>
                        <a:pt x="67" y="28"/>
                      </a:moveTo>
                      <a:lnTo>
                        <a:pt x="67" y="21"/>
                      </a:lnTo>
                      <a:lnTo>
                        <a:pt x="59" y="21"/>
                      </a:lnTo>
                      <a:lnTo>
                        <a:pt x="59" y="7"/>
                      </a:lnTo>
                      <a:lnTo>
                        <a:pt x="44" y="0"/>
                      </a:lnTo>
                      <a:lnTo>
                        <a:pt x="37" y="0"/>
                      </a:lnTo>
                      <a:lnTo>
                        <a:pt x="30" y="0"/>
                      </a:lnTo>
                      <a:lnTo>
                        <a:pt x="22" y="7"/>
                      </a:lnTo>
                      <a:lnTo>
                        <a:pt x="7" y="7"/>
                      </a:lnTo>
                      <a:lnTo>
                        <a:pt x="7" y="21"/>
                      </a:lnTo>
                      <a:lnTo>
                        <a:pt x="0" y="21"/>
                      </a:lnTo>
                      <a:lnTo>
                        <a:pt x="0" y="36"/>
                      </a:lnTo>
                      <a:lnTo>
                        <a:pt x="0" y="44"/>
                      </a:lnTo>
                      <a:lnTo>
                        <a:pt x="7" y="44"/>
                      </a:lnTo>
                      <a:lnTo>
                        <a:pt x="7" y="58"/>
                      </a:lnTo>
                      <a:lnTo>
                        <a:pt x="14" y="58"/>
                      </a:lnTo>
                      <a:lnTo>
                        <a:pt x="22" y="58"/>
                      </a:lnTo>
                      <a:lnTo>
                        <a:pt x="30" y="65"/>
                      </a:lnTo>
                      <a:lnTo>
                        <a:pt x="37" y="65"/>
                      </a:lnTo>
                      <a:lnTo>
                        <a:pt x="44" y="65"/>
                      </a:lnTo>
                      <a:lnTo>
                        <a:pt x="51" y="58"/>
                      </a:lnTo>
                      <a:lnTo>
                        <a:pt x="59" y="58"/>
                      </a:lnTo>
                      <a:lnTo>
                        <a:pt x="59" y="51"/>
                      </a:lnTo>
                      <a:lnTo>
                        <a:pt x="67" y="44"/>
                      </a:lnTo>
                      <a:lnTo>
                        <a:pt x="67" y="28"/>
                      </a:lnTo>
                      <a:close/>
                    </a:path>
                  </a:pathLst>
                </a:custGeom>
                <a:solidFill>
                  <a:srgbClr val="FF0000"/>
                </a:solidFill>
                <a:ln w="0">
                  <a:solidFill>
                    <a:srgbClr val="FF0000"/>
                  </a:solidFill>
                  <a:prstDash val="solid"/>
                  <a:round/>
                  <a:headEnd/>
                  <a:tailEnd/>
                </a:ln>
              </p:spPr>
              <p:txBody>
                <a:bodyPr/>
                <a:lstStyle/>
                <a:p>
                  <a:endParaRPr lang="en-US"/>
                </a:p>
              </p:txBody>
            </p:sp>
            <p:sp>
              <p:nvSpPr>
                <p:cNvPr id="9819" name="Freeform 215">
                  <a:extLst>
                    <a:ext uri="{FF2B5EF4-FFF2-40B4-BE49-F238E27FC236}">
                      <a16:creationId xmlns:a16="http://schemas.microsoft.com/office/drawing/2014/main" id="{D09C0DE9-745B-83DF-3553-5F2663AA7842}"/>
                    </a:ext>
                  </a:extLst>
                </p:cNvPr>
                <p:cNvSpPr>
                  <a:spLocks/>
                </p:cNvSpPr>
                <p:nvPr/>
              </p:nvSpPr>
              <p:spPr bwMode="auto">
                <a:xfrm>
                  <a:off x="424" y="2685"/>
                  <a:ext cx="3" cy="3"/>
                </a:xfrm>
                <a:custGeom>
                  <a:avLst/>
                  <a:gdLst>
                    <a:gd name="T0" fmla="*/ 0 w 67"/>
                    <a:gd name="T1" fmla="*/ 0 h 72"/>
                    <a:gd name="T2" fmla="*/ 0 w 67"/>
                    <a:gd name="T3" fmla="*/ 0 h 72"/>
                    <a:gd name="T4" fmla="*/ 0 w 67"/>
                    <a:gd name="T5" fmla="*/ 0 h 72"/>
                    <a:gd name="T6" fmla="*/ 0 w 67"/>
                    <a:gd name="T7" fmla="*/ 0 h 72"/>
                    <a:gd name="T8" fmla="*/ 0 w 67"/>
                    <a:gd name="T9" fmla="*/ 0 h 72"/>
                    <a:gd name="T10" fmla="*/ 0 w 67"/>
                    <a:gd name="T11" fmla="*/ 0 h 72"/>
                    <a:gd name="T12" fmla="*/ 0 w 67"/>
                    <a:gd name="T13" fmla="*/ 0 h 72"/>
                    <a:gd name="T14" fmla="*/ 0 w 67"/>
                    <a:gd name="T15" fmla="*/ 0 h 72"/>
                    <a:gd name="T16" fmla="*/ 0 w 67"/>
                    <a:gd name="T17" fmla="*/ 0 h 72"/>
                    <a:gd name="T18" fmla="*/ 0 w 67"/>
                    <a:gd name="T19" fmla="*/ 0 h 72"/>
                    <a:gd name="T20" fmla="*/ 0 w 67"/>
                    <a:gd name="T21" fmla="*/ 0 h 72"/>
                    <a:gd name="T22" fmla="*/ 0 w 67"/>
                    <a:gd name="T23" fmla="*/ 0 h 72"/>
                    <a:gd name="T24" fmla="*/ 0 w 67"/>
                    <a:gd name="T25" fmla="*/ 0 h 72"/>
                    <a:gd name="T26" fmla="*/ 0 w 67"/>
                    <a:gd name="T27" fmla="*/ 0 h 72"/>
                    <a:gd name="T28" fmla="*/ 0 w 67"/>
                    <a:gd name="T29" fmla="*/ 0 h 72"/>
                    <a:gd name="T30" fmla="*/ 0 w 67"/>
                    <a:gd name="T31" fmla="*/ 0 h 72"/>
                    <a:gd name="T32" fmla="*/ 0 w 67"/>
                    <a:gd name="T33" fmla="*/ 0 h 72"/>
                    <a:gd name="T34" fmla="*/ 0 w 67"/>
                    <a:gd name="T35" fmla="*/ 0 h 72"/>
                    <a:gd name="T36" fmla="*/ 0 w 67"/>
                    <a:gd name="T37" fmla="*/ 0 h 72"/>
                    <a:gd name="T38" fmla="*/ 0 w 67"/>
                    <a:gd name="T39" fmla="*/ 0 h 72"/>
                    <a:gd name="T40" fmla="*/ 0 w 67"/>
                    <a:gd name="T41" fmla="*/ 0 h 72"/>
                    <a:gd name="T42" fmla="*/ 0 w 67"/>
                    <a:gd name="T43" fmla="*/ 0 h 72"/>
                    <a:gd name="T44" fmla="*/ 0 w 67"/>
                    <a:gd name="T45" fmla="*/ 0 h 72"/>
                    <a:gd name="T46" fmla="*/ 0 w 67"/>
                    <a:gd name="T47" fmla="*/ 0 h 72"/>
                    <a:gd name="T48" fmla="*/ 0 w 67"/>
                    <a:gd name="T49" fmla="*/ 0 h 72"/>
                    <a:gd name="T50" fmla="*/ 0 w 67"/>
                    <a:gd name="T51" fmla="*/ 0 h 72"/>
                    <a:gd name="T52" fmla="*/ 0 w 67"/>
                    <a:gd name="T53" fmla="*/ 0 h 72"/>
                    <a:gd name="T54" fmla="*/ 0 w 67"/>
                    <a:gd name="T55" fmla="*/ 0 h 7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7"/>
                    <a:gd name="T85" fmla="*/ 0 h 72"/>
                    <a:gd name="T86" fmla="*/ 67 w 67"/>
                    <a:gd name="T87" fmla="*/ 72 h 7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7" h="72">
                      <a:moveTo>
                        <a:pt x="67" y="35"/>
                      </a:moveTo>
                      <a:lnTo>
                        <a:pt x="67" y="28"/>
                      </a:lnTo>
                      <a:lnTo>
                        <a:pt x="59" y="22"/>
                      </a:lnTo>
                      <a:lnTo>
                        <a:pt x="59" y="15"/>
                      </a:lnTo>
                      <a:lnTo>
                        <a:pt x="59" y="7"/>
                      </a:lnTo>
                      <a:lnTo>
                        <a:pt x="44" y="0"/>
                      </a:lnTo>
                      <a:lnTo>
                        <a:pt x="37" y="0"/>
                      </a:lnTo>
                      <a:lnTo>
                        <a:pt x="30" y="0"/>
                      </a:lnTo>
                      <a:lnTo>
                        <a:pt x="22" y="7"/>
                      </a:lnTo>
                      <a:lnTo>
                        <a:pt x="7" y="7"/>
                      </a:lnTo>
                      <a:lnTo>
                        <a:pt x="7" y="15"/>
                      </a:lnTo>
                      <a:lnTo>
                        <a:pt x="7" y="22"/>
                      </a:lnTo>
                      <a:lnTo>
                        <a:pt x="0" y="28"/>
                      </a:lnTo>
                      <a:lnTo>
                        <a:pt x="0" y="35"/>
                      </a:lnTo>
                      <a:lnTo>
                        <a:pt x="0" y="42"/>
                      </a:lnTo>
                      <a:lnTo>
                        <a:pt x="7" y="50"/>
                      </a:lnTo>
                      <a:lnTo>
                        <a:pt x="7" y="56"/>
                      </a:lnTo>
                      <a:lnTo>
                        <a:pt x="14" y="64"/>
                      </a:lnTo>
                      <a:lnTo>
                        <a:pt x="22" y="64"/>
                      </a:lnTo>
                      <a:lnTo>
                        <a:pt x="30" y="72"/>
                      </a:lnTo>
                      <a:lnTo>
                        <a:pt x="37" y="72"/>
                      </a:lnTo>
                      <a:lnTo>
                        <a:pt x="44" y="72"/>
                      </a:lnTo>
                      <a:lnTo>
                        <a:pt x="51" y="64"/>
                      </a:lnTo>
                      <a:lnTo>
                        <a:pt x="59" y="56"/>
                      </a:lnTo>
                      <a:lnTo>
                        <a:pt x="59" y="50"/>
                      </a:lnTo>
                      <a:lnTo>
                        <a:pt x="67" y="50"/>
                      </a:lnTo>
                      <a:lnTo>
                        <a:pt x="67" y="42"/>
                      </a:lnTo>
                      <a:lnTo>
                        <a:pt x="67" y="35"/>
                      </a:lnTo>
                      <a:close/>
                    </a:path>
                  </a:pathLst>
                </a:custGeom>
                <a:solidFill>
                  <a:srgbClr val="FF0000"/>
                </a:solidFill>
                <a:ln w="0">
                  <a:solidFill>
                    <a:srgbClr val="FF0000"/>
                  </a:solidFill>
                  <a:prstDash val="solid"/>
                  <a:round/>
                  <a:headEnd/>
                  <a:tailEnd/>
                </a:ln>
              </p:spPr>
              <p:txBody>
                <a:bodyPr/>
                <a:lstStyle/>
                <a:p>
                  <a:endParaRPr lang="en-US"/>
                </a:p>
              </p:txBody>
            </p:sp>
            <p:sp>
              <p:nvSpPr>
                <p:cNvPr id="9820" name="Freeform 216">
                  <a:extLst>
                    <a:ext uri="{FF2B5EF4-FFF2-40B4-BE49-F238E27FC236}">
                      <a16:creationId xmlns:a16="http://schemas.microsoft.com/office/drawing/2014/main" id="{C4B22F14-4B93-9BCC-90BD-B7496AC155B2}"/>
                    </a:ext>
                  </a:extLst>
                </p:cNvPr>
                <p:cNvSpPr>
                  <a:spLocks/>
                </p:cNvSpPr>
                <p:nvPr/>
              </p:nvSpPr>
              <p:spPr bwMode="auto">
                <a:xfrm>
                  <a:off x="424" y="2701"/>
                  <a:ext cx="3" cy="3"/>
                </a:xfrm>
                <a:custGeom>
                  <a:avLst/>
                  <a:gdLst>
                    <a:gd name="T0" fmla="*/ 0 w 67"/>
                    <a:gd name="T1" fmla="*/ 0 h 66"/>
                    <a:gd name="T2" fmla="*/ 0 w 67"/>
                    <a:gd name="T3" fmla="*/ 0 h 66"/>
                    <a:gd name="T4" fmla="*/ 0 w 67"/>
                    <a:gd name="T5" fmla="*/ 0 h 66"/>
                    <a:gd name="T6" fmla="*/ 0 w 67"/>
                    <a:gd name="T7" fmla="*/ 0 h 66"/>
                    <a:gd name="T8" fmla="*/ 0 w 67"/>
                    <a:gd name="T9" fmla="*/ 0 h 66"/>
                    <a:gd name="T10" fmla="*/ 0 w 67"/>
                    <a:gd name="T11" fmla="*/ 0 h 66"/>
                    <a:gd name="T12" fmla="*/ 0 w 67"/>
                    <a:gd name="T13" fmla="*/ 0 h 66"/>
                    <a:gd name="T14" fmla="*/ 0 w 67"/>
                    <a:gd name="T15" fmla="*/ 0 h 66"/>
                    <a:gd name="T16" fmla="*/ 0 w 67"/>
                    <a:gd name="T17" fmla="*/ 0 h 66"/>
                    <a:gd name="T18" fmla="*/ 0 w 67"/>
                    <a:gd name="T19" fmla="*/ 0 h 66"/>
                    <a:gd name="T20" fmla="*/ 0 w 67"/>
                    <a:gd name="T21" fmla="*/ 0 h 66"/>
                    <a:gd name="T22" fmla="*/ 0 w 67"/>
                    <a:gd name="T23" fmla="*/ 0 h 66"/>
                    <a:gd name="T24" fmla="*/ 0 w 67"/>
                    <a:gd name="T25" fmla="*/ 0 h 66"/>
                    <a:gd name="T26" fmla="*/ 0 w 67"/>
                    <a:gd name="T27" fmla="*/ 0 h 66"/>
                    <a:gd name="T28" fmla="*/ 0 w 67"/>
                    <a:gd name="T29" fmla="*/ 0 h 66"/>
                    <a:gd name="T30" fmla="*/ 0 w 67"/>
                    <a:gd name="T31" fmla="*/ 0 h 66"/>
                    <a:gd name="T32" fmla="*/ 0 w 67"/>
                    <a:gd name="T33" fmla="*/ 0 h 66"/>
                    <a:gd name="T34" fmla="*/ 0 w 67"/>
                    <a:gd name="T35" fmla="*/ 0 h 66"/>
                    <a:gd name="T36" fmla="*/ 0 w 67"/>
                    <a:gd name="T37" fmla="*/ 0 h 66"/>
                    <a:gd name="T38" fmla="*/ 0 w 67"/>
                    <a:gd name="T39" fmla="*/ 0 h 66"/>
                    <a:gd name="T40" fmla="*/ 0 w 67"/>
                    <a:gd name="T41" fmla="*/ 0 h 66"/>
                    <a:gd name="T42" fmla="*/ 0 w 67"/>
                    <a:gd name="T43" fmla="*/ 0 h 66"/>
                    <a:gd name="T44" fmla="*/ 0 w 67"/>
                    <a:gd name="T45" fmla="*/ 0 h 66"/>
                    <a:gd name="T46" fmla="*/ 0 w 67"/>
                    <a:gd name="T47" fmla="*/ 0 h 66"/>
                    <a:gd name="T48" fmla="*/ 0 w 67"/>
                    <a:gd name="T49" fmla="*/ 0 h 66"/>
                    <a:gd name="T50" fmla="*/ 0 w 67"/>
                    <a:gd name="T51" fmla="*/ 0 h 6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7"/>
                    <a:gd name="T79" fmla="*/ 0 h 66"/>
                    <a:gd name="T80" fmla="*/ 67 w 67"/>
                    <a:gd name="T81" fmla="*/ 66 h 6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7" h="66">
                      <a:moveTo>
                        <a:pt x="67" y="30"/>
                      </a:moveTo>
                      <a:lnTo>
                        <a:pt x="67" y="22"/>
                      </a:lnTo>
                      <a:lnTo>
                        <a:pt x="59" y="15"/>
                      </a:lnTo>
                      <a:lnTo>
                        <a:pt x="59" y="8"/>
                      </a:lnTo>
                      <a:lnTo>
                        <a:pt x="59" y="0"/>
                      </a:lnTo>
                      <a:lnTo>
                        <a:pt x="44" y="0"/>
                      </a:lnTo>
                      <a:lnTo>
                        <a:pt x="37" y="0"/>
                      </a:lnTo>
                      <a:lnTo>
                        <a:pt x="30" y="0"/>
                      </a:lnTo>
                      <a:lnTo>
                        <a:pt x="22" y="0"/>
                      </a:lnTo>
                      <a:lnTo>
                        <a:pt x="7" y="0"/>
                      </a:lnTo>
                      <a:lnTo>
                        <a:pt x="7" y="8"/>
                      </a:lnTo>
                      <a:lnTo>
                        <a:pt x="7" y="15"/>
                      </a:lnTo>
                      <a:lnTo>
                        <a:pt x="0" y="22"/>
                      </a:lnTo>
                      <a:lnTo>
                        <a:pt x="0" y="37"/>
                      </a:lnTo>
                      <a:lnTo>
                        <a:pt x="7" y="45"/>
                      </a:lnTo>
                      <a:lnTo>
                        <a:pt x="7" y="52"/>
                      </a:lnTo>
                      <a:lnTo>
                        <a:pt x="14" y="59"/>
                      </a:lnTo>
                      <a:lnTo>
                        <a:pt x="22" y="59"/>
                      </a:lnTo>
                      <a:lnTo>
                        <a:pt x="30" y="66"/>
                      </a:lnTo>
                      <a:lnTo>
                        <a:pt x="37" y="66"/>
                      </a:lnTo>
                      <a:lnTo>
                        <a:pt x="44" y="66"/>
                      </a:lnTo>
                      <a:lnTo>
                        <a:pt x="51" y="59"/>
                      </a:lnTo>
                      <a:lnTo>
                        <a:pt x="59" y="52"/>
                      </a:lnTo>
                      <a:lnTo>
                        <a:pt x="67" y="45"/>
                      </a:lnTo>
                      <a:lnTo>
                        <a:pt x="67" y="37"/>
                      </a:lnTo>
                      <a:lnTo>
                        <a:pt x="67" y="30"/>
                      </a:lnTo>
                      <a:close/>
                    </a:path>
                  </a:pathLst>
                </a:custGeom>
                <a:solidFill>
                  <a:srgbClr val="FF0000"/>
                </a:solidFill>
                <a:ln w="0">
                  <a:solidFill>
                    <a:srgbClr val="FF0000"/>
                  </a:solidFill>
                  <a:prstDash val="solid"/>
                  <a:round/>
                  <a:headEnd/>
                  <a:tailEnd/>
                </a:ln>
              </p:spPr>
              <p:txBody>
                <a:bodyPr/>
                <a:lstStyle/>
                <a:p>
                  <a:endParaRPr lang="en-US"/>
                </a:p>
              </p:txBody>
            </p:sp>
            <p:sp>
              <p:nvSpPr>
                <p:cNvPr id="9821" name="Freeform 217">
                  <a:extLst>
                    <a:ext uri="{FF2B5EF4-FFF2-40B4-BE49-F238E27FC236}">
                      <a16:creationId xmlns:a16="http://schemas.microsoft.com/office/drawing/2014/main" id="{A5BE198C-6D55-6F88-4EB1-3AA591E0FCCF}"/>
                    </a:ext>
                  </a:extLst>
                </p:cNvPr>
                <p:cNvSpPr>
                  <a:spLocks/>
                </p:cNvSpPr>
                <p:nvPr/>
              </p:nvSpPr>
              <p:spPr bwMode="auto">
                <a:xfrm>
                  <a:off x="424" y="2717"/>
                  <a:ext cx="3" cy="3"/>
                </a:xfrm>
                <a:custGeom>
                  <a:avLst/>
                  <a:gdLst>
                    <a:gd name="T0" fmla="*/ 0 w 67"/>
                    <a:gd name="T1" fmla="*/ 0 h 66"/>
                    <a:gd name="T2" fmla="*/ 0 w 67"/>
                    <a:gd name="T3" fmla="*/ 0 h 66"/>
                    <a:gd name="T4" fmla="*/ 0 w 67"/>
                    <a:gd name="T5" fmla="*/ 0 h 66"/>
                    <a:gd name="T6" fmla="*/ 0 w 67"/>
                    <a:gd name="T7" fmla="*/ 0 h 66"/>
                    <a:gd name="T8" fmla="*/ 0 w 67"/>
                    <a:gd name="T9" fmla="*/ 0 h 66"/>
                    <a:gd name="T10" fmla="*/ 0 w 67"/>
                    <a:gd name="T11" fmla="*/ 0 h 66"/>
                    <a:gd name="T12" fmla="*/ 0 w 67"/>
                    <a:gd name="T13" fmla="*/ 0 h 66"/>
                    <a:gd name="T14" fmla="*/ 0 w 67"/>
                    <a:gd name="T15" fmla="*/ 0 h 66"/>
                    <a:gd name="T16" fmla="*/ 0 w 67"/>
                    <a:gd name="T17" fmla="*/ 0 h 66"/>
                    <a:gd name="T18" fmla="*/ 0 w 67"/>
                    <a:gd name="T19" fmla="*/ 0 h 66"/>
                    <a:gd name="T20" fmla="*/ 0 w 67"/>
                    <a:gd name="T21" fmla="*/ 0 h 66"/>
                    <a:gd name="T22" fmla="*/ 0 w 67"/>
                    <a:gd name="T23" fmla="*/ 0 h 66"/>
                    <a:gd name="T24" fmla="*/ 0 w 67"/>
                    <a:gd name="T25" fmla="*/ 0 h 66"/>
                    <a:gd name="T26" fmla="*/ 0 w 67"/>
                    <a:gd name="T27" fmla="*/ 0 h 66"/>
                    <a:gd name="T28" fmla="*/ 0 w 67"/>
                    <a:gd name="T29" fmla="*/ 0 h 66"/>
                    <a:gd name="T30" fmla="*/ 0 w 67"/>
                    <a:gd name="T31" fmla="*/ 0 h 66"/>
                    <a:gd name="T32" fmla="*/ 0 w 67"/>
                    <a:gd name="T33" fmla="*/ 0 h 66"/>
                    <a:gd name="T34" fmla="*/ 0 w 67"/>
                    <a:gd name="T35" fmla="*/ 0 h 66"/>
                    <a:gd name="T36" fmla="*/ 0 w 67"/>
                    <a:gd name="T37" fmla="*/ 0 h 66"/>
                    <a:gd name="T38" fmla="*/ 0 w 67"/>
                    <a:gd name="T39" fmla="*/ 0 h 66"/>
                    <a:gd name="T40" fmla="*/ 0 w 67"/>
                    <a:gd name="T41" fmla="*/ 0 h 66"/>
                    <a:gd name="T42" fmla="*/ 0 w 67"/>
                    <a:gd name="T43" fmla="*/ 0 h 66"/>
                    <a:gd name="T44" fmla="*/ 0 w 67"/>
                    <a:gd name="T45" fmla="*/ 0 h 66"/>
                    <a:gd name="T46" fmla="*/ 0 w 67"/>
                    <a:gd name="T47" fmla="*/ 0 h 6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7"/>
                    <a:gd name="T73" fmla="*/ 0 h 66"/>
                    <a:gd name="T74" fmla="*/ 67 w 67"/>
                    <a:gd name="T75" fmla="*/ 66 h 6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7" h="66">
                      <a:moveTo>
                        <a:pt x="67" y="29"/>
                      </a:moveTo>
                      <a:lnTo>
                        <a:pt x="59" y="22"/>
                      </a:lnTo>
                      <a:lnTo>
                        <a:pt x="59" y="7"/>
                      </a:lnTo>
                      <a:lnTo>
                        <a:pt x="44" y="0"/>
                      </a:lnTo>
                      <a:lnTo>
                        <a:pt x="37" y="0"/>
                      </a:lnTo>
                      <a:lnTo>
                        <a:pt x="30" y="0"/>
                      </a:lnTo>
                      <a:lnTo>
                        <a:pt x="22" y="7"/>
                      </a:lnTo>
                      <a:lnTo>
                        <a:pt x="7" y="7"/>
                      </a:lnTo>
                      <a:lnTo>
                        <a:pt x="7" y="22"/>
                      </a:lnTo>
                      <a:lnTo>
                        <a:pt x="0" y="29"/>
                      </a:lnTo>
                      <a:lnTo>
                        <a:pt x="0" y="36"/>
                      </a:lnTo>
                      <a:lnTo>
                        <a:pt x="0" y="43"/>
                      </a:lnTo>
                      <a:lnTo>
                        <a:pt x="7" y="43"/>
                      </a:lnTo>
                      <a:lnTo>
                        <a:pt x="7" y="58"/>
                      </a:lnTo>
                      <a:lnTo>
                        <a:pt x="14" y="66"/>
                      </a:lnTo>
                      <a:lnTo>
                        <a:pt x="22" y="66"/>
                      </a:lnTo>
                      <a:lnTo>
                        <a:pt x="30" y="66"/>
                      </a:lnTo>
                      <a:lnTo>
                        <a:pt x="37" y="66"/>
                      </a:lnTo>
                      <a:lnTo>
                        <a:pt x="44" y="66"/>
                      </a:lnTo>
                      <a:lnTo>
                        <a:pt x="51" y="66"/>
                      </a:lnTo>
                      <a:lnTo>
                        <a:pt x="59" y="58"/>
                      </a:lnTo>
                      <a:lnTo>
                        <a:pt x="59" y="51"/>
                      </a:lnTo>
                      <a:lnTo>
                        <a:pt x="67" y="43"/>
                      </a:lnTo>
                      <a:lnTo>
                        <a:pt x="67" y="29"/>
                      </a:lnTo>
                      <a:close/>
                    </a:path>
                  </a:pathLst>
                </a:custGeom>
                <a:solidFill>
                  <a:srgbClr val="FF0000"/>
                </a:solidFill>
                <a:ln w="0">
                  <a:solidFill>
                    <a:srgbClr val="FF0000"/>
                  </a:solidFill>
                  <a:prstDash val="solid"/>
                  <a:round/>
                  <a:headEnd/>
                  <a:tailEnd/>
                </a:ln>
              </p:spPr>
              <p:txBody>
                <a:bodyPr/>
                <a:lstStyle/>
                <a:p>
                  <a:endParaRPr lang="en-US"/>
                </a:p>
              </p:txBody>
            </p:sp>
            <p:sp>
              <p:nvSpPr>
                <p:cNvPr id="9822" name="Freeform 218">
                  <a:extLst>
                    <a:ext uri="{FF2B5EF4-FFF2-40B4-BE49-F238E27FC236}">
                      <a16:creationId xmlns:a16="http://schemas.microsoft.com/office/drawing/2014/main" id="{97C3286C-BA93-35BC-252A-6F7F03941E79}"/>
                    </a:ext>
                  </a:extLst>
                </p:cNvPr>
                <p:cNvSpPr>
                  <a:spLocks/>
                </p:cNvSpPr>
                <p:nvPr/>
              </p:nvSpPr>
              <p:spPr bwMode="auto">
                <a:xfrm>
                  <a:off x="424" y="2733"/>
                  <a:ext cx="3" cy="3"/>
                </a:xfrm>
                <a:custGeom>
                  <a:avLst/>
                  <a:gdLst>
                    <a:gd name="T0" fmla="*/ 0 w 67"/>
                    <a:gd name="T1" fmla="*/ 0 h 65"/>
                    <a:gd name="T2" fmla="*/ 0 w 67"/>
                    <a:gd name="T3" fmla="*/ 0 h 65"/>
                    <a:gd name="T4" fmla="*/ 0 w 67"/>
                    <a:gd name="T5" fmla="*/ 0 h 65"/>
                    <a:gd name="T6" fmla="*/ 0 w 67"/>
                    <a:gd name="T7" fmla="*/ 0 h 65"/>
                    <a:gd name="T8" fmla="*/ 0 w 67"/>
                    <a:gd name="T9" fmla="*/ 0 h 65"/>
                    <a:gd name="T10" fmla="*/ 0 w 67"/>
                    <a:gd name="T11" fmla="*/ 0 h 65"/>
                    <a:gd name="T12" fmla="*/ 0 w 67"/>
                    <a:gd name="T13" fmla="*/ 0 h 65"/>
                    <a:gd name="T14" fmla="*/ 0 w 67"/>
                    <a:gd name="T15" fmla="*/ 0 h 65"/>
                    <a:gd name="T16" fmla="*/ 0 w 67"/>
                    <a:gd name="T17" fmla="*/ 0 h 65"/>
                    <a:gd name="T18" fmla="*/ 0 w 67"/>
                    <a:gd name="T19" fmla="*/ 0 h 65"/>
                    <a:gd name="T20" fmla="*/ 0 w 67"/>
                    <a:gd name="T21" fmla="*/ 0 h 65"/>
                    <a:gd name="T22" fmla="*/ 0 w 67"/>
                    <a:gd name="T23" fmla="*/ 0 h 65"/>
                    <a:gd name="T24" fmla="*/ 0 w 67"/>
                    <a:gd name="T25" fmla="*/ 0 h 65"/>
                    <a:gd name="T26" fmla="*/ 0 w 67"/>
                    <a:gd name="T27" fmla="*/ 0 h 65"/>
                    <a:gd name="T28" fmla="*/ 0 w 67"/>
                    <a:gd name="T29" fmla="*/ 0 h 65"/>
                    <a:gd name="T30" fmla="*/ 0 w 67"/>
                    <a:gd name="T31" fmla="*/ 0 h 65"/>
                    <a:gd name="T32" fmla="*/ 0 w 67"/>
                    <a:gd name="T33" fmla="*/ 0 h 65"/>
                    <a:gd name="T34" fmla="*/ 0 w 67"/>
                    <a:gd name="T35" fmla="*/ 0 h 65"/>
                    <a:gd name="T36" fmla="*/ 0 w 67"/>
                    <a:gd name="T37" fmla="*/ 0 h 65"/>
                    <a:gd name="T38" fmla="*/ 0 w 67"/>
                    <a:gd name="T39" fmla="*/ 0 h 65"/>
                    <a:gd name="T40" fmla="*/ 0 w 67"/>
                    <a:gd name="T41" fmla="*/ 0 h 65"/>
                    <a:gd name="T42" fmla="*/ 0 w 67"/>
                    <a:gd name="T43" fmla="*/ 0 h 65"/>
                    <a:gd name="T44" fmla="*/ 0 w 67"/>
                    <a:gd name="T45" fmla="*/ 0 h 65"/>
                    <a:gd name="T46" fmla="*/ 0 w 67"/>
                    <a:gd name="T47" fmla="*/ 0 h 65"/>
                    <a:gd name="T48" fmla="*/ 0 w 67"/>
                    <a:gd name="T49" fmla="*/ 0 h 65"/>
                    <a:gd name="T50" fmla="*/ 0 w 67"/>
                    <a:gd name="T51" fmla="*/ 0 h 65"/>
                    <a:gd name="T52" fmla="*/ 0 w 67"/>
                    <a:gd name="T53" fmla="*/ 0 h 65"/>
                    <a:gd name="T54" fmla="*/ 0 w 67"/>
                    <a:gd name="T55" fmla="*/ 0 h 6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7"/>
                    <a:gd name="T85" fmla="*/ 0 h 65"/>
                    <a:gd name="T86" fmla="*/ 67 w 67"/>
                    <a:gd name="T87" fmla="*/ 65 h 6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7" h="65">
                      <a:moveTo>
                        <a:pt x="67" y="37"/>
                      </a:moveTo>
                      <a:lnTo>
                        <a:pt x="67" y="29"/>
                      </a:lnTo>
                      <a:lnTo>
                        <a:pt x="59" y="21"/>
                      </a:lnTo>
                      <a:lnTo>
                        <a:pt x="59" y="14"/>
                      </a:lnTo>
                      <a:lnTo>
                        <a:pt x="59" y="7"/>
                      </a:lnTo>
                      <a:lnTo>
                        <a:pt x="44" y="0"/>
                      </a:lnTo>
                      <a:lnTo>
                        <a:pt x="37" y="0"/>
                      </a:lnTo>
                      <a:lnTo>
                        <a:pt x="30" y="0"/>
                      </a:lnTo>
                      <a:lnTo>
                        <a:pt x="22" y="7"/>
                      </a:lnTo>
                      <a:lnTo>
                        <a:pt x="7" y="7"/>
                      </a:lnTo>
                      <a:lnTo>
                        <a:pt x="7" y="14"/>
                      </a:lnTo>
                      <a:lnTo>
                        <a:pt x="7" y="21"/>
                      </a:lnTo>
                      <a:lnTo>
                        <a:pt x="0" y="29"/>
                      </a:lnTo>
                      <a:lnTo>
                        <a:pt x="0" y="37"/>
                      </a:lnTo>
                      <a:lnTo>
                        <a:pt x="0" y="44"/>
                      </a:lnTo>
                      <a:lnTo>
                        <a:pt x="7" y="51"/>
                      </a:lnTo>
                      <a:lnTo>
                        <a:pt x="7" y="58"/>
                      </a:lnTo>
                      <a:lnTo>
                        <a:pt x="14" y="65"/>
                      </a:lnTo>
                      <a:lnTo>
                        <a:pt x="22" y="65"/>
                      </a:lnTo>
                      <a:lnTo>
                        <a:pt x="30" y="65"/>
                      </a:lnTo>
                      <a:lnTo>
                        <a:pt x="37" y="65"/>
                      </a:lnTo>
                      <a:lnTo>
                        <a:pt x="44" y="65"/>
                      </a:lnTo>
                      <a:lnTo>
                        <a:pt x="51" y="65"/>
                      </a:lnTo>
                      <a:lnTo>
                        <a:pt x="59" y="58"/>
                      </a:lnTo>
                      <a:lnTo>
                        <a:pt x="59" y="51"/>
                      </a:lnTo>
                      <a:lnTo>
                        <a:pt x="67" y="51"/>
                      </a:lnTo>
                      <a:lnTo>
                        <a:pt x="67" y="44"/>
                      </a:lnTo>
                      <a:lnTo>
                        <a:pt x="67" y="37"/>
                      </a:lnTo>
                      <a:close/>
                    </a:path>
                  </a:pathLst>
                </a:custGeom>
                <a:solidFill>
                  <a:srgbClr val="FF0000"/>
                </a:solidFill>
                <a:ln w="0">
                  <a:solidFill>
                    <a:srgbClr val="FF0000"/>
                  </a:solidFill>
                  <a:prstDash val="solid"/>
                  <a:round/>
                  <a:headEnd/>
                  <a:tailEnd/>
                </a:ln>
              </p:spPr>
              <p:txBody>
                <a:bodyPr/>
                <a:lstStyle/>
                <a:p>
                  <a:endParaRPr lang="en-US"/>
                </a:p>
              </p:txBody>
            </p:sp>
            <p:sp>
              <p:nvSpPr>
                <p:cNvPr id="9823" name="Freeform 219">
                  <a:extLst>
                    <a:ext uri="{FF2B5EF4-FFF2-40B4-BE49-F238E27FC236}">
                      <a16:creationId xmlns:a16="http://schemas.microsoft.com/office/drawing/2014/main" id="{0C80F524-BF4D-8CE8-C31E-9D052D838ACB}"/>
                    </a:ext>
                  </a:extLst>
                </p:cNvPr>
                <p:cNvSpPr>
                  <a:spLocks/>
                </p:cNvSpPr>
                <p:nvPr/>
              </p:nvSpPr>
              <p:spPr bwMode="auto">
                <a:xfrm>
                  <a:off x="424" y="2748"/>
                  <a:ext cx="3" cy="4"/>
                </a:xfrm>
                <a:custGeom>
                  <a:avLst/>
                  <a:gdLst>
                    <a:gd name="T0" fmla="*/ 0 w 67"/>
                    <a:gd name="T1" fmla="*/ 0 h 73"/>
                    <a:gd name="T2" fmla="*/ 0 w 67"/>
                    <a:gd name="T3" fmla="*/ 0 h 73"/>
                    <a:gd name="T4" fmla="*/ 0 w 67"/>
                    <a:gd name="T5" fmla="*/ 0 h 73"/>
                    <a:gd name="T6" fmla="*/ 0 w 67"/>
                    <a:gd name="T7" fmla="*/ 0 h 73"/>
                    <a:gd name="T8" fmla="*/ 0 w 67"/>
                    <a:gd name="T9" fmla="*/ 0 h 73"/>
                    <a:gd name="T10" fmla="*/ 0 w 67"/>
                    <a:gd name="T11" fmla="*/ 0 h 73"/>
                    <a:gd name="T12" fmla="*/ 0 w 67"/>
                    <a:gd name="T13" fmla="*/ 0 h 73"/>
                    <a:gd name="T14" fmla="*/ 0 w 67"/>
                    <a:gd name="T15" fmla="*/ 0 h 73"/>
                    <a:gd name="T16" fmla="*/ 0 w 67"/>
                    <a:gd name="T17" fmla="*/ 0 h 73"/>
                    <a:gd name="T18" fmla="*/ 0 w 67"/>
                    <a:gd name="T19" fmla="*/ 0 h 73"/>
                    <a:gd name="T20" fmla="*/ 0 w 67"/>
                    <a:gd name="T21" fmla="*/ 0 h 73"/>
                    <a:gd name="T22" fmla="*/ 0 w 67"/>
                    <a:gd name="T23" fmla="*/ 0 h 73"/>
                    <a:gd name="T24" fmla="*/ 0 w 67"/>
                    <a:gd name="T25" fmla="*/ 0 h 73"/>
                    <a:gd name="T26" fmla="*/ 0 w 67"/>
                    <a:gd name="T27" fmla="*/ 0 h 73"/>
                    <a:gd name="T28" fmla="*/ 0 w 67"/>
                    <a:gd name="T29" fmla="*/ 0 h 73"/>
                    <a:gd name="T30" fmla="*/ 0 w 67"/>
                    <a:gd name="T31" fmla="*/ 0 h 73"/>
                    <a:gd name="T32" fmla="*/ 0 w 67"/>
                    <a:gd name="T33" fmla="*/ 0 h 73"/>
                    <a:gd name="T34" fmla="*/ 0 w 67"/>
                    <a:gd name="T35" fmla="*/ 0 h 73"/>
                    <a:gd name="T36" fmla="*/ 0 w 67"/>
                    <a:gd name="T37" fmla="*/ 0 h 73"/>
                    <a:gd name="T38" fmla="*/ 0 w 67"/>
                    <a:gd name="T39" fmla="*/ 0 h 73"/>
                    <a:gd name="T40" fmla="*/ 0 w 67"/>
                    <a:gd name="T41" fmla="*/ 0 h 73"/>
                    <a:gd name="T42" fmla="*/ 0 w 67"/>
                    <a:gd name="T43" fmla="*/ 0 h 73"/>
                    <a:gd name="T44" fmla="*/ 0 w 67"/>
                    <a:gd name="T45" fmla="*/ 0 h 73"/>
                    <a:gd name="T46" fmla="*/ 0 w 67"/>
                    <a:gd name="T47" fmla="*/ 0 h 73"/>
                    <a:gd name="T48" fmla="*/ 0 w 67"/>
                    <a:gd name="T49" fmla="*/ 0 h 73"/>
                    <a:gd name="T50" fmla="*/ 0 w 67"/>
                    <a:gd name="T51" fmla="*/ 0 h 73"/>
                    <a:gd name="T52" fmla="*/ 0 w 67"/>
                    <a:gd name="T53" fmla="*/ 0 h 7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7"/>
                    <a:gd name="T82" fmla="*/ 0 h 73"/>
                    <a:gd name="T83" fmla="*/ 67 w 67"/>
                    <a:gd name="T84" fmla="*/ 73 h 7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7" h="73">
                      <a:moveTo>
                        <a:pt x="67" y="36"/>
                      </a:moveTo>
                      <a:lnTo>
                        <a:pt x="67" y="28"/>
                      </a:lnTo>
                      <a:lnTo>
                        <a:pt x="59" y="21"/>
                      </a:lnTo>
                      <a:lnTo>
                        <a:pt x="59" y="14"/>
                      </a:lnTo>
                      <a:lnTo>
                        <a:pt x="59" y="7"/>
                      </a:lnTo>
                      <a:lnTo>
                        <a:pt x="44" y="0"/>
                      </a:lnTo>
                      <a:lnTo>
                        <a:pt x="37" y="0"/>
                      </a:lnTo>
                      <a:lnTo>
                        <a:pt x="30" y="0"/>
                      </a:lnTo>
                      <a:lnTo>
                        <a:pt x="22" y="7"/>
                      </a:lnTo>
                      <a:lnTo>
                        <a:pt x="7" y="7"/>
                      </a:lnTo>
                      <a:lnTo>
                        <a:pt x="7" y="14"/>
                      </a:lnTo>
                      <a:lnTo>
                        <a:pt x="7" y="21"/>
                      </a:lnTo>
                      <a:lnTo>
                        <a:pt x="0" y="28"/>
                      </a:lnTo>
                      <a:lnTo>
                        <a:pt x="0" y="36"/>
                      </a:lnTo>
                      <a:lnTo>
                        <a:pt x="0" y="43"/>
                      </a:lnTo>
                      <a:lnTo>
                        <a:pt x="7" y="51"/>
                      </a:lnTo>
                      <a:lnTo>
                        <a:pt x="7" y="58"/>
                      </a:lnTo>
                      <a:lnTo>
                        <a:pt x="14" y="65"/>
                      </a:lnTo>
                      <a:lnTo>
                        <a:pt x="22" y="65"/>
                      </a:lnTo>
                      <a:lnTo>
                        <a:pt x="30" y="73"/>
                      </a:lnTo>
                      <a:lnTo>
                        <a:pt x="37" y="73"/>
                      </a:lnTo>
                      <a:lnTo>
                        <a:pt x="44" y="73"/>
                      </a:lnTo>
                      <a:lnTo>
                        <a:pt x="51" y="65"/>
                      </a:lnTo>
                      <a:lnTo>
                        <a:pt x="59" y="58"/>
                      </a:lnTo>
                      <a:lnTo>
                        <a:pt x="67" y="51"/>
                      </a:lnTo>
                      <a:lnTo>
                        <a:pt x="67" y="43"/>
                      </a:lnTo>
                      <a:lnTo>
                        <a:pt x="67" y="36"/>
                      </a:lnTo>
                      <a:close/>
                    </a:path>
                  </a:pathLst>
                </a:custGeom>
                <a:solidFill>
                  <a:srgbClr val="FF0000"/>
                </a:solidFill>
                <a:ln w="0">
                  <a:solidFill>
                    <a:srgbClr val="FF0000"/>
                  </a:solidFill>
                  <a:prstDash val="solid"/>
                  <a:round/>
                  <a:headEnd/>
                  <a:tailEnd/>
                </a:ln>
              </p:spPr>
              <p:txBody>
                <a:bodyPr/>
                <a:lstStyle/>
                <a:p>
                  <a:endParaRPr lang="en-US"/>
                </a:p>
              </p:txBody>
            </p:sp>
            <p:sp>
              <p:nvSpPr>
                <p:cNvPr id="9824" name="Freeform 220">
                  <a:extLst>
                    <a:ext uri="{FF2B5EF4-FFF2-40B4-BE49-F238E27FC236}">
                      <a16:creationId xmlns:a16="http://schemas.microsoft.com/office/drawing/2014/main" id="{58473A34-57A8-F3D6-0325-ECF54F96CBEB}"/>
                    </a:ext>
                  </a:extLst>
                </p:cNvPr>
                <p:cNvSpPr>
                  <a:spLocks/>
                </p:cNvSpPr>
                <p:nvPr/>
              </p:nvSpPr>
              <p:spPr bwMode="auto">
                <a:xfrm>
                  <a:off x="424" y="2765"/>
                  <a:ext cx="3" cy="3"/>
                </a:xfrm>
                <a:custGeom>
                  <a:avLst/>
                  <a:gdLst>
                    <a:gd name="T0" fmla="*/ 0 w 67"/>
                    <a:gd name="T1" fmla="*/ 0 h 65"/>
                    <a:gd name="T2" fmla="*/ 0 w 67"/>
                    <a:gd name="T3" fmla="*/ 0 h 65"/>
                    <a:gd name="T4" fmla="*/ 0 w 67"/>
                    <a:gd name="T5" fmla="*/ 0 h 65"/>
                    <a:gd name="T6" fmla="*/ 0 w 67"/>
                    <a:gd name="T7" fmla="*/ 0 h 65"/>
                    <a:gd name="T8" fmla="*/ 0 w 67"/>
                    <a:gd name="T9" fmla="*/ 0 h 65"/>
                    <a:gd name="T10" fmla="*/ 0 w 67"/>
                    <a:gd name="T11" fmla="*/ 0 h 65"/>
                    <a:gd name="T12" fmla="*/ 0 w 67"/>
                    <a:gd name="T13" fmla="*/ 0 h 65"/>
                    <a:gd name="T14" fmla="*/ 0 w 67"/>
                    <a:gd name="T15" fmla="*/ 0 h 65"/>
                    <a:gd name="T16" fmla="*/ 0 w 67"/>
                    <a:gd name="T17" fmla="*/ 0 h 65"/>
                    <a:gd name="T18" fmla="*/ 0 w 67"/>
                    <a:gd name="T19" fmla="*/ 0 h 65"/>
                    <a:gd name="T20" fmla="*/ 0 w 67"/>
                    <a:gd name="T21" fmla="*/ 0 h 65"/>
                    <a:gd name="T22" fmla="*/ 0 w 67"/>
                    <a:gd name="T23" fmla="*/ 0 h 65"/>
                    <a:gd name="T24" fmla="*/ 0 w 67"/>
                    <a:gd name="T25" fmla="*/ 0 h 65"/>
                    <a:gd name="T26" fmla="*/ 0 w 67"/>
                    <a:gd name="T27" fmla="*/ 0 h 65"/>
                    <a:gd name="T28" fmla="*/ 0 w 67"/>
                    <a:gd name="T29" fmla="*/ 0 h 65"/>
                    <a:gd name="T30" fmla="*/ 0 w 67"/>
                    <a:gd name="T31" fmla="*/ 0 h 65"/>
                    <a:gd name="T32" fmla="*/ 0 w 67"/>
                    <a:gd name="T33" fmla="*/ 0 h 65"/>
                    <a:gd name="T34" fmla="*/ 0 w 67"/>
                    <a:gd name="T35" fmla="*/ 0 h 65"/>
                    <a:gd name="T36" fmla="*/ 0 w 67"/>
                    <a:gd name="T37" fmla="*/ 0 h 65"/>
                    <a:gd name="T38" fmla="*/ 0 w 67"/>
                    <a:gd name="T39" fmla="*/ 0 h 65"/>
                    <a:gd name="T40" fmla="*/ 0 w 67"/>
                    <a:gd name="T41" fmla="*/ 0 h 65"/>
                    <a:gd name="T42" fmla="*/ 0 w 67"/>
                    <a:gd name="T43" fmla="*/ 0 h 65"/>
                    <a:gd name="T44" fmla="*/ 0 w 67"/>
                    <a:gd name="T45" fmla="*/ 0 h 65"/>
                    <a:gd name="T46" fmla="*/ 0 w 67"/>
                    <a:gd name="T47" fmla="*/ 0 h 65"/>
                    <a:gd name="T48" fmla="*/ 0 w 67"/>
                    <a:gd name="T49" fmla="*/ 0 h 65"/>
                    <a:gd name="T50" fmla="*/ 0 w 67"/>
                    <a:gd name="T51" fmla="*/ 0 h 6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7"/>
                    <a:gd name="T79" fmla="*/ 0 h 65"/>
                    <a:gd name="T80" fmla="*/ 67 w 67"/>
                    <a:gd name="T81" fmla="*/ 65 h 6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7" h="65">
                      <a:moveTo>
                        <a:pt x="67" y="29"/>
                      </a:moveTo>
                      <a:lnTo>
                        <a:pt x="67" y="22"/>
                      </a:lnTo>
                      <a:lnTo>
                        <a:pt x="59" y="22"/>
                      </a:lnTo>
                      <a:lnTo>
                        <a:pt x="59" y="8"/>
                      </a:lnTo>
                      <a:lnTo>
                        <a:pt x="59" y="0"/>
                      </a:lnTo>
                      <a:lnTo>
                        <a:pt x="44" y="0"/>
                      </a:lnTo>
                      <a:lnTo>
                        <a:pt x="37" y="0"/>
                      </a:lnTo>
                      <a:lnTo>
                        <a:pt x="30" y="0"/>
                      </a:lnTo>
                      <a:lnTo>
                        <a:pt x="22" y="0"/>
                      </a:lnTo>
                      <a:lnTo>
                        <a:pt x="7" y="0"/>
                      </a:lnTo>
                      <a:lnTo>
                        <a:pt x="7" y="8"/>
                      </a:lnTo>
                      <a:lnTo>
                        <a:pt x="7" y="22"/>
                      </a:lnTo>
                      <a:lnTo>
                        <a:pt x="0" y="22"/>
                      </a:lnTo>
                      <a:lnTo>
                        <a:pt x="0" y="37"/>
                      </a:lnTo>
                      <a:lnTo>
                        <a:pt x="7" y="44"/>
                      </a:lnTo>
                      <a:lnTo>
                        <a:pt x="7" y="51"/>
                      </a:lnTo>
                      <a:lnTo>
                        <a:pt x="14" y="58"/>
                      </a:lnTo>
                      <a:lnTo>
                        <a:pt x="22" y="58"/>
                      </a:lnTo>
                      <a:lnTo>
                        <a:pt x="30" y="65"/>
                      </a:lnTo>
                      <a:lnTo>
                        <a:pt x="37" y="65"/>
                      </a:lnTo>
                      <a:lnTo>
                        <a:pt x="44" y="65"/>
                      </a:lnTo>
                      <a:lnTo>
                        <a:pt x="51" y="58"/>
                      </a:lnTo>
                      <a:lnTo>
                        <a:pt x="59" y="51"/>
                      </a:lnTo>
                      <a:lnTo>
                        <a:pt x="67" y="44"/>
                      </a:lnTo>
                      <a:lnTo>
                        <a:pt x="67" y="37"/>
                      </a:lnTo>
                      <a:lnTo>
                        <a:pt x="67" y="29"/>
                      </a:lnTo>
                      <a:close/>
                    </a:path>
                  </a:pathLst>
                </a:custGeom>
                <a:solidFill>
                  <a:srgbClr val="FF0000"/>
                </a:solidFill>
                <a:ln w="0">
                  <a:solidFill>
                    <a:srgbClr val="FF0000"/>
                  </a:solidFill>
                  <a:prstDash val="solid"/>
                  <a:round/>
                  <a:headEnd/>
                  <a:tailEnd/>
                </a:ln>
              </p:spPr>
              <p:txBody>
                <a:bodyPr/>
                <a:lstStyle/>
                <a:p>
                  <a:endParaRPr lang="en-US"/>
                </a:p>
              </p:txBody>
            </p:sp>
            <p:sp>
              <p:nvSpPr>
                <p:cNvPr id="9825" name="Freeform 221">
                  <a:extLst>
                    <a:ext uri="{FF2B5EF4-FFF2-40B4-BE49-F238E27FC236}">
                      <a16:creationId xmlns:a16="http://schemas.microsoft.com/office/drawing/2014/main" id="{FFF4196F-D85C-0A98-D9E9-9EBCD202F057}"/>
                    </a:ext>
                  </a:extLst>
                </p:cNvPr>
                <p:cNvSpPr>
                  <a:spLocks/>
                </p:cNvSpPr>
                <p:nvPr/>
              </p:nvSpPr>
              <p:spPr bwMode="auto">
                <a:xfrm>
                  <a:off x="424" y="2781"/>
                  <a:ext cx="3" cy="3"/>
                </a:xfrm>
                <a:custGeom>
                  <a:avLst/>
                  <a:gdLst>
                    <a:gd name="T0" fmla="*/ 0 w 67"/>
                    <a:gd name="T1" fmla="*/ 0 h 65"/>
                    <a:gd name="T2" fmla="*/ 0 w 67"/>
                    <a:gd name="T3" fmla="*/ 0 h 65"/>
                    <a:gd name="T4" fmla="*/ 0 w 67"/>
                    <a:gd name="T5" fmla="*/ 0 h 65"/>
                    <a:gd name="T6" fmla="*/ 0 w 67"/>
                    <a:gd name="T7" fmla="*/ 0 h 65"/>
                    <a:gd name="T8" fmla="*/ 0 w 67"/>
                    <a:gd name="T9" fmla="*/ 0 h 65"/>
                    <a:gd name="T10" fmla="*/ 0 w 67"/>
                    <a:gd name="T11" fmla="*/ 0 h 65"/>
                    <a:gd name="T12" fmla="*/ 0 w 67"/>
                    <a:gd name="T13" fmla="*/ 0 h 65"/>
                    <a:gd name="T14" fmla="*/ 0 w 67"/>
                    <a:gd name="T15" fmla="*/ 0 h 65"/>
                    <a:gd name="T16" fmla="*/ 0 w 67"/>
                    <a:gd name="T17" fmla="*/ 0 h 65"/>
                    <a:gd name="T18" fmla="*/ 0 w 67"/>
                    <a:gd name="T19" fmla="*/ 0 h 65"/>
                    <a:gd name="T20" fmla="*/ 0 w 67"/>
                    <a:gd name="T21" fmla="*/ 0 h 65"/>
                    <a:gd name="T22" fmla="*/ 0 w 67"/>
                    <a:gd name="T23" fmla="*/ 0 h 65"/>
                    <a:gd name="T24" fmla="*/ 0 w 67"/>
                    <a:gd name="T25" fmla="*/ 0 h 65"/>
                    <a:gd name="T26" fmla="*/ 0 w 67"/>
                    <a:gd name="T27" fmla="*/ 0 h 65"/>
                    <a:gd name="T28" fmla="*/ 0 w 67"/>
                    <a:gd name="T29" fmla="*/ 0 h 65"/>
                    <a:gd name="T30" fmla="*/ 0 w 67"/>
                    <a:gd name="T31" fmla="*/ 0 h 65"/>
                    <a:gd name="T32" fmla="*/ 0 w 67"/>
                    <a:gd name="T33" fmla="*/ 0 h 65"/>
                    <a:gd name="T34" fmla="*/ 0 w 67"/>
                    <a:gd name="T35" fmla="*/ 0 h 65"/>
                    <a:gd name="T36" fmla="*/ 0 w 67"/>
                    <a:gd name="T37" fmla="*/ 0 h 65"/>
                    <a:gd name="T38" fmla="*/ 0 w 67"/>
                    <a:gd name="T39" fmla="*/ 0 h 65"/>
                    <a:gd name="T40" fmla="*/ 0 w 67"/>
                    <a:gd name="T41" fmla="*/ 0 h 65"/>
                    <a:gd name="T42" fmla="*/ 0 w 67"/>
                    <a:gd name="T43" fmla="*/ 0 h 65"/>
                    <a:gd name="T44" fmla="*/ 0 w 67"/>
                    <a:gd name="T45" fmla="*/ 0 h 65"/>
                    <a:gd name="T46" fmla="*/ 0 w 67"/>
                    <a:gd name="T47" fmla="*/ 0 h 65"/>
                    <a:gd name="T48" fmla="*/ 0 w 67"/>
                    <a:gd name="T49" fmla="*/ 0 h 6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7"/>
                    <a:gd name="T76" fmla="*/ 0 h 65"/>
                    <a:gd name="T77" fmla="*/ 67 w 67"/>
                    <a:gd name="T78" fmla="*/ 65 h 6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7" h="65">
                      <a:moveTo>
                        <a:pt x="67" y="28"/>
                      </a:moveTo>
                      <a:lnTo>
                        <a:pt x="67" y="21"/>
                      </a:lnTo>
                      <a:lnTo>
                        <a:pt x="59" y="21"/>
                      </a:lnTo>
                      <a:lnTo>
                        <a:pt x="59" y="7"/>
                      </a:lnTo>
                      <a:lnTo>
                        <a:pt x="44" y="0"/>
                      </a:lnTo>
                      <a:lnTo>
                        <a:pt x="37" y="0"/>
                      </a:lnTo>
                      <a:lnTo>
                        <a:pt x="30" y="0"/>
                      </a:lnTo>
                      <a:lnTo>
                        <a:pt x="22" y="7"/>
                      </a:lnTo>
                      <a:lnTo>
                        <a:pt x="7" y="7"/>
                      </a:lnTo>
                      <a:lnTo>
                        <a:pt x="7" y="21"/>
                      </a:lnTo>
                      <a:lnTo>
                        <a:pt x="0" y="21"/>
                      </a:lnTo>
                      <a:lnTo>
                        <a:pt x="0" y="37"/>
                      </a:lnTo>
                      <a:lnTo>
                        <a:pt x="0" y="44"/>
                      </a:lnTo>
                      <a:lnTo>
                        <a:pt x="7" y="44"/>
                      </a:lnTo>
                      <a:lnTo>
                        <a:pt x="7" y="58"/>
                      </a:lnTo>
                      <a:lnTo>
                        <a:pt x="14" y="58"/>
                      </a:lnTo>
                      <a:lnTo>
                        <a:pt x="22" y="58"/>
                      </a:lnTo>
                      <a:lnTo>
                        <a:pt x="30" y="65"/>
                      </a:lnTo>
                      <a:lnTo>
                        <a:pt x="37" y="65"/>
                      </a:lnTo>
                      <a:lnTo>
                        <a:pt x="44" y="65"/>
                      </a:lnTo>
                      <a:lnTo>
                        <a:pt x="51" y="58"/>
                      </a:lnTo>
                      <a:lnTo>
                        <a:pt x="59" y="58"/>
                      </a:lnTo>
                      <a:lnTo>
                        <a:pt x="59" y="51"/>
                      </a:lnTo>
                      <a:lnTo>
                        <a:pt x="67" y="44"/>
                      </a:lnTo>
                      <a:lnTo>
                        <a:pt x="67" y="28"/>
                      </a:lnTo>
                      <a:close/>
                    </a:path>
                  </a:pathLst>
                </a:custGeom>
                <a:solidFill>
                  <a:srgbClr val="FF0000"/>
                </a:solidFill>
                <a:ln w="0">
                  <a:solidFill>
                    <a:srgbClr val="FF0000"/>
                  </a:solidFill>
                  <a:prstDash val="solid"/>
                  <a:round/>
                  <a:headEnd/>
                  <a:tailEnd/>
                </a:ln>
              </p:spPr>
              <p:txBody>
                <a:bodyPr/>
                <a:lstStyle/>
                <a:p>
                  <a:endParaRPr lang="en-US"/>
                </a:p>
              </p:txBody>
            </p:sp>
            <p:sp>
              <p:nvSpPr>
                <p:cNvPr id="9826" name="Rectangle 222">
                  <a:extLst>
                    <a:ext uri="{FF2B5EF4-FFF2-40B4-BE49-F238E27FC236}">
                      <a16:creationId xmlns:a16="http://schemas.microsoft.com/office/drawing/2014/main" id="{420DB220-7175-9E1A-D06E-C41F35E39880}"/>
                    </a:ext>
                  </a:extLst>
                </p:cNvPr>
                <p:cNvSpPr>
                  <a:spLocks noChangeArrowheads="1"/>
                </p:cNvSpPr>
                <p:nvPr/>
              </p:nvSpPr>
              <p:spPr bwMode="auto">
                <a:xfrm>
                  <a:off x="494" y="2660"/>
                  <a:ext cx="77" cy="133"/>
                </a:xfrm>
                <a:prstGeom prst="rect">
                  <a:avLst/>
                </a:prstGeom>
                <a:solidFill>
                  <a:srgbClr val="000000"/>
                </a:solidFill>
                <a:ln w="0">
                  <a:solidFill>
                    <a:srgbClr val="000000"/>
                  </a:solidFill>
                  <a:miter lim="800000"/>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827" name="Freeform 223">
                  <a:extLst>
                    <a:ext uri="{FF2B5EF4-FFF2-40B4-BE49-F238E27FC236}">
                      <a16:creationId xmlns:a16="http://schemas.microsoft.com/office/drawing/2014/main" id="{BFEBD3BE-7BCD-F78C-1A3E-CD68D8DA79A7}"/>
                    </a:ext>
                  </a:extLst>
                </p:cNvPr>
                <p:cNvSpPr>
                  <a:spLocks/>
                </p:cNvSpPr>
                <p:nvPr/>
              </p:nvSpPr>
              <p:spPr bwMode="auto">
                <a:xfrm>
                  <a:off x="531" y="2669"/>
                  <a:ext cx="2" cy="3"/>
                </a:xfrm>
                <a:custGeom>
                  <a:avLst/>
                  <a:gdLst>
                    <a:gd name="T0" fmla="*/ 0 w 66"/>
                    <a:gd name="T1" fmla="*/ 0 h 65"/>
                    <a:gd name="T2" fmla="*/ 0 w 66"/>
                    <a:gd name="T3" fmla="*/ 0 h 65"/>
                    <a:gd name="T4" fmla="*/ 0 w 66"/>
                    <a:gd name="T5" fmla="*/ 0 h 65"/>
                    <a:gd name="T6" fmla="*/ 0 w 66"/>
                    <a:gd name="T7" fmla="*/ 0 h 65"/>
                    <a:gd name="T8" fmla="*/ 0 w 66"/>
                    <a:gd name="T9" fmla="*/ 0 h 65"/>
                    <a:gd name="T10" fmla="*/ 0 w 66"/>
                    <a:gd name="T11" fmla="*/ 0 h 65"/>
                    <a:gd name="T12" fmla="*/ 0 w 66"/>
                    <a:gd name="T13" fmla="*/ 0 h 65"/>
                    <a:gd name="T14" fmla="*/ 0 w 66"/>
                    <a:gd name="T15" fmla="*/ 0 h 65"/>
                    <a:gd name="T16" fmla="*/ 0 w 66"/>
                    <a:gd name="T17" fmla="*/ 0 h 65"/>
                    <a:gd name="T18" fmla="*/ 0 w 66"/>
                    <a:gd name="T19" fmla="*/ 0 h 65"/>
                    <a:gd name="T20" fmla="*/ 0 w 66"/>
                    <a:gd name="T21" fmla="*/ 0 h 65"/>
                    <a:gd name="T22" fmla="*/ 0 w 66"/>
                    <a:gd name="T23" fmla="*/ 0 h 65"/>
                    <a:gd name="T24" fmla="*/ 0 w 66"/>
                    <a:gd name="T25" fmla="*/ 0 h 65"/>
                    <a:gd name="T26" fmla="*/ 0 w 66"/>
                    <a:gd name="T27" fmla="*/ 0 h 65"/>
                    <a:gd name="T28" fmla="*/ 0 w 66"/>
                    <a:gd name="T29" fmla="*/ 0 h 65"/>
                    <a:gd name="T30" fmla="*/ 0 w 66"/>
                    <a:gd name="T31" fmla="*/ 0 h 65"/>
                    <a:gd name="T32" fmla="*/ 0 w 66"/>
                    <a:gd name="T33" fmla="*/ 0 h 65"/>
                    <a:gd name="T34" fmla="*/ 0 w 66"/>
                    <a:gd name="T35" fmla="*/ 0 h 65"/>
                    <a:gd name="T36" fmla="*/ 0 w 66"/>
                    <a:gd name="T37" fmla="*/ 0 h 65"/>
                    <a:gd name="T38" fmla="*/ 0 w 66"/>
                    <a:gd name="T39" fmla="*/ 0 h 65"/>
                    <a:gd name="T40" fmla="*/ 0 w 66"/>
                    <a:gd name="T41" fmla="*/ 0 h 65"/>
                    <a:gd name="T42" fmla="*/ 0 w 66"/>
                    <a:gd name="T43" fmla="*/ 0 h 65"/>
                    <a:gd name="T44" fmla="*/ 0 w 66"/>
                    <a:gd name="T45" fmla="*/ 0 h 65"/>
                    <a:gd name="T46" fmla="*/ 0 w 66"/>
                    <a:gd name="T47" fmla="*/ 0 h 6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6"/>
                    <a:gd name="T73" fmla="*/ 0 h 65"/>
                    <a:gd name="T74" fmla="*/ 66 w 66"/>
                    <a:gd name="T75" fmla="*/ 65 h 6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6" h="65">
                      <a:moveTo>
                        <a:pt x="66" y="28"/>
                      </a:moveTo>
                      <a:lnTo>
                        <a:pt x="66" y="21"/>
                      </a:lnTo>
                      <a:lnTo>
                        <a:pt x="59" y="21"/>
                      </a:lnTo>
                      <a:lnTo>
                        <a:pt x="59" y="7"/>
                      </a:lnTo>
                      <a:lnTo>
                        <a:pt x="43" y="0"/>
                      </a:lnTo>
                      <a:lnTo>
                        <a:pt x="36" y="0"/>
                      </a:lnTo>
                      <a:lnTo>
                        <a:pt x="22" y="0"/>
                      </a:lnTo>
                      <a:lnTo>
                        <a:pt x="22" y="7"/>
                      </a:lnTo>
                      <a:lnTo>
                        <a:pt x="7" y="7"/>
                      </a:lnTo>
                      <a:lnTo>
                        <a:pt x="7" y="21"/>
                      </a:lnTo>
                      <a:lnTo>
                        <a:pt x="0" y="21"/>
                      </a:lnTo>
                      <a:lnTo>
                        <a:pt x="0" y="36"/>
                      </a:lnTo>
                      <a:lnTo>
                        <a:pt x="0" y="44"/>
                      </a:lnTo>
                      <a:lnTo>
                        <a:pt x="7" y="44"/>
                      </a:lnTo>
                      <a:lnTo>
                        <a:pt x="7" y="58"/>
                      </a:lnTo>
                      <a:lnTo>
                        <a:pt x="14" y="58"/>
                      </a:lnTo>
                      <a:lnTo>
                        <a:pt x="22" y="58"/>
                      </a:lnTo>
                      <a:lnTo>
                        <a:pt x="22" y="65"/>
                      </a:lnTo>
                      <a:lnTo>
                        <a:pt x="36" y="65"/>
                      </a:lnTo>
                      <a:lnTo>
                        <a:pt x="51" y="58"/>
                      </a:lnTo>
                      <a:lnTo>
                        <a:pt x="59" y="58"/>
                      </a:lnTo>
                      <a:lnTo>
                        <a:pt x="59" y="51"/>
                      </a:lnTo>
                      <a:lnTo>
                        <a:pt x="66" y="44"/>
                      </a:lnTo>
                      <a:lnTo>
                        <a:pt x="66" y="28"/>
                      </a:lnTo>
                      <a:close/>
                    </a:path>
                  </a:pathLst>
                </a:custGeom>
                <a:solidFill>
                  <a:srgbClr val="FF0000"/>
                </a:solidFill>
                <a:ln w="0">
                  <a:solidFill>
                    <a:srgbClr val="FF0000"/>
                  </a:solidFill>
                  <a:prstDash val="solid"/>
                  <a:round/>
                  <a:headEnd/>
                  <a:tailEnd/>
                </a:ln>
              </p:spPr>
              <p:txBody>
                <a:bodyPr/>
                <a:lstStyle/>
                <a:p>
                  <a:endParaRPr lang="en-US"/>
                </a:p>
              </p:txBody>
            </p:sp>
            <p:sp>
              <p:nvSpPr>
                <p:cNvPr id="9828" name="Freeform 224">
                  <a:extLst>
                    <a:ext uri="{FF2B5EF4-FFF2-40B4-BE49-F238E27FC236}">
                      <a16:creationId xmlns:a16="http://schemas.microsoft.com/office/drawing/2014/main" id="{3E98076B-874A-282A-6BE6-41FF758E125D}"/>
                    </a:ext>
                  </a:extLst>
                </p:cNvPr>
                <p:cNvSpPr>
                  <a:spLocks/>
                </p:cNvSpPr>
                <p:nvPr/>
              </p:nvSpPr>
              <p:spPr bwMode="auto">
                <a:xfrm>
                  <a:off x="531" y="2685"/>
                  <a:ext cx="2" cy="3"/>
                </a:xfrm>
                <a:custGeom>
                  <a:avLst/>
                  <a:gdLst>
                    <a:gd name="T0" fmla="*/ 0 w 66"/>
                    <a:gd name="T1" fmla="*/ 0 h 72"/>
                    <a:gd name="T2" fmla="*/ 0 w 66"/>
                    <a:gd name="T3" fmla="*/ 0 h 72"/>
                    <a:gd name="T4" fmla="*/ 0 w 66"/>
                    <a:gd name="T5" fmla="*/ 0 h 72"/>
                    <a:gd name="T6" fmla="*/ 0 w 66"/>
                    <a:gd name="T7" fmla="*/ 0 h 72"/>
                    <a:gd name="T8" fmla="*/ 0 w 66"/>
                    <a:gd name="T9" fmla="*/ 0 h 72"/>
                    <a:gd name="T10" fmla="*/ 0 w 66"/>
                    <a:gd name="T11" fmla="*/ 0 h 72"/>
                    <a:gd name="T12" fmla="*/ 0 w 66"/>
                    <a:gd name="T13" fmla="*/ 0 h 72"/>
                    <a:gd name="T14" fmla="*/ 0 w 66"/>
                    <a:gd name="T15" fmla="*/ 0 h 72"/>
                    <a:gd name="T16" fmla="*/ 0 w 66"/>
                    <a:gd name="T17" fmla="*/ 0 h 72"/>
                    <a:gd name="T18" fmla="*/ 0 w 66"/>
                    <a:gd name="T19" fmla="*/ 0 h 72"/>
                    <a:gd name="T20" fmla="*/ 0 w 66"/>
                    <a:gd name="T21" fmla="*/ 0 h 72"/>
                    <a:gd name="T22" fmla="*/ 0 w 66"/>
                    <a:gd name="T23" fmla="*/ 0 h 72"/>
                    <a:gd name="T24" fmla="*/ 0 w 66"/>
                    <a:gd name="T25" fmla="*/ 0 h 72"/>
                    <a:gd name="T26" fmla="*/ 0 w 66"/>
                    <a:gd name="T27" fmla="*/ 0 h 72"/>
                    <a:gd name="T28" fmla="*/ 0 w 66"/>
                    <a:gd name="T29" fmla="*/ 0 h 72"/>
                    <a:gd name="T30" fmla="*/ 0 w 66"/>
                    <a:gd name="T31" fmla="*/ 0 h 72"/>
                    <a:gd name="T32" fmla="*/ 0 w 66"/>
                    <a:gd name="T33" fmla="*/ 0 h 72"/>
                    <a:gd name="T34" fmla="*/ 0 w 66"/>
                    <a:gd name="T35" fmla="*/ 0 h 72"/>
                    <a:gd name="T36" fmla="*/ 0 w 66"/>
                    <a:gd name="T37" fmla="*/ 0 h 72"/>
                    <a:gd name="T38" fmla="*/ 0 w 66"/>
                    <a:gd name="T39" fmla="*/ 0 h 72"/>
                    <a:gd name="T40" fmla="*/ 0 w 66"/>
                    <a:gd name="T41" fmla="*/ 0 h 72"/>
                    <a:gd name="T42" fmla="*/ 0 w 66"/>
                    <a:gd name="T43" fmla="*/ 0 h 72"/>
                    <a:gd name="T44" fmla="*/ 0 w 66"/>
                    <a:gd name="T45" fmla="*/ 0 h 72"/>
                    <a:gd name="T46" fmla="*/ 0 w 66"/>
                    <a:gd name="T47" fmla="*/ 0 h 72"/>
                    <a:gd name="T48" fmla="*/ 0 w 66"/>
                    <a:gd name="T49" fmla="*/ 0 h 72"/>
                    <a:gd name="T50" fmla="*/ 0 w 66"/>
                    <a:gd name="T51" fmla="*/ 0 h 72"/>
                    <a:gd name="T52" fmla="*/ 0 w 66"/>
                    <a:gd name="T53" fmla="*/ 0 h 7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6"/>
                    <a:gd name="T82" fmla="*/ 0 h 72"/>
                    <a:gd name="T83" fmla="*/ 66 w 66"/>
                    <a:gd name="T84" fmla="*/ 72 h 7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6" h="72">
                      <a:moveTo>
                        <a:pt x="66" y="35"/>
                      </a:moveTo>
                      <a:lnTo>
                        <a:pt x="66" y="28"/>
                      </a:lnTo>
                      <a:lnTo>
                        <a:pt x="59" y="22"/>
                      </a:lnTo>
                      <a:lnTo>
                        <a:pt x="59" y="15"/>
                      </a:lnTo>
                      <a:lnTo>
                        <a:pt x="59" y="7"/>
                      </a:lnTo>
                      <a:lnTo>
                        <a:pt x="43" y="0"/>
                      </a:lnTo>
                      <a:lnTo>
                        <a:pt x="36" y="0"/>
                      </a:lnTo>
                      <a:lnTo>
                        <a:pt x="22" y="0"/>
                      </a:lnTo>
                      <a:lnTo>
                        <a:pt x="22" y="7"/>
                      </a:lnTo>
                      <a:lnTo>
                        <a:pt x="7" y="7"/>
                      </a:lnTo>
                      <a:lnTo>
                        <a:pt x="7" y="15"/>
                      </a:lnTo>
                      <a:lnTo>
                        <a:pt x="7" y="22"/>
                      </a:lnTo>
                      <a:lnTo>
                        <a:pt x="0" y="28"/>
                      </a:lnTo>
                      <a:lnTo>
                        <a:pt x="0" y="35"/>
                      </a:lnTo>
                      <a:lnTo>
                        <a:pt x="0" y="42"/>
                      </a:lnTo>
                      <a:lnTo>
                        <a:pt x="7" y="50"/>
                      </a:lnTo>
                      <a:lnTo>
                        <a:pt x="7" y="56"/>
                      </a:lnTo>
                      <a:lnTo>
                        <a:pt x="14" y="64"/>
                      </a:lnTo>
                      <a:lnTo>
                        <a:pt x="22" y="64"/>
                      </a:lnTo>
                      <a:lnTo>
                        <a:pt x="22" y="72"/>
                      </a:lnTo>
                      <a:lnTo>
                        <a:pt x="36" y="72"/>
                      </a:lnTo>
                      <a:lnTo>
                        <a:pt x="51" y="64"/>
                      </a:lnTo>
                      <a:lnTo>
                        <a:pt x="59" y="56"/>
                      </a:lnTo>
                      <a:lnTo>
                        <a:pt x="59" y="50"/>
                      </a:lnTo>
                      <a:lnTo>
                        <a:pt x="66" y="50"/>
                      </a:lnTo>
                      <a:lnTo>
                        <a:pt x="66" y="42"/>
                      </a:lnTo>
                      <a:lnTo>
                        <a:pt x="66" y="35"/>
                      </a:lnTo>
                      <a:close/>
                    </a:path>
                  </a:pathLst>
                </a:custGeom>
                <a:solidFill>
                  <a:srgbClr val="FF0000"/>
                </a:solidFill>
                <a:ln w="0">
                  <a:solidFill>
                    <a:srgbClr val="FF0000"/>
                  </a:solidFill>
                  <a:prstDash val="solid"/>
                  <a:round/>
                  <a:headEnd/>
                  <a:tailEnd/>
                </a:ln>
              </p:spPr>
              <p:txBody>
                <a:bodyPr/>
                <a:lstStyle/>
                <a:p>
                  <a:endParaRPr lang="en-US"/>
                </a:p>
              </p:txBody>
            </p:sp>
            <p:sp>
              <p:nvSpPr>
                <p:cNvPr id="9829" name="Freeform 225">
                  <a:extLst>
                    <a:ext uri="{FF2B5EF4-FFF2-40B4-BE49-F238E27FC236}">
                      <a16:creationId xmlns:a16="http://schemas.microsoft.com/office/drawing/2014/main" id="{962AF890-87F1-DDBC-E649-D4A3159BDDA0}"/>
                    </a:ext>
                  </a:extLst>
                </p:cNvPr>
                <p:cNvSpPr>
                  <a:spLocks/>
                </p:cNvSpPr>
                <p:nvPr/>
              </p:nvSpPr>
              <p:spPr bwMode="auto">
                <a:xfrm>
                  <a:off x="531" y="2701"/>
                  <a:ext cx="2" cy="3"/>
                </a:xfrm>
                <a:custGeom>
                  <a:avLst/>
                  <a:gdLst>
                    <a:gd name="T0" fmla="*/ 0 w 66"/>
                    <a:gd name="T1" fmla="*/ 0 h 66"/>
                    <a:gd name="T2" fmla="*/ 0 w 66"/>
                    <a:gd name="T3" fmla="*/ 0 h 66"/>
                    <a:gd name="T4" fmla="*/ 0 w 66"/>
                    <a:gd name="T5" fmla="*/ 0 h 66"/>
                    <a:gd name="T6" fmla="*/ 0 w 66"/>
                    <a:gd name="T7" fmla="*/ 0 h 66"/>
                    <a:gd name="T8" fmla="*/ 0 w 66"/>
                    <a:gd name="T9" fmla="*/ 0 h 66"/>
                    <a:gd name="T10" fmla="*/ 0 w 66"/>
                    <a:gd name="T11" fmla="*/ 0 h 66"/>
                    <a:gd name="T12" fmla="*/ 0 w 66"/>
                    <a:gd name="T13" fmla="*/ 0 h 66"/>
                    <a:gd name="T14" fmla="*/ 0 w 66"/>
                    <a:gd name="T15" fmla="*/ 0 h 66"/>
                    <a:gd name="T16" fmla="*/ 0 w 66"/>
                    <a:gd name="T17" fmla="*/ 0 h 66"/>
                    <a:gd name="T18" fmla="*/ 0 w 66"/>
                    <a:gd name="T19" fmla="*/ 0 h 66"/>
                    <a:gd name="T20" fmla="*/ 0 w 66"/>
                    <a:gd name="T21" fmla="*/ 0 h 66"/>
                    <a:gd name="T22" fmla="*/ 0 w 66"/>
                    <a:gd name="T23" fmla="*/ 0 h 66"/>
                    <a:gd name="T24" fmla="*/ 0 w 66"/>
                    <a:gd name="T25" fmla="*/ 0 h 66"/>
                    <a:gd name="T26" fmla="*/ 0 w 66"/>
                    <a:gd name="T27" fmla="*/ 0 h 66"/>
                    <a:gd name="T28" fmla="*/ 0 w 66"/>
                    <a:gd name="T29" fmla="*/ 0 h 66"/>
                    <a:gd name="T30" fmla="*/ 0 w 66"/>
                    <a:gd name="T31" fmla="*/ 0 h 66"/>
                    <a:gd name="T32" fmla="*/ 0 w 66"/>
                    <a:gd name="T33" fmla="*/ 0 h 66"/>
                    <a:gd name="T34" fmla="*/ 0 w 66"/>
                    <a:gd name="T35" fmla="*/ 0 h 66"/>
                    <a:gd name="T36" fmla="*/ 0 w 66"/>
                    <a:gd name="T37" fmla="*/ 0 h 66"/>
                    <a:gd name="T38" fmla="*/ 0 w 66"/>
                    <a:gd name="T39" fmla="*/ 0 h 66"/>
                    <a:gd name="T40" fmla="*/ 0 w 66"/>
                    <a:gd name="T41" fmla="*/ 0 h 66"/>
                    <a:gd name="T42" fmla="*/ 0 w 66"/>
                    <a:gd name="T43" fmla="*/ 0 h 66"/>
                    <a:gd name="T44" fmla="*/ 0 w 66"/>
                    <a:gd name="T45" fmla="*/ 0 h 66"/>
                    <a:gd name="T46" fmla="*/ 0 w 66"/>
                    <a:gd name="T47" fmla="*/ 0 h 6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6"/>
                    <a:gd name="T73" fmla="*/ 0 h 66"/>
                    <a:gd name="T74" fmla="*/ 66 w 66"/>
                    <a:gd name="T75" fmla="*/ 66 h 6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6" h="66">
                      <a:moveTo>
                        <a:pt x="66" y="30"/>
                      </a:moveTo>
                      <a:lnTo>
                        <a:pt x="66" y="22"/>
                      </a:lnTo>
                      <a:lnTo>
                        <a:pt x="59" y="15"/>
                      </a:lnTo>
                      <a:lnTo>
                        <a:pt x="59" y="8"/>
                      </a:lnTo>
                      <a:lnTo>
                        <a:pt x="59" y="0"/>
                      </a:lnTo>
                      <a:lnTo>
                        <a:pt x="43" y="0"/>
                      </a:lnTo>
                      <a:lnTo>
                        <a:pt x="36" y="0"/>
                      </a:lnTo>
                      <a:lnTo>
                        <a:pt x="22" y="0"/>
                      </a:lnTo>
                      <a:lnTo>
                        <a:pt x="7" y="0"/>
                      </a:lnTo>
                      <a:lnTo>
                        <a:pt x="7" y="8"/>
                      </a:lnTo>
                      <a:lnTo>
                        <a:pt x="7" y="15"/>
                      </a:lnTo>
                      <a:lnTo>
                        <a:pt x="0" y="22"/>
                      </a:lnTo>
                      <a:lnTo>
                        <a:pt x="0" y="37"/>
                      </a:lnTo>
                      <a:lnTo>
                        <a:pt x="7" y="45"/>
                      </a:lnTo>
                      <a:lnTo>
                        <a:pt x="7" y="52"/>
                      </a:lnTo>
                      <a:lnTo>
                        <a:pt x="14" y="59"/>
                      </a:lnTo>
                      <a:lnTo>
                        <a:pt x="22" y="59"/>
                      </a:lnTo>
                      <a:lnTo>
                        <a:pt x="22" y="66"/>
                      </a:lnTo>
                      <a:lnTo>
                        <a:pt x="36" y="66"/>
                      </a:lnTo>
                      <a:lnTo>
                        <a:pt x="51" y="59"/>
                      </a:lnTo>
                      <a:lnTo>
                        <a:pt x="59" y="52"/>
                      </a:lnTo>
                      <a:lnTo>
                        <a:pt x="66" y="45"/>
                      </a:lnTo>
                      <a:lnTo>
                        <a:pt x="66" y="37"/>
                      </a:lnTo>
                      <a:lnTo>
                        <a:pt x="66" y="30"/>
                      </a:lnTo>
                      <a:close/>
                    </a:path>
                  </a:pathLst>
                </a:custGeom>
                <a:solidFill>
                  <a:srgbClr val="FF0000"/>
                </a:solidFill>
                <a:ln w="0">
                  <a:solidFill>
                    <a:srgbClr val="FF0000"/>
                  </a:solidFill>
                  <a:prstDash val="solid"/>
                  <a:round/>
                  <a:headEnd/>
                  <a:tailEnd/>
                </a:ln>
              </p:spPr>
              <p:txBody>
                <a:bodyPr/>
                <a:lstStyle/>
                <a:p>
                  <a:endParaRPr lang="en-US"/>
                </a:p>
              </p:txBody>
            </p:sp>
            <p:sp>
              <p:nvSpPr>
                <p:cNvPr id="9830" name="Freeform 226">
                  <a:extLst>
                    <a:ext uri="{FF2B5EF4-FFF2-40B4-BE49-F238E27FC236}">
                      <a16:creationId xmlns:a16="http://schemas.microsoft.com/office/drawing/2014/main" id="{4CCFE5EB-C381-9674-1C70-BF61C3870827}"/>
                    </a:ext>
                  </a:extLst>
                </p:cNvPr>
                <p:cNvSpPr>
                  <a:spLocks/>
                </p:cNvSpPr>
                <p:nvPr/>
              </p:nvSpPr>
              <p:spPr bwMode="auto">
                <a:xfrm>
                  <a:off x="531" y="2717"/>
                  <a:ext cx="2" cy="3"/>
                </a:xfrm>
                <a:custGeom>
                  <a:avLst/>
                  <a:gdLst>
                    <a:gd name="T0" fmla="*/ 0 w 66"/>
                    <a:gd name="T1" fmla="*/ 0 h 66"/>
                    <a:gd name="T2" fmla="*/ 0 w 66"/>
                    <a:gd name="T3" fmla="*/ 0 h 66"/>
                    <a:gd name="T4" fmla="*/ 0 w 66"/>
                    <a:gd name="T5" fmla="*/ 0 h 66"/>
                    <a:gd name="T6" fmla="*/ 0 w 66"/>
                    <a:gd name="T7" fmla="*/ 0 h 66"/>
                    <a:gd name="T8" fmla="*/ 0 w 66"/>
                    <a:gd name="T9" fmla="*/ 0 h 66"/>
                    <a:gd name="T10" fmla="*/ 0 w 66"/>
                    <a:gd name="T11" fmla="*/ 0 h 66"/>
                    <a:gd name="T12" fmla="*/ 0 w 66"/>
                    <a:gd name="T13" fmla="*/ 0 h 66"/>
                    <a:gd name="T14" fmla="*/ 0 w 66"/>
                    <a:gd name="T15" fmla="*/ 0 h 66"/>
                    <a:gd name="T16" fmla="*/ 0 w 66"/>
                    <a:gd name="T17" fmla="*/ 0 h 66"/>
                    <a:gd name="T18" fmla="*/ 0 w 66"/>
                    <a:gd name="T19" fmla="*/ 0 h 66"/>
                    <a:gd name="T20" fmla="*/ 0 w 66"/>
                    <a:gd name="T21" fmla="*/ 0 h 66"/>
                    <a:gd name="T22" fmla="*/ 0 w 66"/>
                    <a:gd name="T23" fmla="*/ 0 h 66"/>
                    <a:gd name="T24" fmla="*/ 0 w 66"/>
                    <a:gd name="T25" fmla="*/ 0 h 66"/>
                    <a:gd name="T26" fmla="*/ 0 w 66"/>
                    <a:gd name="T27" fmla="*/ 0 h 66"/>
                    <a:gd name="T28" fmla="*/ 0 w 66"/>
                    <a:gd name="T29" fmla="*/ 0 h 66"/>
                    <a:gd name="T30" fmla="*/ 0 w 66"/>
                    <a:gd name="T31" fmla="*/ 0 h 66"/>
                    <a:gd name="T32" fmla="*/ 0 w 66"/>
                    <a:gd name="T33" fmla="*/ 0 h 66"/>
                    <a:gd name="T34" fmla="*/ 0 w 66"/>
                    <a:gd name="T35" fmla="*/ 0 h 66"/>
                    <a:gd name="T36" fmla="*/ 0 w 66"/>
                    <a:gd name="T37" fmla="*/ 0 h 66"/>
                    <a:gd name="T38" fmla="*/ 0 w 66"/>
                    <a:gd name="T39" fmla="*/ 0 h 66"/>
                    <a:gd name="T40" fmla="*/ 0 w 66"/>
                    <a:gd name="T41" fmla="*/ 0 h 66"/>
                    <a:gd name="T42" fmla="*/ 0 w 66"/>
                    <a:gd name="T43" fmla="*/ 0 h 6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6"/>
                    <a:gd name="T67" fmla="*/ 0 h 66"/>
                    <a:gd name="T68" fmla="*/ 66 w 66"/>
                    <a:gd name="T69" fmla="*/ 66 h 6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6" h="66">
                      <a:moveTo>
                        <a:pt x="66" y="29"/>
                      </a:moveTo>
                      <a:lnTo>
                        <a:pt x="59" y="22"/>
                      </a:lnTo>
                      <a:lnTo>
                        <a:pt x="59" y="7"/>
                      </a:lnTo>
                      <a:lnTo>
                        <a:pt x="43" y="0"/>
                      </a:lnTo>
                      <a:lnTo>
                        <a:pt x="36" y="0"/>
                      </a:lnTo>
                      <a:lnTo>
                        <a:pt x="22" y="0"/>
                      </a:lnTo>
                      <a:lnTo>
                        <a:pt x="22" y="7"/>
                      </a:lnTo>
                      <a:lnTo>
                        <a:pt x="7" y="7"/>
                      </a:lnTo>
                      <a:lnTo>
                        <a:pt x="7" y="22"/>
                      </a:lnTo>
                      <a:lnTo>
                        <a:pt x="0" y="29"/>
                      </a:lnTo>
                      <a:lnTo>
                        <a:pt x="0" y="36"/>
                      </a:lnTo>
                      <a:lnTo>
                        <a:pt x="0" y="43"/>
                      </a:lnTo>
                      <a:lnTo>
                        <a:pt x="7" y="43"/>
                      </a:lnTo>
                      <a:lnTo>
                        <a:pt x="7" y="58"/>
                      </a:lnTo>
                      <a:lnTo>
                        <a:pt x="14" y="66"/>
                      </a:lnTo>
                      <a:lnTo>
                        <a:pt x="22" y="66"/>
                      </a:lnTo>
                      <a:lnTo>
                        <a:pt x="36" y="66"/>
                      </a:lnTo>
                      <a:lnTo>
                        <a:pt x="51" y="66"/>
                      </a:lnTo>
                      <a:lnTo>
                        <a:pt x="59" y="58"/>
                      </a:lnTo>
                      <a:lnTo>
                        <a:pt x="59" y="51"/>
                      </a:lnTo>
                      <a:lnTo>
                        <a:pt x="66" y="43"/>
                      </a:lnTo>
                      <a:lnTo>
                        <a:pt x="66" y="29"/>
                      </a:lnTo>
                      <a:close/>
                    </a:path>
                  </a:pathLst>
                </a:custGeom>
                <a:solidFill>
                  <a:srgbClr val="FF0000"/>
                </a:solidFill>
                <a:ln w="0">
                  <a:solidFill>
                    <a:srgbClr val="FF0000"/>
                  </a:solidFill>
                  <a:prstDash val="solid"/>
                  <a:round/>
                  <a:headEnd/>
                  <a:tailEnd/>
                </a:ln>
              </p:spPr>
              <p:txBody>
                <a:bodyPr/>
                <a:lstStyle/>
                <a:p>
                  <a:endParaRPr lang="en-US"/>
                </a:p>
              </p:txBody>
            </p:sp>
            <p:sp>
              <p:nvSpPr>
                <p:cNvPr id="9831" name="Freeform 227">
                  <a:extLst>
                    <a:ext uri="{FF2B5EF4-FFF2-40B4-BE49-F238E27FC236}">
                      <a16:creationId xmlns:a16="http://schemas.microsoft.com/office/drawing/2014/main" id="{57A8DA59-2C55-101A-0B63-1411393B7960}"/>
                    </a:ext>
                  </a:extLst>
                </p:cNvPr>
                <p:cNvSpPr>
                  <a:spLocks/>
                </p:cNvSpPr>
                <p:nvPr/>
              </p:nvSpPr>
              <p:spPr bwMode="auto">
                <a:xfrm>
                  <a:off x="531" y="2733"/>
                  <a:ext cx="2" cy="3"/>
                </a:xfrm>
                <a:custGeom>
                  <a:avLst/>
                  <a:gdLst>
                    <a:gd name="T0" fmla="*/ 0 w 66"/>
                    <a:gd name="T1" fmla="*/ 0 h 65"/>
                    <a:gd name="T2" fmla="*/ 0 w 66"/>
                    <a:gd name="T3" fmla="*/ 0 h 65"/>
                    <a:gd name="T4" fmla="*/ 0 w 66"/>
                    <a:gd name="T5" fmla="*/ 0 h 65"/>
                    <a:gd name="T6" fmla="*/ 0 w 66"/>
                    <a:gd name="T7" fmla="*/ 0 h 65"/>
                    <a:gd name="T8" fmla="*/ 0 w 66"/>
                    <a:gd name="T9" fmla="*/ 0 h 65"/>
                    <a:gd name="T10" fmla="*/ 0 w 66"/>
                    <a:gd name="T11" fmla="*/ 0 h 65"/>
                    <a:gd name="T12" fmla="*/ 0 w 66"/>
                    <a:gd name="T13" fmla="*/ 0 h 65"/>
                    <a:gd name="T14" fmla="*/ 0 w 66"/>
                    <a:gd name="T15" fmla="*/ 0 h 65"/>
                    <a:gd name="T16" fmla="*/ 0 w 66"/>
                    <a:gd name="T17" fmla="*/ 0 h 65"/>
                    <a:gd name="T18" fmla="*/ 0 w 66"/>
                    <a:gd name="T19" fmla="*/ 0 h 65"/>
                    <a:gd name="T20" fmla="*/ 0 w 66"/>
                    <a:gd name="T21" fmla="*/ 0 h 65"/>
                    <a:gd name="T22" fmla="*/ 0 w 66"/>
                    <a:gd name="T23" fmla="*/ 0 h 65"/>
                    <a:gd name="T24" fmla="*/ 0 w 66"/>
                    <a:gd name="T25" fmla="*/ 0 h 65"/>
                    <a:gd name="T26" fmla="*/ 0 w 66"/>
                    <a:gd name="T27" fmla="*/ 0 h 65"/>
                    <a:gd name="T28" fmla="*/ 0 w 66"/>
                    <a:gd name="T29" fmla="*/ 0 h 65"/>
                    <a:gd name="T30" fmla="*/ 0 w 66"/>
                    <a:gd name="T31" fmla="*/ 0 h 65"/>
                    <a:gd name="T32" fmla="*/ 0 w 66"/>
                    <a:gd name="T33" fmla="*/ 0 h 65"/>
                    <a:gd name="T34" fmla="*/ 0 w 66"/>
                    <a:gd name="T35" fmla="*/ 0 h 65"/>
                    <a:gd name="T36" fmla="*/ 0 w 66"/>
                    <a:gd name="T37" fmla="*/ 0 h 65"/>
                    <a:gd name="T38" fmla="*/ 0 w 66"/>
                    <a:gd name="T39" fmla="*/ 0 h 65"/>
                    <a:gd name="T40" fmla="*/ 0 w 66"/>
                    <a:gd name="T41" fmla="*/ 0 h 65"/>
                    <a:gd name="T42" fmla="*/ 0 w 66"/>
                    <a:gd name="T43" fmla="*/ 0 h 65"/>
                    <a:gd name="T44" fmla="*/ 0 w 66"/>
                    <a:gd name="T45" fmla="*/ 0 h 65"/>
                    <a:gd name="T46" fmla="*/ 0 w 66"/>
                    <a:gd name="T47" fmla="*/ 0 h 65"/>
                    <a:gd name="T48" fmla="*/ 0 w 66"/>
                    <a:gd name="T49" fmla="*/ 0 h 65"/>
                    <a:gd name="T50" fmla="*/ 0 w 66"/>
                    <a:gd name="T51" fmla="*/ 0 h 6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6"/>
                    <a:gd name="T79" fmla="*/ 0 h 65"/>
                    <a:gd name="T80" fmla="*/ 66 w 66"/>
                    <a:gd name="T81" fmla="*/ 65 h 6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6" h="65">
                      <a:moveTo>
                        <a:pt x="66" y="37"/>
                      </a:moveTo>
                      <a:lnTo>
                        <a:pt x="66" y="29"/>
                      </a:lnTo>
                      <a:lnTo>
                        <a:pt x="59" y="21"/>
                      </a:lnTo>
                      <a:lnTo>
                        <a:pt x="59" y="14"/>
                      </a:lnTo>
                      <a:lnTo>
                        <a:pt x="59" y="7"/>
                      </a:lnTo>
                      <a:lnTo>
                        <a:pt x="43" y="0"/>
                      </a:lnTo>
                      <a:lnTo>
                        <a:pt x="36" y="0"/>
                      </a:lnTo>
                      <a:lnTo>
                        <a:pt x="22" y="0"/>
                      </a:lnTo>
                      <a:lnTo>
                        <a:pt x="22" y="7"/>
                      </a:lnTo>
                      <a:lnTo>
                        <a:pt x="7" y="7"/>
                      </a:lnTo>
                      <a:lnTo>
                        <a:pt x="7" y="14"/>
                      </a:lnTo>
                      <a:lnTo>
                        <a:pt x="7" y="21"/>
                      </a:lnTo>
                      <a:lnTo>
                        <a:pt x="0" y="29"/>
                      </a:lnTo>
                      <a:lnTo>
                        <a:pt x="0" y="37"/>
                      </a:lnTo>
                      <a:lnTo>
                        <a:pt x="0" y="44"/>
                      </a:lnTo>
                      <a:lnTo>
                        <a:pt x="7" y="51"/>
                      </a:lnTo>
                      <a:lnTo>
                        <a:pt x="7" y="58"/>
                      </a:lnTo>
                      <a:lnTo>
                        <a:pt x="14" y="65"/>
                      </a:lnTo>
                      <a:lnTo>
                        <a:pt x="22" y="65"/>
                      </a:lnTo>
                      <a:lnTo>
                        <a:pt x="36" y="65"/>
                      </a:lnTo>
                      <a:lnTo>
                        <a:pt x="51" y="65"/>
                      </a:lnTo>
                      <a:lnTo>
                        <a:pt x="59" y="58"/>
                      </a:lnTo>
                      <a:lnTo>
                        <a:pt x="59" y="51"/>
                      </a:lnTo>
                      <a:lnTo>
                        <a:pt x="66" y="51"/>
                      </a:lnTo>
                      <a:lnTo>
                        <a:pt x="66" y="44"/>
                      </a:lnTo>
                      <a:lnTo>
                        <a:pt x="66" y="37"/>
                      </a:lnTo>
                      <a:close/>
                    </a:path>
                  </a:pathLst>
                </a:custGeom>
                <a:solidFill>
                  <a:srgbClr val="FF0000"/>
                </a:solidFill>
                <a:ln w="0">
                  <a:solidFill>
                    <a:srgbClr val="FF0000"/>
                  </a:solidFill>
                  <a:prstDash val="solid"/>
                  <a:round/>
                  <a:headEnd/>
                  <a:tailEnd/>
                </a:ln>
              </p:spPr>
              <p:txBody>
                <a:bodyPr/>
                <a:lstStyle/>
                <a:p>
                  <a:endParaRPr lang="en-US"/>
                </a:p>
              </p:txBody>
            </p:sp>
            <p:sp>
              <p:nvSpPr>
                <p:cNvPr id="9832" name="Freeform 228">
                  <a:extLst>
                    <a:ext uri="{FF2B5EF4-FFF2-40B4-BE49-F238E27FC236}">
                      <a16:creationId xmlns:a16="http://schemas.microsoft.com/office/drawing/2014/main" id="{E57D0D25-3F05-061E-A207-6B2DE1DF20AE}"/>
                    </a:ext>
                  </a:extLst>
                </p:cNvPr>
                <p:cNvSpPr>
                  <a:spLocks/>
                </p:cNvSpPr>
                <p:nvPr/>
              </p:nvSpPr>
              <p:spPr bwMode="auto">
                <a:xfrm>
                  <a:off x="531" y="2748"/>
                  <a:ext cx="2" cy="4"/>
                </a:xfrm>
                <a:custGeom>
                  <a:avLst/>
                  <a:gdLst>
                    <a:gd name="T0" fmla="*/ 0 w 66"/>
                    <a:gd name="T1" fmla="*/ 0 h 73"/>
                    <a:gd name="T2" fmla="*/ 0 w 66"/>
                    <a:gd name="T3" fmla="*/ 0 h 73"/>
                    <a:gd name="T4" fmla="*/ 0 w 66"/>
                    <a:gd name="T5" fmla="*/ 0 h 73"/>
                    <a:gd name="T6" fmla="*/ 0 w 66"/>
                    <a:gd name="T7" fmla="*/ 0 h 73"/>
                    <a:gd name="T8" fmla="*/ 0 w 66"/>
                    <a:gd name="T9" fmla="*/ 0 h 73"/>
                    <a:gd name="T10" fmla="*/ 0 w 66"/>
                    <a:gd name="T11" fmla="*/ 0 h 73"/>
                    <a:gd name="T12" fmla="*/ 0 w 66"/>
                    <a:gd name="T13" fmla="*/ 0 h 73"/>
                    <a:gd name="T14" fmla="*/ 0 w 66"/>
                    <a:gd name="T15" fmla="*/ 0 h 73"/>
                    <a:gd name="T16" fmla="*/ 0 w 66"/>
                    <a:gd name="T17" fmla="*/ 0 h 73"/>
                    <a:gd name="T18" fmla="*/ 0 w 66"/>
                    <a:gd name="T19" fmla="*/ 0 h 73"/>
                    <a:gd name="T20" fmla="*/ 0 w 66"/>
                    <a:gd name="T21" fmla="*/ 0 h 73"/>
                    <a:gd name="T22" fmla="*/ 0 w 66"/>
                    <a:gd name="T23" fmla="*/ 0 h 73"/>
                    <a:gd name="T24" fmla="*/ 0 w 66"/>
                    <a:gd name="T25" fmla="*/ 0 h 73"/>
                    <a:gd name="T26" fmla="*/ 0 w 66"/>
                    <a:gd name="T27" fmla="*/ 0 h 73"/>
                    <a:gd name="T28" fmla="*/ 0 w 66"/>
                    <a:gd name="T29" fmla="*/ 0 h 73"/>
                    <a:gd name="T30" fmla="*/ 0 w 66"/>
                    <a:gd name="T31" fmla="*/ 0 h 73"/>
                    <a:gd name="T32" fmla="*/ 0 w 66"/>
                    <a:gd name="T33" fmla="*/ 0 h 73"/>
                    <a:gd name="T34" fmla="*/ 0 w 66"/>
                    <a:gd name="T35" fmla="*/ 0 h 73"/>
                    <a:gd name="T36" fmla="*/ 0 w 66"/>
                    <a:gd name="T37" fmla="*/ 0 h 73"/>
                    <a:gd name="T38" fmla="*/ 0 w 66"/>
                    <a:gd name="T39" fmla="*/ 0 h 73"/>
                    <a:gd name="T40" fmla="*/ 0 w 66"/>
                    <a:gd name="T41" fmla="*/ 0 h 73"/>
                    <a:gd name="T42" fmla="*/ 0 w 66"/>
                    <a:gd name="T43" fmla="*/ 0 h 73"/>
                    <a:gd name="T44" fmla="*/ 0 w 66"/>
                    <a:gd name="T45" fmla="*/ 0 h 73"/>
                    <a:gd name="T46" fmla="*/ 0 w 66"/>
                    <a:gd name="T47" fmla="*/ 0 h 73"/>
                    <a:gd name="T48" fmla="*/ 0 w 66"/>
                    <a:gd name="T49" fmla="*/ 0 h 73"/>
                    <a:gd name="T50" fmla="*/ 0 w 66"/>
                    <a:gd name="T51" fmla="*/ 0 h 7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6"/>
                    <a:gd name="T79" fmla="*/ 0 h 73"/>
                    <a:gd name="T80" fmla="*/ 66 w 66"/>
                    <a:gd name="T81" fmla="*/ 73 h 7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6" h="73">
                      <a:moveTo>
                        <a:pt x="66" y="36"/>
                      </a:moveTo>
                      <a:lnTo>
                        <a:pt x="66" y="28"/>
                      </a:lnTo>
                      <a:lnTo>
                        <a:pt x="59" y="21"/>
                      </a:lnTo>
                      <a:lnTo>
                        <a:pt x="59" y="14"/>
                      </a:lnTo>
                      <a:lnTo>
                        <a:pt x="59" y="7"/>
                      </a:lnTo>
                      <a:lnTo>
                        <a:pt x="43" y="0"/>
                      </a:lnTo>
                      <a:lnTo>
                        <a:pt x="36" y="0"/>
                      </a:lnTo>
                      <a:lnTo>
                        <a:pt x="22" y="0"/>
                      </a:lnTo>
                      <a:lnTo>
                        <a:pt x="22" y="7"/>
                      </a:lnTo>
                      <a:lnTo>
                        <a:pt x="7" y="7"/>
                      </a:lnTo>
                      <a:lnTo>
                        <a:pt x="7" y="14"/>
                      </a:lnTo>
                      <a:lnTo>
                        <a:pt x="7" y="21"/>
                      </a:lnTo>
                      <a:lnTo>
                        <a:pt x="0" y="28"/>
                      </a:lnTo>
                      <a:lnTo>
                        <a:pt x="0" y="36"/>
                      </a:lnTo>
                      <a:lnTo>
                        <a:pt x="0" y="43"/>
                      </a:lnTo>
                      <a:lnTo>
                        <a:pt x="7" y="51"/>
                      </a:lnTo>
                      <a:lnTo>
                        <a:pt x="7" y="58"/>
                      </a:lnTo>
                      <a:lnTo>
                        <a:pt x="14" y="65"/>
                      </a:lnTo>
                      <a:lnTo>
                        <a:pt x="22" y="65"/>
                      </a:lnTo>
                      <a:lnTo>
                        <a:pt x="22" y="73"/>
                      </a:lnTo>
                      <a:lnTo>
                        <a:pt x="36" y="73"/>
                      </a:lnTo>
                      <a:lnTo>
                        <a:pt x="51" y="65"/>
                      </a:lnTo>
                      <a:lnTo>
                        <a:pt x="59" y="58"/>
                      </a:lnTo>
                      <a:lnTo>
                        <a:pt x="66" y="51"/>
                      </a:lnTo>
                      <a:lnTo>
                        <a:pt x="66" y="43"/>
                      </a:lnTo>
                      <a:lnTo>
                        <a:pt x="66" y="36"/>
                      </a:lnTo>
                      <a:close/>
                    </a:path>
                  </a:pathLst>
                </a:custGeom>
                <a:solidFill>
                  <a:srgbClr val="FF0000"/>
                </a:solidFill>
                <a:ln w="0">
                  <a:solidFill>
                    <a:srgbClr val="FF0000"/>
                  </a:solidFill>
                  <a:prstDash val="solid"/>
                  <a:round/>
                  <a:headEnd/>
                  <a:tailEnd/>
                </a:ln>
              </p:spPr>
              <p:txBody>
                <a:bodyPr/>
                <a:lstStyle/>
                <a:p>
                  <a:endParaRPr lang="en-US"/>
                </a:p>
              </p:txBody>
            </p:sp>
            <p:sp>
              <p:nvSpPr>
                <p:cNvPr id="9833" name="Freeform 229">
                  <a:extLst>
                    <a:ext uri="{FF2B5EF4-FFF2-40B4-BE49-F238E27FC236}">
                      <a16:creationId xmlns:a16="http://schemas.microsoft.com/office/drawing/2014/main" id="{7F1DFEB5-EF70-3D29-D0B6-C3499B6145A2}"/>
                    </a:ext>
                  </a:extLst>
                </p:cNvPr>
                <p:cNvSpPr>
                  <a:spLocks/>
                </p:cNvSpPr>
                <p:nvPr/>
              </p:nvSpPr>
              <p:spPr bwMode="auto">
                <a:xfrm>
                  <a:off x="531" y="2765"/>
                  <a:ext cx="2" cy="3"/>
                </a:xfrm>
                <a:custGeom>
                  <a:avLst/>
                  <a:gdLst>
                    <a:gd name="T0" fmla="*/ 0 w 66"/>
                    <a:gd name="T1" fmla="*/ 0 h 65"/>
                    <a:gd name="T2" fmla="*/ 0 w 66"/>
                    <a:gd name="T3" fmla="*/ 0 h 65"/>
                    <a:gd name="T4" fmla="*/ 0 w 66"/>
                    <a:gd name="T5" fmla="*/ 0 h 65"/>
                    <a:gd name="T6" fmla="*/ 0 w 66"/>
                    <a:gd name="T7" fmla="*/ 0 h 65"/>
                    <a:gd name="T8" fmla="*/ 0 w 66"/>
                    <a:gd name="T9" fmla="*/ 0 h 65"/>
                    <a:gd name="T10" fmla="*/ 0 w 66"/>
                    <a:gd name="T11" fmla="*/ 0 h 65"/>
                    <a:gd name="T12" fmla="*/ 0 w 66"/>
                    <a:gd name="T13" fmla="*/ 0 h 65"/>
                    <a:gd name="T14" fmla="*/ 0 w 66"/>
                    <a:gd name="T15" fmla="*/ 0 h 65"/>
                    <a:gd name="T16" fmla="*/ 0 w 66"/>
                    <a:gd name="T17" fmla="*/ 0 h 65"/>
                    <a:gd name="T18" fmla="*/ 0 w 66"/>
                    <a:gd name="T19" fmla="*/ 0 h 65"/>
                    <a:gd name="T20" fmla="*/ 0 w 66"/>
                    <a:gd name="T21" fmla="*/ 0 h 65"/>
                    <a:gd name="T22" fmla="*/ 0 w 66"/>
                    <a:gd name="T23" fmla="*/ 0 h 65"/>
                    <a:gd name="T24" fmla="*/ 0 w 66"/>
                    <a:gd name="T25" fmla="*/ 0 h 65"/>
                    <a:gd name="T26" fmla="*/ 0 w 66"/>
                    <a:gd name="T27" fmla="*/ 0 h 65"/>
                    <a:gd name="T28" fmla="*/ 0 w 66"/>
                    <a:gd name="T29" fmla="*/ 0 h 65"/>
                    <a:gd name="T30" fmla="*/ 0 w 66"/>
                    <a:gd name="T31" fmla="*/ 0 h 65"/>
                    <a:gd name="T32" fmla="*/ 0 w 66"/>
                    <a:gd name="T33" fmla="*/ 0 h 65"/>
                    <a:gd name="T34" fmla="*/ 0 w 66"/>
                    <a:gd name="T35" fmla="*/ 0 h 65"/>
                    <a:gd name="T36" fmla="*/ 0 w 66"/>
                    <a:gd name="T37" fmla="*/ 0 h 65"/>
                    <a:gd name="T38" fmla="*/ 0 w 66"/>
                    <a:gd name="T39" fmla="*/ 0 h 65"/>
                    <a:gd name="T40" fmla="*/ 0 w 66"/>
                    <a:gd name="T41" fmla="*/ 0 h 65"/>
                    <a:gd name="T42" fmla="*/ 0 w 66"/>
                    <a:gd name="T43" fmla="*/ 0 h 65"/>
                    <a:gd name="T44" fmla="*/ 0 w 66"/>
                    <a:gd name="T45" fmla="*/ 0 h 65"/>
                    <a:gd name="T46" fmla="*/ 0 w 66"/>
                    <a:gd name="T47" fmla="*/ 0 h 6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6"/>
                    <a:gd name="T73" fmla="*/ 0 h 65"/>
                    <a:gd name="T74" fmla="*/ 66 w 66"/>
                    <a:gd name="T75" fmla="*/ 65 h 6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6" h="65">
                      <a:moveTo>
                        <a:pt x="66" y="29"/>
                      </a:moveTo>
                      <a:lnTo>
                        <a:pt x="66" y="22"/>
                      </a:lnTo>
                      <a:lnTo>
                        <a:pt x="59" y="22"/>
                      </a:lnTo>
                      <a:lnTo>
                        <a:pt x="59" y="8"/>
                      </a:lnTo>
                      <a:lnTo>
                        <a:pt x="59" y="0"/>
                      </a:lnTo>
                      <a:lnTo>
                        <a:pt x="43" y="0"/>
                      </a:lnTo>
                      <a:lnTo>
                        <a:pt x="36" y="0"/>
                      </a:lnTo>
                      <a:lnTo>
                        <a:pt x="22" y="0"/>
                      </a:lnTo>
                      <a:lnTo>
                        <a:pt x="7" y="0"/>
                      </a:lnTo>
                      <a:lnTo>
                        <a:pt x="7" y="8"/>
                      </a:lnTo>
                      <a:lnTo>
                        <a:pt x="7" y="22"/>
                      </a:lnTo>
                      <a:lnTo>
                        <a:pt x="0" y="22"/>
                      </a:lnTo>
                      <a:lnTo>
                        <a:pt x="0" y="37"/>
                      </a:lnTo>
                      <a:lnTo>
                        <a:pt x="7" y="44"/>
                      </a:lnTo>
                      <a:lnTo>
                        <a:pt x="7" y="51"/>
                      </a:lnTo>
                      <a:lnTo>
                        <a:pt x="14" y="58"/>
                      </a:lnTo>
                      <a:lnTo>
                        <a:pt x="22" y="58"/>
                      </a:lnTo>
                      <a:lnTo>
                        <a:pt x="22" y="65"/>
                      </a:lnTo>
                      <a:lnTo>
                        <a:pt x="36" y="65"/>
                      </a:lnTo>
                      <a:lnTo>
                        <a:pt x="51" y="58"/>
                      </a:lnTo>
                      <a:lnTo>
                        <a:pt x="59" y="51"/>
                      </a:lnTo>
                      <a:lnTo>
                        <a:pt x="66" y="44"/>
                      </a:lnTo>
                      <a:lnTo>
                        <a:pt x="66" y="37"/>
                      </a:lnTo>
                      <a:lnTo>
                        <a:pt x="66" y="29"/>
                      </a:lnTo>
                      <a:close/>
                    </a:path>
                  </a:pathLst>
                </a:custGeom>
                <a:solidFill>
                  <a:srgbClr val="FF0000"/>
                </a:solidFill>
                <a:ln w="0">
                  <a:solidFill>
                    <a:srgbClr val="FF0000"/>
                  </a:solidFill>
                  <a:prstDash val="solid"/>
                  <a:round/>
                  <a:headEnd/>
                  <a:tailEnd/>
                </a:ln>
              </p:spPr>
              <p:txBody>
                <a:bodyPr/>
                <a:lstStyle/>
                <a:p>
                  <a:endParaRPr lang="en-US"/>
                </a:p>
              </p:txBody>
            </p:sp>
            <p:sp>
              <p:nvSpPr>
                <p:cNvPr id="9834" name="Freeform 230">
                  <a:extLst>
                    <a:ext uri="{FF2B5EF4-FFF2-40B4-BE49-F238E27FC236}">
                      <a16:creationId xmlns:a16="http://schemas.microsoft.com/office/drawing/2014/main" id="{433D8CEE-6CEB-2A90-CF6A-39C7117258AA}"/>
                    </a:ext>
                  </a:extLst>
                </p:cNvPr>
                <p:cNvSpPr>
                  <a:spLocks/>
                </p:cNvSpPr>
                <p:nvPr/>
              </p:nvSpPr>
              <p:spPr bwMode="auto">
                <a:xfrm>
                  <a:off x="531" y="2781"/>
                  <a:ext cx="2" cy="3"/>
                </a:xfrm>
                <a:custGeom>
                  <a:avLst/>
                  <a:gdLst>
                    <a:gd name="T0" fmla="*/ 0 w 66"/>
                    <a:gd name="T1" fmla="*/ 0 h 65"/>
                    <a:gd name="T2" fmla="*/ 0 w 66"/>
                    <a:gd name="T3" fmla="*/ 0 h 65"/>
                    <a:gd name="T4" fmla="*/ 0 w 66"/>
                    <a:gd name="T5" fmla="*/ 0 h 65"/>
                    <a:gd name="T6" fmla="*/ 0 w 66"/>
                    <a:gd name="T7" fmla="*/ 0 h 65"/>
                    <a:gd name="T8" fmla="*/ 0 w 66"/>
                    <a:gd name="T9" fmla="*/ 0 h 65"/>
                    <a:gd name="T10" fmla="*/ 0 w 66"/>
                    <a:gd name="T11" fmla="*/ 0 h 65"/>
                    <a:gd name="T12" fmla="*/ 0 w 66"/>
                    <a:gd name="T13" fmla="*/ 0 h 65"/>
                    <a:gd name="T14" fmla="*/ 0 w 66"/>
                    <a:gd name="T15" fmla="*/ 0 h 65"/>
                    <a:gd name="T16" fmla="*/ 0 w 66"/>
                    <a:gd name="T17" fmla="*/ 0 h 65"/>
                    <a:gd name="T18" fmla="*/ 0 w 66"/>
                    <a:gd name="T19" fmla="*/ 0 h 65"/>
                    <a:gd name="T20" fmla="*/ 0 w 66"/>
                    <a:gd name="T21" fmla="*/ 0 h 65"/>
                    <a:gd name="T22" fmla="*/ 0 w 66"/>
                    <a:gd name="T23" fmla="*/ 0 h 65"/>
                    <a:gd name="T24" fmla="*/ 0 w 66"/>
                    <a:gd name="T25" fmla="*/ 0 h 65"/>
                    <a:gd name="T26" fmla="*/ 0 w 66"/>
                    <a:gd name="T27" fmla="*/ 0 h 65"/>
                    <a:gd name="T28" fmla="*/ 0 w 66"/>
                    <a:gd name="T29" fmla="*/ 0 h 65"/>
                    <a:gd name="T30" fmla="*/ 0 w 66"/>
                    <a:gd name="T31" fmla="*/ 0 h 65"/>
                    <a:gd name="T32" fmla="*/ 0 w 66"/>
                    <a:gd name="T33" fmla="*/ 0 h 65"/>
                    <a:gd name="T34" fmla="*/ 0 w 66"/>
                    <a:gd name="T35" fmla="*/ 0 h 65"/>
                    <a:gd name="T36" fmla="*/ 0 w 66"/>
                    <a:gd name="T37" fmla="*/ 0 h 65"/>
                    <a:gd name="T38" fmla="*/ 0 w 66"/>
                    <a:gd name="T39" fmla="*/ 0 h 65"/>
                    <a:gd name="T40" fmla="*/ 0 w 66"/>
                    <a:gd name="T41" fmla="*/ 0 h 65"/>
                    <a:gd name="T42" fmla="*/ 0 w 66"/>
                    <a:gd name="T43" fmla="*/ 0 h 65"/>
                    <a:gd name="T44" fmla="*/ 0 w 66"/>
                    <a:gd name="T45" fmla="*/ 0 h 65"/>
                    <a:gd name="T46" fmla="*/ 0 w 66"/>
                    <a:gd name="T47" fmla="*/ 0 h 6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6"/>
                    <a:gd name="T73" fmla="*/ 0 h 65"/>
                    <a:gd name="T74" fmla="*/ 66 w 66"/>
                    <a:gd name="T75" fmla="*/ 65 h 6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6" h="65">
                      <a:moveTo>
                        <a:pt x="66" y="28"/>
                      </a:moveTo>
                      <a:lnTo>
                        <a:pt x="66" y="21"/>
                      </a:lnTo>
                      <a:lnTo>
                        <a:pt x="59" y="21"/>
                      </a:lnTo>
                      <a:lnTo>
                        <a:pt x="59" y="7"/>
                      </a:lnTo>
                      <a:lnTo>
                        <a:pt x="43" y="0"/>
                      </a:lnTo>
                      <a:lnTo>
                        <a:pt x="36" y="0"/>
                      </a:lnTo>
                      <a:lnTo>
                        <a:pt x="22" y="0"/>
                      </a:lnTo>
                      <a:lnTo>
                        <a:pt x="22" y="7"/>
                      </a:lnTo>
                      <a:lnTo>
                        <a:pt x="7" y="7"/>
                      </a:lnTo>
                      <a:lnTo>
                        <a:pt x="7" y="21"/>
                      </a:lnTo>
                      <a:lnTo>
                        <a:pt x="0" y="21"/>
                      </a:lnTo>
                      <a:lnTo>
                        <a:pt x="0" y="37"/>
                      </a:lnTo>
                      <a:lnTo>
                        <a:pt x="0" y="44"/>
                      </a:lnTo>
                      <a:lnTo>
                        <a:pt x="7" y="44"/>
                      </a:lnTo>
                      <a:lnTo>
                        <a:pt x="7" y="58"/>
                      </a:lnTo>
                      <a:lnTo>
                        <a:pt x="14" y="58"/>
                      </a:lnTo>
                      <a:lnTo>
                        <a:pt x="22" y="58"/>
                      </a:lnTo>
                      <a:lnTo>
                        <a:pt x="22" y="65"/>
                      </a:lnTo>
                      <a:lnTo>
                        <a:pt x="36" y="65"/>
                      </a:lnTo>
                      <a:lnTo>
                        <a:pt x="51" y="58"/>
                      </a:lnTo>
                      <a:lnTo>
                        <a:pt x="59" y="58"/>
                      </a:lnTo>
                      <a:lnTo>
                        <a:pt x="59" y="51"/>
                      </a:lnTo>
                      <a:lnTo>
                        <a:pt x="66" y="44"/>
                      </a:lnTo>
                      <a:lnTo>
                        <a:pt x="66" y="28"/>
                      </a:lnTo>
                      <a:close/>
                    </a:path>
                  </a:pathLst>
                </a:custGeom>
                <a:solidFill>
                  <a:srgbClr val="FF0000"/>
                </a:solidFill>
                <a:ln w="0">
                  <a:solidFill>
                    <a:srgbClr val="FF0000"/>
                  </a:solidFill>
                  <a:prstDash val="solid"/>
                  <a:round/>
                  <a:headEnd/>
                  <a:tailEnd/>
                </a:ln>
              </p:spPr>
              <p:txBody>
                <a:bodyPr/>
                <a:lstStyle/>
                <a:p>
                  <a:endParaRPr lang="en-US"/>
                </a:p>
              </p:txBody>
            </p:sp>
          </p:grpSp>
          <p:grpSp>
            <p:nvGrpSpPr>
              <p:cNvPr id="9707" name="Group 231">
                <a:extLst>
                  <a:ext uri="{FF2B5EF4-FFF2-40B4-BE49-F238E27FC236}">
                    <a16:creationId xmlns:a16="http://schemas.microsoft.com/office/drawing/2014/main" id="{FBAF8F2F-683F-7FD1-6D9A-FFFA15DA6336}"/>
                  </a:ext>
                </a:extLst>
              </p:cNvPr>
              <p:cNvGrpSpPr>
                <a:grpSpLocks/>
              </p:cNvGrpSpPr>
              <p:nvPr/>
            </p:nvGrpSpPr>
            <p:grpSpPr bwMode="auto">
              <a:xfrm>
                <a:off x="2224" y="2393"/>
                <a:ext cx="429" cy="395"/>
                <a:chOff x="77" y="2385"/>
                <a:chExt cx="429" cy="395"/>
              </a:xfrm>
            </p:grpSpPr>
            <p:sp>
              <p:nvSpPr>
                <p:cNvPr id="9751" name="Rectangle 232">
                  <a:extLst>
                    <a:ext uri="{FF2B5EF4-FFF2-40B4-BE49-F238E27FC236}">
                      <a16:creationId xmlns:a16="http://schemas.microsoft.com/office/drawing/2014/main" id="{C0CAD512-0E6F-B5B7-5F8A-4428A0F17C49}"/>
                    </a:ext>
                  </a:extLst>
                </p:cNvPr>
                <p:cNvSpPr>
                  <a:spLocks noChangeArrowheads="1"/>
                </p:cNvSpPr>
                <p:nvPr/>
              </p:nvSpPr>
              <p:spPr bwMode="auto">
                <a:xfrm>
                  <a:off x="77" y="2385"/>
                  <a:ext cx="429" cy="376"/>
                </a:xfrm>
                <a:prstGeom prst="rect">
                  <a:avLst/>
                </a:prstGeom>
                <a:solidFill>
                  <a:srgbClr val="FFFFFF"/>
                </a:solidFill>
                <a:ln w="0">
                  <a:solidFill>
                    <a:srgbClr val="000000"/>
                  </a:solidFill>
                  <a:miter lim="800000"/>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752" name="Line 233">
                  <a:extLst>
                    <a:ext uri="{FF2B5EF4-FFF2-40B4-BE49-F238E27FC236}">
                      <a16:creationId xmlns:a16="http://schemas.microsoft.com/office/drawing/2014/main" id="{3A2CB34F-6F16-B87D-8924-55EDE63AF255}"/>
                    </a:ext>
                  </a:extLst>
                </p:cNvPr>
                <p:cNvSpPr>
                  <a:spLocks noChangeShapeType="1"/>
                </p:cNvSpPr>
                <p:nvPr/>
              </p:nvSpPr>
              <p:spPr bwMode="auto">
                <a:xfrm>
                  <a:off x="185" y="2385"/>
                  <a:ext cx="1" cy="37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53" name="Line 234">
                  <a:extLst>
                    <a:ext uri="{FF2B5EF4-FFF2-40B4-BE49-F238E27FC236}">
                      <a16:creationId xmlns:a16="http://schemas.microsoft.com/office/drawing/2014/main" id="{68CAD64A-6868-0AA9-2054-59650C6E18AE}"/>
                    </a:ext>
                  </a:extLst>
                </p:cNvPr>
                <p:cNvSpPr>
                  <a:spLocks noChangeShapeType="1"/>
                </p:cNvSpPr>
                <p:nvPr/>
              </p:nvSpPr>
              <p:spPr bwMode="auto">
                <a:xfrm>
                  <a:off x="292" y="2385"/>
                  <a:ext cx="1" cy="37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54" name="Line 235">
                  <a:extLst>
                    <a:ext uri="{FF2B5EF4-FFF2-40B4-BE49-F238E27FC236}">
                      <a16:creationId xmlns:a16="http://schemas.microsoft.com/office/drawing/2014/main" id="{1CE61457-CBF1-35CA-2000-E0CA4995389A}"/>
                    </a:ext>
                  </a:extLst>
                </p:cNvPr>
                <p:cNvSpPr>
                  <a:spLocks noChangeShapeType="1"/>
                </p:cNvSpPr>
                <p:nvPr/>
              </p:nvSpPr>
              <p:spPr bwMode="auto">
                <a:xfrm>
                  <a:off x="399" y="2385"/>
                  <a:ext cx="1" cy="37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55" name="Line 236">
                  <a:extLst>
                    <a:ext uri="{FF2B5EF4-FFF2-40B4-BE49-F238E27FC236}">
                      <a16:creationId xmlns:a16="http://schemas.microsoft.com/office/drawing/2014/main" id="{F8560F49-CBF5-FD3A-C98E-A312999738EF}"/>
                    </a:ext>
                  </a:extLst>
                </p:cNvPr>
                <p:cNvSpPr>
                  <a:spLocks noChangeShapeType="1"/>
                </p:cNvSpPr>
                <p:nvPr/>
              </p:nvSpPr>
              <p:spPr bwMode="auto">
                <a:xfrm>
                  <a:off x="79" y="2425"/>
                  <a:ext cx="42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56" name="Rectangle 237">
                  <a:extLst>
                    <a:ext uri="{FF2B5EF4-FFF2-40B4-BE49-F238E27FC236}">
                      <a16:creationId xmlns:a16="http://schemas.microsoft.com/office/drawing/2014/main" id="{8BDFE267-86AB-3E47-57E6-47E8B416D508}"/>
                    </a:ext>
                  </a:extLst>
                </p:cNvPr>
                <p:cNvSpPr>
                  <a:spLocks noChangeArrowheads="1"/>
                </p:cNvSpPr>
                <p:nvPr/>
              </p:nvSpPr>
              <p:spPr bwMode="auto">
                <a:xfrm>
                  <a:off x="81" y="2761"/>
                  <a:ext cx="421" cy="19"/>
                </a:xfrm>
                <a:prstGeom prst="rect">
                  <a:avLst/>
                </a:prstGeom>
                <a:solidFill>
                  <a:srgbClr val="000000"/>
                </a:solidFill>
                <a:ln w="0">
                  <a:solidFill>
                    <a:srgbClr val="000000"/>
                  </a:solidFill>
                  <a:miter lim="800000"/>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757" name="Rectangle 238">
                  <a:extLst>
                    <a:ext uri="{FF2B5EF4-FFF2-40B4-BE49-F238E27FC236}">
                      <a16:creationId xmlns:a16="http://schemas.microsoft.com/office/drawing/2014/main" id="{A89AA2CC-6771-9EDC-ABBC-C64067A08F67}"/>
                    </a:ext>
                  </a:extLst>
                </p:cNvPr>
                <p:cNvSpPr>
                  <a:spLocks noChangeArrowheads="1"/>
                </p:cNvSpPr>
                <p:nvPr/>
              </p:nvSpPr>
              <p:spPr bwMode="auto">
                <a:xfrm>
                  <a:off x="92" y="2461"/>
                  <a:ext cx="77" cy="133"/>
                </a:xfrm>
                <a:prstGeom prst="rect">
                  <a:avLst/>
                </a:prstGeom>
                <a:solidFill>
                  <a:srgbClr val="000000"/>
                </a:solidFill>
                <a:ln w="0">
                  <a:solidFill>
                    <a:srgbClr val="000000"/>
                  </a:solidFill>
                  <a:miter lim="800000"/>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758" name="Freeform 239">
                  <a:extLst>
                    <a:ext uri="{FF2B5EF4-FFF2-40B4-BE49-F238E27FC236}">
                      <a16:creationId xmlns:a16="http://schemas.microsoft.com/office/drawing/2014/main" id="{621873CF-E5E0-9C0F-09AF-582AF9359A7D}"/>
                    </a:ext>
                  </a:extLst>
                </p:cNvPr>
                <p:cNvSpPr>
                  <a:spLocks/>
                </p:cNvSpPr>
                <p:nvPr/>
              </p:nvSpPr>
              <p:spPr bwMode="auto">
                <a:xfrm>
                  <a:off x="129" y="2470"/>
                  <a:ext cx="2" cy="3"/>
                </a:xfrm>
                <a:custGeom>
                  <a:avLst/>
                  <a:gdLst>
                    <a:gd name="T0" fmla="*/ 0 w 66"/>
                    <a:gd name="T1" fmla="*/ 0 h 65"/>
                    <a:gd name="T2" fmla="*/ 0 w 66"/>
                    <a:gd name="T3" fmla="*/ 0 h 65"/>
                    <a:gd name="T4" fmla="*/ 0 w 66"/>
                    <a:gd name="T5" fmla="*/ 0 h 65"/>
                    <a:gd name="T6" fmla="*/ 0 w 66"/>
                    <a:gd name="T7" fmla="*/ 0 h 65"/>
                    <a:gd name="T8" fmla="*/ 0 w 66"/>
                    <a:gd name="T9" fmla="*/ 0 h 65"/>
                    <a:gd name="T10" fmla="*/ 0 w 66"/>
                    <a:gd name="T11" fmla="*/ 0 h 65"/>
                    <a:gd name="T12" fmla="*/ 0 w 66"/>
                    <a:gd name="T13" fmla="*/ 0 h 65"/>
                    <a:gd name="T14" fmla="*/ 0 w 66"/>
                    <a:gd name="T15" fmla="*/ 0 h 65"/>
                    <a:gd name="T16" fmla="*/ 0 w 66"/>
                    <a:gd name="T17" fmla="*/ 0 h 65"/>
                    <a:gd name="T18" fmla="*/ 0 w 66"/>
                    <a:gd name="T19" fmla="*/ 0 h 65"/>
                    <a:gd name="T20" fmla="*/ 0 w 66"/>
                    <a:gd name="T21" fmla="*/ 0 h 65"/>
                    <a:gd name="T22" fmla="*/ 0 w 66"/>
                    <a:gd name="T23" fmla="*/ 0 h 65"/>
                    <a:gd name="T24" fmla="*/ 0 w 66"/>
                    <a:gd name="T25" fmla="*/ 0 h 65"/>
                    <a:gd name="T26" fmla="*/ 0 w 66"/>
                    <a:gd name="T27" fmla="*/ 0 h 65"/>
                    <a:gd name="T28" fmla="*/ 0 w 66"/>
                    <a:gd name="T29" fmla="*/ 0 h 65"/>
                    <a:gd name="T30" fmla="*/ 0 w 66"/>
                    <a:gd name="T31" fmla="*/ 0 h 65"/>
                    <a:gd name="T32" fmla="*/ 0 w 66"/>
                    <a:gd name="T33" fmla="*/ 0 h 65"/>
                    <a:gd name="T34" fmla="*/ 0 w 66"/>
                    <a:gd name="T35" fmla="*/ 0 h 65"/>
                    <a:gd name="T36" fmla="*/ 0 w 66"/>
                    <a:gd name="T37" fmla="*/ 0 h 65"/>
                    <a:gd name="T38" fmla="*/ 0 w 66"/>
                    <a:gd name="T39" fmla="*/ 0 h 65"/>
                    <a:gd name="T40" fmla="*/ 0 w 66"/>
                    <a:gd name="T41" fmla="*/ 0 h 65"/>
                    <a:gd name="T42" fmla="*/ 0 w 66"/>
                    <a:gd name="T43" fmla="*/ 0 h 65"/>
                    <a:gd name="T44" fmla="*/ 0 w 66"/>
                    <a:gd name="T45" fmla="*/ 0 h 65"/>
                    <a:gd name="T46" fmla="*/ 0 w 66"/>
                    <a:gd name="T47" fmla="*/ 0 h 65"/>
                    <a:gd name="T48" fmla="*/ 0 w 66"/>
                    <a:gd name="T49" fmla="*/ 0 h 6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6"/>
                    <a:gd name="T76" fmla="*/ 0 h 65"/>
                    <a:gd name="T77" fmla="*/ 66 w 66"/>
                    <a:gd name="T78" fmla="*/ 65 h 6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6" h="65">
                      <a:moveTo>
                        <a:pt x="66" y="28"/>
                      </a:moveTo>
                      <a:lnTo>
                        <a:pt x="66" y="21"/>
                      </a:lnTo>
                      <a:lnTo>
                        <a:pt x="59" y="21"/>
                      </a:lnTo>
                      <a:lnTo>
                        <a:pt x="59" y="7"/>
                      </a:lnTo>
                      <a:lnTo>
                        <a:pt x="45" y="0"/>
                      </a:lnTo>
                      <a:lnTo>
                        <a:pt x="36" y="0"/>
                      </a:lnTo>
                      <a:lnTo>
                        <a:pt x="22" y="0"/>
                      </a:lnTo>
                      <a:lnTo>
                        <a:pt x="22" y="7"/>
                      </a:lnTo>
                      <a:lnTo>
                        <a:pt x="8" y="7"/>
                      </a:lnTo>
                      <a:lnTo>
                        <a:pt x="8" y="21"/>
                      </a:lnTo>
                      <a:lnTo>
                        <a:pt x="0" y="21"/>
                      </a:lnTo>
                      <a:lnTo>
                        <a:pt x="0" y="36"/>
                      </a:lnTo>
                      <a:lnTo>
                        <a:pt x="0" y="43"/>
                      </a:lnTo>
                      <a:lnTo>
                        <a:pt x="8" y="43"/>
                      </a:lnTo>
                      <a:lnTo>
                        <a:pt x="8" y="58"/>
                      </a:lnTo>
                      <a:lnTo>
                        <a:pt x="15" y="58"/>
                      </a:lnTo>
                      <a:lnTo>
                        <a:pt x="22" y="58"/>
                      </a:lnTo>
                      <a:lnTo>
                        <a:pt x="22" y="65"/>
                      </a:lnTo>
                      <a:lnTo>
                        <a:pt x="36" y="65"/>
                      </a:lnTo>
                      <a:lnTo>
                        <a:pt x="45" y="65"/>
                      </a:lnTo>
                      <a:lnTo>
                        <a:pt x="52" y="58"/>
                      </a:lnTo>
                      <a:lnTo>
                        <a:pt x="59" y="58"/>
                      </a:lnTo>
                      <a:lnTo>
                        <a:pt x="59" y="50"/>
                      </a:lnTo>
                      <a:lnTo>
                        <a:pt x="66" y="43"/>
                      </a:lnTo>
                      <a:lnTo>
                        <a:pt x="66" y="28"/>
                      </a:lnTo>
                      <a:close/>
                    </a:path>
                  </a:pathLst>
                </a:custGeom>
                <a:solidFill>
                  <a:srgbClr val="FF0000"/>
                </a:solidFill>
                <a:ln w="0">
                  <a:solidFill>
                    <a:srgbClr val="FF0000"/>
                  </a:solidFill>
                  <a:prstDash val="solid"/>
                  <a:round/>
                  <a:headEnd/>
                  <a:tailEnd/>
                </a:ln>
              </p:spPr>
              <p:txBody>
                <a:bodyPr/>
                <a:lstStyle/>
                <a:p>
                  <a:endParaRPr lang="en-US"/>
                </a:p>
              </p:txBody>
            </p:sp>
            <p:sp>
              <p:nvSpPr>
                <p:cNvPr id="9759" name="Freeform 240">
                  <a:extLst>
                    <a:ext uri="{FF2B5EF4-FFF2-40B4-BE49-F238E27FC236}">
                      <a16:creationId xmlns:a16="http://schemas.microsoft.com/office/drawing/2014/main" id="{D5DF4F31-F6EA-5AA1-E368-9BF600388519}"/>
                    </a:ext>
                  </a:extLst>
                </p:cNvPr>
                <p:cNvSpPr>
                  <a:spLocks/>
                </p:cNvSpPr>
                <p:nvPr/>
              </p:nvSpPr>
              <p:spPr bwMode="auto">
                <a:xfrm>
                  <a:off x="129" y="2486"/>
                  <a:ext cx="2" cy="3"/>
                </a:xfrm>
                <a:custGeom>
                  <a:avLst/>
                  <a:gdLst>
                    <a:gd name="T0" fmla="*/ 0 w 66"/>
                    <a:gd name="T1" fmla="*/ 0 h 71"/>
                    <a:gd name="T2" fmla="*/ 0 w 66"/>
                    <a:gd name="T3" fmla="*/ 0 h 71"/>
                    <a:gd name="T4" fmla="*/ 0 w 66"/>
                    <a:gd name="T5" fmla="*/ 0 h 71"/>
                    <a:gd name="T6" fmla="*/ 0 w 66"/>
                    <a:gd name="T7" fmla="*/ 0 h 71"/>
                    <a:gd name="T8" fmla="*/ 0 w 66"/>
                    <a:gd name="T9" fmla="*/ 0 h 71"/>
                    <a:gd name="T10" fmla="*/ 0 w 66"/>
                    <a:gd name="T11" fmla="*/ 0 h 71"/>
                    <a:gd name="T12" fmla="*/ 0 w 66"/>
                    <a:gd name="T13" fmla="*/ 0 h 71"/>
                    <a:gd name="T14" fmla="*/ 0 w 66"/>
                    <a:gd name="T15" fmla="*/ 0 h 71"/>
                    <a:gd name="T16" fmla="*/ 0 w 66"/>
                    <a:gd name="T17" fmla="*/ 0 h 71"/>
                    <a:gd name="T18" fmla="*/ 0 w 66"/>
                    <a:gd name="T19" fmla="*/ 0 h 71"/>
                    <a:gd name="T20" fmla="*/ 0 w 66"/>
                    <a:gd name="T21" fmla="*/ 0 h 71"/>
                    <a:gd name="T22" fmla="*/ 0 w 66"/>
                    <a:gd name="T23" fmla="*/ 0 h 71"/>
                    <a:gd name="T24" fmla="*/ 0 w 66"/>
                    <a:gd name="T25" fmla="*/ 0 h 71"/>
                    <a:gd name="T26" fmla="*/ 0 w 66"/>
                    <a:gd name="T27" fmla="*/ 0 h 71"/>
                    <a:gd name="T28" fmla="*/ 0 w 66"/>
                    <a:gd name="T29" fmla="*/ 0 h 71"/>
                    <a:gd name="T30" fmla="*/ 0 w 66"/>
                    <a:gd name="T31" fmla="*/ 0 h 71"/>
                    <a:gd name="T32" fmla="*/ 0 w 66"/>
                    <a:gd name="T33" fmla="*/ 0 h 71"/>
                    <a:gd name="T34" fmla="*/ 0 w 66"/>
                    <a:gd name="T35" fmla="*/ 0 h 71"/>
                    <a:gd name="T36" fmla="*/ 0 w 66"/>
                    <a:gd name="T37" fmla="*/ 0 h 71"/>
                    <a:gd name="T38" fmla="*/ 0 w 66"/>
                    <a:gd name="T39" fmla="*/ 0 h 71"/>
                    <a:gd name="T40" fmla="*/ 0 w 66"/>
                    <a:gd name="T41" fmla="*/ 0 h 71"/>
                    <a:gd name="T42" fmla="*/ 0 w 66"/>
                    <a:gd name="T43" fmla="*/ 0 h 71"/>
                    <a:gd name="T44" fmla="*/ 0 w 66"/>
                    <a:gd name="T45" fmla="*/ 0 h 71"/>
                    <a:gd name="T46" fmla="*/ 0 w 66"/>
                    <a:gd name="T47" fmla="*/ 0 h 71"/>
                    <a:gd name="T48" fmla="*/ 0 w 66"/>
                    <a:gd name="T49" fmla="*/ 0 h 71"/>
                    <a:gd name="T50" fmla="*/ 0 w 66"/>
                    <a:gd name="T51" fmla="*/ 0 h 71"/>
                    <a:gd name="T52" fmla="*/ 0 w 66"/>
                    <a:gd name="T53" fmla="*/ 0 h 71"/>
                    <a:gd name="T54" fmla="*/ 0 w 66"/>
                    <a:gd name="T55" fmla="*/ 0 h 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6"/>
                    <a:gd name="T85" fmla="*/ 0 h 71"/>
                    <a:gd name="T86" fmla="*/ 66 w 66"/>
                    <a:gd name="T87" fmla="*/ 71 h 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6" h="71">
                      <a:moveTo>
                        <a:pt x="66" y="35"/>
                      </a:moveTo>
                      <a:lnTo>
                        <a:pt x="66" y="28"/>
                      </a:lnTo>
                      <a:lnTo>
                        <a:pt x="59" y="22"/>
                      </a:lnTo>
                      <a:lnTo>
                        <a:pt x="59" y="14"/>
                      </a:lnTo>
                      <a:lnTo>
                        <a:pt x="59" y="7"/>
                      </a:lnTo>
                      <a:lnTo>
                        <a:pt x="45" y="0"/>
                      </a:lnTo>
                      <a:lnTo>
                        <a:pt x="36" y="0"/>
                      </a:lnTo>
                      <a:lnTo>
                        <a:pt x="22" y="0"/>
                      </a:lnTo>
                      <a:lnTo>
                        <a:pt x="22" y="7"/>
                      </a:lnTo>
                      <a:lnTo>
                        <a:pt x="8" y="7"/>
                      </a:lnTo>
                      <a:lnTo>
                        <a:pt x="8" y="14"/>
                      </a:lnTo>
                      <a:lnTo>
                        <a:pt x="8" y="22"/>
                      </a:lnTo>
                      <a:lnTo>
                        <a:pt x="0" y="28"/>
                      </a:lnTo>
                      <a:lnTo>
                        <a:pt x="0" y="35"/>
                      </a:lnTo>
                      <a:lnTo>
                        <a:pt x="0" y="42"/>
                      </a:lnTo>
                      <a:lnTo>
                        <a:pt x="8" y="50"/>
                      </a:lnTo>
                      <a:lnTo>
                        <a:pt x="8" y="56"/>
                      </a:lnTo>
                      <a:lnTo>
                        <a:pt x="15" y="64"/>
                      </a:lnTo>
                      <a:lnTo>
                        <a:pt x="22" y="64"/>
                      </a:lnTo>
                      <a:lnTo>
                        <a:pt x="22" y="71"/>
                      </a:lnTo>
                      <a:lnTo>
                        <a:pt x="36" y="71"/>
                      </a:lnTo>
                      <a:lnTo>
                        <a:pt x="45" y="71"/>
                      </a:lnTo>
                      <a:lnTo>
                        <a:pt x="52" y="64"/>
                      </a:lnTo>
                      <a:lnTo>
                        <a:pt x="59" y="56"/>
                      </a:lnTo>
                      <a:lnTo>
                        <a:pt x="59" y="50"/>
                      </a:lnTo>
                      <a:lnTo>
                        <a:pt x="66" y="50"/>
                      </a:lnTo>
                      <a:lnTo>
                        <a:pt x="66" y="42"/>
                      </a:lnTo>
                      <a:lnTo>
                        <a:pt x="66" y="35"/>
                      </a:lnTo>
                      <a:close/>
                    </a:path>
                  </a:pathLst>
                </a:custGeom>
                <a:solidFill>
                  <a:srgbClr val="FF0000"/>
                </a:solidFill>
                <a:ln w="0">
                  <a:solidFill>
                    <a:srgbClr val="FF0000"/>
                  </a:solidFill>
                  <a:prstDash val="solid"/>
                  <a:round/>
                  <a:headEnd/>
                  <a:tailEnd/>
                </a:ln>
              </p:spPr>
              <p:txBody>
                <a:bodyPr/>
                <a:lstStyle/>
                <a:p>
                  <a:endParaRPr lang="en-US"/>
                </a:p>
              </p:txBody>
            </p:sp>
            <p:sp>
              <p:nvSpPr>
                <p:cNvPr id="9760" name="Freeform 241">
                  <a:extLst>
                    <a:ext uri="{FF2B5EF4-FFF2-40B4-BE49-F238E27FC236}">
                      <a16:creationId xmlns:a16="http://schemas.microsoft.com/office/drawing/2014/main" id="{898569BB-164C-1F64-51D2-D2E46442B680}"/>
                    </a:ext>
                  </a:extLst>
                </p:cNvPr>
                <p:cNvSpPr>
                  <a:spLocks/>
                </p:cNvSpPr>
                <p:nvPr/>
              </p:nvSpPr>
              <p:spPr bwMode="auto">
                <a:xfrm>
                  <a:off x="129" y="2502"/>
                  <a:ext cx="2" cy="3"/>
                </a:xfrm>
                <a:custGeom>
                  <a:avLst/>
                  <a:gdLst>
                    <a:gd name="T0" fmla="*/ 0 w 66"/>
                    <a:gd name="T1" fmla="*/ 0 h 66"/>
                    <a:gd name="T2" fmla="*/ 0 w 66"/>
                    <a:gd name="T3" fmla="*/ 0 h 66"/>
                    <a:gd name="T4" fmla="*/ 0 w 66"/>
                    <a:gd name="T5" fmla="*/ 0 h 66"/>
                    <a:gd name="T6" fmla="*/ 0 w 66"/>
                    <a:gd name="T7" fmla="*/ 0 h 66"/>
                    <a:gd name="T8" fmla="*/ 0 w 66"/>
                    <a:gd name="T9" fmla="*/ 0 h 66"/>
                    <a:gd name="T10" fmla="*/ 0 w 66"/>
                    <a:gd name="T11" fmla="*/ 0 h 66"/>
                    <a:gd name="T12" fmla="*/ 0 w 66"/>
                    <a:gd name="T13" fmla="*/ 0 h 66"/>
                    <a:gd name="T14" fmla="*/ 0 w 66"/>
                    <a:gd name="T15" fmla="*/ 0 h 66"/>
                    <a:gd name="T16" fmla="*/ 0 w 66"/>
                    <a:gd name="T17" fmla="*/ 0 h 66"/>
                    <a:gd name="T18" fmla="*/ 0 w 66"/>
                    <a:gd name="T19" fmla="*/ 0 h 66"/>
                    <a:gd name="T20" fmla="*/ 0 w 66"/>
                    <a:gd name="T21" fmla="*/ 0 h 66"/>
                    <a:gd name="T22" fmla="*/ 0 w 66"/>
                    <a:gd name="T23" fmla="*/ 0 h 66"/>
                    <a:gd name="T24" fmla="*/ 0 w 66"/>
                    <a:gd name="T25" fmla="*/ 0 h 66"/>
                    <a:gd name="T26" fmla="*/ 0 w 66"/>
                    <a:gd name="T27" fmla="*/ 0 h 66"/>
                    <a:gd name="T28" fmla="*/ 0 w 66"/>
                    <a:gd name="T29" fmla="*/ 0 h 66"/>
                    <a:gd name="T30" fmla="*/ 0 w 66"/>
                    <a:gd name="T31" fmla="*/ 0 h 66"/>
                    <a:gd name="T32" fmla="*/ 0 w 66"/>
                    <a:gd name="T33" fmla="*/ 0 h 66"/>
                    <a:gd name="T34" fmla="*/ 0 w 66"/>
                    <a:gd name="T35" fmla="*/ 0 h 66"/>
                    <a:gd name="T36" fmla="*/ 0 w 66"/>
                    <a:gd name="T37" fmla="*/ 0 h 66"/>
                    <a:gd name="T38" fmla="*/ 0 w 66"/>
                    <a:gd name="T39" fmla="*/ 0 h 66"/>
                    <a:gd name="T40" fmla="*/ 0 w 66"/>
                    <a:gd name="T41" fmla="*/ 0 h 66"/>
                    <a:gd name="T42" fmla="*/ 0 w 66"/>
                    <a:gd name="T43" fmla="*/ 0 h 66"/>
                    <a:gd name="T44" fmla="*/ 0 w 66"/>
                    <a:gd name="T45" fmla="*/ 0 h 66"/>
                    <a:gd name="T46" fmla="*/ 0 w 66"/>
                    <a:gd name="T47" fmla="*/ 0 h 66"/>
                    <a:gd name="T48" fmla="*/ 0 w 66"/>
                    <a:gd name="T49" fmla="*/ 0 h 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6"/>
                    <a:gd name="T76" fmla="*/ 0 h 66"/>
                    <a:gd name="T77" fmla="*/ 66 w 66"/>
                    <a:gd name="T78" fmla="*/ 66 h 6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6" h="66">
                      <a:moveTo>
                        <a:pt x="66" y="29"/>
                      </a:moveTo>
                      <a:lnTo>
                        <a:pt x="66" y="22"/>
                      </a:lnTo>
                      <a:lnTo>
                        <a:pt x="59" y="15"/>
                      </a:lnTo>
                      <a:lnTo>
                        <a:pt x="59" y="8"/>
                      </a:lnTo>
                      <a:lnTo>
                        <a:pt x="59" y="0"/>
                      </a:lnTo>
                      <a:lnTo>
                        <a:pt x="45" y="0"/>
                      </a:lnTo>
                      <a:lnTo>
                        <a:pt x="36" y="0"/>
                      </a:lnTo>
                      <a:lnTo>
                        <a:pt x="22" y="0"/>
                      </a:lnTo>
                      <a:lnTo>
                        <a:pt x="8" y="0"/>
                      </a:lnTo>
                      <a:lnTo>
                        <a:pt x="8" y="8"/>
                      </a:lnTo>
                      <a:lnTo>
                        <a:pt x="8" y="15"/>
                      </a:lnTo>
                      <a:lnTo>
                        <a:pt x="0" y="22"/>
                      </a:lnTo>
                      <a:lnTo>
                        <a:pt x="0" y="36"/>
                      </a:lnTo>
                      <a:lnTo>
                        <a:pt x="8" y="45"/>
                      </a:lnTo>
                      <a:lnTo>
                        <a:pt x="8" y="52"/>
                      </a:lnTo>
                      <a:lnTo>
                        <a:pt x="15" y="59"/>
                      </a:lnTo>
                      <a:lnTo>
                        <a:pt x="22" y="59"/>
                      </a:lnTo>
                      <a:lnTo>
                        <a:pt x="22" y="66"/>
                      </a:lnTo>
                      <a:lnTo>
                        <a:pt x="36" y="66"/>
                      </a:lnTo>
                      <a:lnTo>
                        <a:pt x="45" y="66"/>
                      </a:lnTo>
                      <a:lnTo>
                        <a:pt x="52" y="59"/>
                      </a:lnTo>
                      <a:lnTo>
                        <a:pt x="59" y="52"/>
                      </a:lnTo>
                      <a:lnTo>
                        <a:pt x="66" y="45"/>
                      </a:lnTo>
                      <a:lnTo>
                        <a:pt x="66" y="36"/>
                      </a:lnTo>
                      <a:lnTo>
                        <a:pt x="66" y="29"/>
                      </a:lnTo>
                      <a:close/>
                    </a:path>
                  </a:pathLst>
                </a:custGeom>
                <a:solidFill>
                  <a:srgbClr val="FF0000"/>
                </a:solidFill>
                <a:ln w="0">
                  <a:solidFill>
                    <a:srgbClr val="FF0000"/>
                  </a:solidFill>
                  <a:prstDash val="solid"/>
                  <a:round/>
                  <a:headEnd/>
                  <a:tailEnd/>
                </a:ln>
              </p:spPr>
              <p:txBody>
                <a:bodyPr/>
                <a:lstStyle/>
                <a:p>
                  <a:endParaRPr lang="en-US"/>
                </a:p>
              </p:txBody>
            </p:sp>
            <p:sp>
              <p:nvSpPr>
                <p:cNvPr id="9761" name="Freeform 242">
                  <a:extLst>
                    <a:ext uri="{FF2B5EF4-FFF2-40B4-BE49-F238E27FC236}">
                      <a16:creationId xmlns:a16="http://schemas.microsoft.com/office/drawing/2014/main" id="{C87D6F79-1462-0446-D3F4-AA8BFE3ACB4C}"/>
                    </a:ext>
                  </a:extLst>
                </p:cNvPr>
                <p:cNvSpPr>
                  <a:spLocks/>
                </p:cNvSpPr>
                <p:nvPr/>
              </p:nvSpPr>
              <p:spPr bwMode="auto">
                <a:xfrm>
                  <a:off x="129" y="2518"/>
                  <a:ext cx="2" cy="3"/>
                </a:xfrm>
                <a:custGeom>
                  <a:avLst/>
                  <a:gdLst>
                    <a:gd name="T0" fmla="*/ 0 w 66"/>
                    <a:gd name="T1" fmla="*/ 0 h 66"/>
                    <a:gd name="T2" fmla="*/ 0 w 66"/>
                    <a:gd name="T3" fmla="*/ 0 h 66"/>
                    <a:gd name="T4" fmla="*/ 0 w 66"/>
                    <a:gd name="T5" fmla="*/ 0 h 66"/>
                    <a:gd name="T6" fmla="*/ 0 w 66"/>
                    <a:gd name="T7" fmla="*/ 0 h 66"/>
                    <a:gd name="T8" fmla="*/ 0 w 66"/>
                    <a:gd name="T9" fmla="*/ 0 h 66"/>
                    <a:gd name="T10" fmla="*/ 0 w 66"/>
                    <a:gd name="T11" fmla="*/ 0 h 66"/>
                    <a:gd name="T12" fmla="*/ 0 w 66"/>
                    <a:gd name="T13" fmla="*/ 0 h 66"/>
                    <a:gd name="T14" fmla="*/ 0 w 66"/>
                    <a:gd name="T15" fmla="*/ 0 h 66"/>
                    <a:gd name="T16" fmla="*/ 0 w 66"/>
                    <a:gd name="T17" fmla="*/ 0 h 66"/>
                    <a:gd name="T18" fmla="*/ 0 w 66"/>
                    <a:gd name="T19" fmla="*/ 0 h 66"/>
                    <a:gd name="T20" fmla="*/ 0 w 66"/>
                    <a:gd name="T21" fmla="*/ 0 h 66"/>
                    <a:gd name="T22" fmla="*/ 0 w 66"/>
                    <a:gd name="T23" fmla="*/ 0 h 66"/>
                    <a:gd name="T24" fmla="*/ 0 w 66"/>
                    <a:gd name="T25" fmla="*/ 0 h 66"/>
                    <a:gd name="T26" fmla="*/ 0 w 66"/>
                    <a:gd name="T27" fmla="*/ 0 h 66"/>
                    <a:gd name="T28" fmla="*/ 0 w 66"/>
                    <a:gd name="T29" fmla="*/ 0 h 66"/>
                    <a:gd name="T30" fmla="*/ 0 w 66"/>
                    <a:gd name="T31" fmla="*/ 0 h 66"/>
                    <a:gd name="T32" fmla="*/ 0 w 66"/>
                    <a:gd name="T33" fmla="*/ 0 h 66"/>
                    <a:gd name="T34" fmla="*/ 0 w 66"/>
                    <a:gd name="T35" fmla="*/ 0 h 66"/>
                    <a:gd name="T36" fmla="*/ 0 w 66"/>
                    <a:gd name="T37" fmla="*/ 0 h 66"/>
                    <a:gd name="T38" fmla="*/ 0 w 66"/>
                    <a:gd name="T39" fmla="*/ 0 h 66"/>
                    <a:gd name="T40" fmla="*/ 0 w 66"/>
                    <a:gd name="T41" fmla="*/ 0 h 66"/>
                    <a:gd name="T42" fmla="*/ 0 w 66"/>
                    <a:gd name="T43" fmla="*/ 0 h 66"/>
                    <a:gd name="T44" fmla="*/ 0 w 66"/>
                    <a:gd name="T45" fmla="*/ 0 h 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6"/>
                    <a:gd name="T70" fmla="*/ 0 h 66"/>
                    <a:gd name="T71" fmla="*/ 66 w 66"/>
                    <a:gd name="T72" fmla="*/ 66 h 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6" h="66">
                      <a:moveTo>
                        <a:pt x="66" y="30"/>
                      </a:moveTo>
                      <a:lnTo>
                        <a:pt x="59" y="23"/>
                      </a:lnTo>
                      <a:lnTo>
                        <a:pt x="59" y="7"/>
                      </a:lnTo>
                      <a:lnTo>
                        <a:pt x="45" y="0"/>
                      </a:lnTo>
                      <a:lnTo>
                        <a:pt x="36" y="0"/>
                      </a:lnTo>
                      <a:lnTo>
                        <a:pt x="22" y="0"/>
                      </a:lnTo>
                      <a:lnTo>
                        <a:pt x="22" y="7"/>
                      </a:lnTo>
                      <a:lnTo>
                        <a:pt x="8" y="7"/>
                      </a:lnTo>
                      <a:lnTo>
                        <a:pt x="8" y="23"/>
                      </a:lnTo>
                      <a:lnTo>
                        <a:pt x="0" y="30"/>
                      </a:lnTo>
                      <a:lnTo>
                        <a:pt x="0" y="37"/>
                      </a:lnTo>
                      <a:lnTo>
                        <a:pt x="0" y="44"/>
                      </a:lnTo>
                      <a:lnTo>
                        <a:pt x="8" y="44"/>
                      </a:lnTo>
                      <a:lnTo>
                        <a:pt x="8" y="59"/>
                      </a:lnTo>
                      <a:lnTo>
                        <a:pt x="15" y="66"/>
                      </a:lnTo>
                      <a:lnTo>
                        <a:pt x="22" y="66"/>
                      </a:lnTo>
                      <a:lnTo>
                        <a:pt x="36" y="66"/>
                      </a:lnTo>
                      <a:lnTo>
                        <a:pt x="45" y="66"/>
                      </a:lnTo>
                      <a:lnTo>
                        <a:pt x="52" y="66"/>
                      </a:lnTo>
                      <a:lnTo>
                        <a:pt x="59" y="59"/>
                      </a:lnTo>
                      <a:lnTo>
                        <a:pt x="59" y="52"/>
                      </a:lnTo>
                      <a:lnTo>
                        <a:pt x="66" y="44"/>
                      </a:lnTo>
                      <a:lnTo>
                        <a:pt x="66" y="30"/>
                      </a:lnTo>
                      <a:close/>
                    </a:path>
                  </a:pathLst>
                </a:custGeom>
                <a:solidFill>
                  <a:srgbClr val="FF0000"/>
                </a:solidFill>
                <a:ln w="0">
                  <a:solidFill>
                    <a:srgbClr val="FF0000"/>
                  </a:solidFill>
                  <a:prstDash val="solid"/>
                  <a:round/>
                  <a:headEnd/>
                  <a:tailEnd/>
                </a:ln>
              </p:spPr>
              <p:txBody>
                <a:bodyPr/>
                <a:lstStyle/>
                <a:p>
                  <a:endParaRPr lang="en-US"/>
                </a:p>
              </p:txBody>
            </p:sp>
            <p:sp>
              <p:nvSpPr>
                <p:cNvPr id="9762" name="Freeform 243">
                  <a:extLst>
                    <a:ext uri="{FF2B5EF4-FFF2-40B4-BE49-F238E27FC236}">
                      <a16:creationId xmlns:a16="http://schemas.microsoft.com/office/drawing/2014/main" id="{D5F8385E-1CB3-EEEF-DDCE-9152BFFCEC19}"/>
                    </a:ext>
                  </a:extLst>
                </p:cNvPr>
                <p:cNvSpPr>
                  <a:spLocks/>
                </p:cNvSpPr>
                <p:nvPr/>
              </p:nvSpPr>
              <p:spPr bwMode="auto">
                <a:xfrm>
                  <a:off x="129" y="2533"/>
                  <a:ext cx="2" cy="3"/>
                </a:xfrm>
                <a:custGeom>
                  <a:avLst/>
                  <a:gdLst>
                    <a:gd name="T0" fmla="*/ 0 w 66"/>
                    <a:gd name="T1" fmla="*/ 0 h 65"/>
                    <a:gd name="T2" fmla="*/ 0 w 66"/>
                    <a:gd name="T3" fmla="*/ 0 h 65"/>
                    <a:gd name="T4" fmla="*/ 0 w 66"/>
                    <a:gd name="T5" fmla="*/ 0 h 65"/>
                    <a:gd name="T6" fmla="*/ 0 w 66"/>
                    <a:gd name="T7" fmla="*/ 0 h 65"/>
                    <a:gd name="T8" fmla="*/ 0 w 66"/>
                    <a:gd name="T9" fmla="*/ 0 h 65"/>
                    <a:gd name="T10" fmla="*/ 0 w 66"/>
                    <a:gd name="T11" fmla="*/ 0 h 65"/>
                    <a:gd name="T12" fmla="*/ 0 w 66"/>
                    <a:gd name="T13" fmla="*/ 0 h 65"/>
                    <a:gd name="T14" fmla="*/ 0 w 66"/>
                    <a:gd name="T15" fmla="*/ 0 h 65"/>
                    <a:gd name="T16" fmla="*/ 0 w 66"/>
                    <a:gd name="T17" fmla="*/ 0 h 65"/>
                    <a:gd name="T18" fmla="*/ 0 w 66"/>
                    <a:gd name="T19" fmla="*/ 0 h 65"/>
                    <a:gd name="T20" fmla="*/ 0 w 66"/>
                    <a:gd name="T21" fmla="*/ 0 h 65"/>
                    <a:gd name="T22" fmla="*/ 0 w 66"/>
                    <a:gd name="T23" fmla="*/ 0 h 65"/>
                    <a:gd name="T24" fmla="*/ 0 w 66"/>
                    <a:gd name="T25" fmla="*/ 0 h 65"/>
                    <a:gd name="T26" fmla="*/ 0 w 66"/>
                    <a:gd name="T27" fmla="*/ 0 h 65"/>
                    <a:gd name="T28" fmla="*/ 0 w 66"/>
                    <a:gd name="T29" fmla="*/ 0 h 65"/>
                    <a:gd name="T30" fmla="*/ 0 w 66"/>
                    <a:gd name="T31" fmla="*/ 0 h 65"/>
                    <a:gd name="T32" fmla="*/ 0 w 66"/>
                    <a:gd name="T33" fmla="*/ 0 h 65"/>
                    <a:gd name="T34" fmla="*/ 0 w 66"/>
                    <a:gd name="T35" fmla="*/ 0 h 65"/>
                    <a:gd name="T36" fmla="*/ 0 w 66"/>
                    <a:gd name="T37" fmla="*/ 0 h 65"/>
                    <a:gd name="T38" fmla="*/ 0 w 66"/>
                    <a:gd name="T39" fmla="*/ 0 h 65"/>
                    <a:gd name="T40" fmla="*/ 0 w 66"/>
                    <a:gd name="T41" fmla="*/ 0 h 65"/>
                    <a:gd name="T42" fmla="*/ 0 w 66"/>
                    <a:gd name="T43" fmla="*/ 0 h 65"/>
                    <a:gd name="T44" fmla="*/ 0 w 66"/>
                    <a:gd name="T45" fmla="*/ 0 h 65"/>
                    <a:gd name="T46" fmla="*/ 0 w 66"/>
                    <a:gd name="T47" fmla="*/ 0 h 65"/>
                    <a:gd name="T48" fmla="*/ 0 w 66"/>
                    <a:gd name="T49" fmla="*/ 0 h 65"/>
                    <a:gd name="T50" fmla="*/ 0 w 66"/>
                    <a:gd name="T51" fmla="*/ 0 h 65"/>
                    <a:gd name="T52" fmla="*/ 0 w 66"/>
                    <a:gd name="T53" fmla="*/ 0 h 6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6"/>
                    <a:gd name="T82" fmla="*/ 0 h 65"/>
                    <a:gd name="T83" fmla="*/ 66 w 66"/>
                    <a:gd name="T84" fmla="*/ 65 h 6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6" h="65">
                      <a:moveTo>
                        <a:pt x="66" y="37"/>
                      </a:moveTo>
                      <a:lnTo>
                        <a:pt x="66" y="28"/>
                      </a:lnTo>
                      <a:lnTo>
                        <a:pt x="59" y="21"/>
                      </a:lnTo>
                      <a:lnTo>
                        <a:pt x="59" y="14"/>
                      </a:lnTo>
                      <a:lnTo>
                        <a:pt x="59" y="7"/>
                      </a:lnTo>
                      <a:lnTo>
                        <a:pt x="45" y="0"/>
                      </a:lnTo>
                      <a:lnTo>
                        <a:pt x="36" y="0"/>
                      </a:lnTo>
                      <a:lnTo>
                        <a:pt x="22" y="0"/>
                      </a:lnTo>
                      <a:lnTo>
                        <a:pt x="22" y="7"/>
                      </a:lnTo>
                      <a:lnTo>
                        <a:pt x="8" y="7"/>
                      </a:lnTo>
                      <a:lnTo>
                        <a:pt x="8" y="14"/>
                      </a:lnTo>
                      <a:lnTo>
                        <a:pt x="8" y="21"/>
                      </a:lnTo>
                      <a:lnTo>
                        <a:pt x="0" y="28"/>
                      </a:lnTo>
                      <a:lnTo>
                        <a:pt x="0" y="37"/>
                      </a:lnTo>
                      <a:lnTo>
                        <a:pt x="0" y="44"/>
                      </a:lnTo>
                      <a:lnTo>
                        <a:pt x="8" y="51"/>
                      </a:lnTo>
                      <a:lnTo>
                        <a:pt x="8" y="58"/>
                      </a:lnTo>
                      <a:lnTo>
                        <a:pt x="15" y="65"/>
                      </a:lnTo>
                      <a:lnTo>
                        <a:pt x="22" y="65"/>
                      </a:lnTo>
                      <a:lnTo>
                        <a:pt x="36" y="65"/>
                      </a:lnTo>
                      <a:lnTo>
                        <a:pt x="45" y="65"/>
                      </a:lnTo>
                      <a:lnTo>
                        <a:pt x="52" y="65"/>
                      </a:lnTo>
                      <a:lnTo>
                        <a:pt x="59" y="58"/>
                      </a:lnTo>
                      <a:lnTo>
                        <a:pt x="59" y="51"/>
                      </a:lnTo>
                      <a:lnTo>
                        <a:pt x="66" y="51"/>
                      </a:lnTo>
                      <a:lnTo>
                        <a:pt x="66" y="44"/>
                      </a:lnTo>
                      <a:lnTo>
                        <a:pt x="66" y="37"/>
                      </a:lnTo>
                      <a:close/>
                    </a:path>
                  </a:pathLst>
                </a:custGeom>
                <a:solidFill>
                  <a:srgbClr val="FF0000"/>
                </a:solidFill>
                <a:ln w="0">
                  <a:solidFill>
                    <a:srgbClr val="FF0000"/>
                  </a:solidFill>
                  <a:prstDash val="solid"/>
                  <a:round/>
                  <a:headEnd/>
                  <a:tailEnd/>
                </a:ln>
              </p:spPr>
              <p:txBody>
                <a:bodyPr/>
                <a:lstStyle/>
                <a:p>
                  <a:endParaRPr lang="en-US"/>
                </a:p>
              </p:txBody>
            </p:sp>
            <p:sp>
              <p:nvSpPr>
                <p:cNvPr id="9763" name="Freeform 244">
                  <a:extLst>
                    <a:ext uri="{FF2B5EF4-FFF2-40B4-BE49-F238E27FC236}">
                      <a16:creationId xmlns:a16="http://schemas.microsoft.com/office/drawing/2014/main" id="{2FF4536F-504C-EADA-397F-71E4976E8869}"/>
                    </a:ext>
                  </a:extLst>
                </p:cNvPr>
                <p:cNvSpPr>
                  <a:spLocks/>
                </p:cNvSpPr>
                <p:nvPr/>
              </p:nvSpPr>
              <p:spPr bwMode="auto">
                <a:xfrm>
                  <a:off x="129" y="2549"/>
                  <a:ext cx="2" cy="4"/>
                </a:xfrm>
                <a:custGeom>
                  <a:avLst/>
                  <a:gdLst>
                    <a:gd name="T0" fmla="*/ 0 w 66"/>
                    <a:gd name="T1" fmla="*/ 0 h 73"/>
                    <a:gd name="T2" fmla="*/ 0 w 66"/>
                    <a:gd name="T3" fmla="*/ 0 h 73"/>
                    <a:gd name="T4" fmla="*/ 0 w 66"/>
                    <a:gd name="T5" fmla="*/ 0 h 73"/>
                    <a:gd name="T6" fmla="*/ 0 w 66"/>
                    <a:gd name="T7" fmla="*/ 0 h 73"/>
                    <a:gd name="T8" fmla="*/ 0 w 66"/>
                    <a:gd name="T9" fmla="*/ 0 h 73"/>
                    <a:gd name="T10" fmla="*/ 0 w 66"/>
                    <a:gd name="T11" fmla="*/ 0 h 73"/>
                    <a:gd name="T12" fmla="*/ 0 w 66"/>
                    <a:gd name="T13" fmla="*/ 0 h 73"/>
                    <a:gd name="T14" fmla="*/ 0 w 66"/>
                    <a:gd name="T15" fmla="*/ 0 h 73"/>
                    <a:gd name="T16" fmla="*/ 0 w 66"/>
                    <a:gd name="T17" fmla="*/ 0 h 73"/>
                    <a:gd name="T18" fmla="*/ 0 w 66"/>
                    <a:gd name="T19" fmla="*/ 0 h 73"/>
                    <a:gd name="T20" fmla="*/ 0 w 66"/>
                    <a:gd name="T21" fmla="*/ 0 h 73"/>
                    <a:gd name="T22" fmla="*/ 0 w 66"/>
                    <a:gd name="T23" fmla="*/ 0 h 73"/>
                    <a:gd name="T24" fmla="*/ 0 w 66"/>
                    <a:gd name="T25" fmla="*/ 0 h 73"/>
                    <a:gd name="T26" fmla="*/ 0 w 66"/>
                    <a:gd name="T27" fmla="*/ 0 h 73"/>
                    <a:gd name="T28" fmla="*/ 0 w 66"/>
                    <a:gd name="T29" fmla="*/ 0 h 73"/>
                    <a:gd name="T30" fmla="*/ 0 w 66"/>
                    <a:gd name="T31" fmla="*/ 0 h 73"/>
                    <a:gd name="T32" fmla="*/ 0 w 66"/>
                    <a:gd name="T33" fmla="*/ 0 h 73"/>
                    <a:gd name="T34" fmla="*/ 0 w 66"/>
                    <a:gd name="T35" fmla="*/ 0 h 73"/>
                    <a:gd name="T36" fmla="*/ 0 w 66"/>
                    <a:gd name="T37" fmla="*/ 0 h 73"/>
                    <a:gd name="T38" fmla="*/ 0 w 66"/>
                    <a:gd name="T39" fmla="*/ 0 h 73"/>
                    <a:gd name="T40" fmla="*/ 0 w 66"/>
                    <a:gd name="T41" fmla="*/ 0 h 73"/>
                    <a:gd name="T42" fmla="*/ 0 w 66"/>
                    <a:gd name="T43" fmla="*/ 0 h 73"/>
                    <a:gd name="T44" fmla="*/ 0 w 66"/>
                    <a:gd name="T45" fmla="*/ 0 h 73"/>
                    <a:gd name="T46" fmla="*/ 0 w 66"/>
                    <a:gd name="T47" fmla="*/ 0 h 73"/>
                    <a:gd name="T48" fmla="*/ 0 w 66"/>
                    <a:gd name="T49" fmla="*/ 0 h 73"/>
                    <a:gd name="T50" fmla="*/ 0 w 66"/>
                    <a:gd name="T51" fmla="*/ 0 h 73"/>
                    <a:gd name="T52" fmla="*/ 0 w 66"/>
                    <a:gd name="T53" fmla="*/ 0 h 7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6"/>
                    <a:gd name="T82" fmla="*/ 0 h 73"/>
                    <a:gd name="T83" fmla="*/ 66 w 66"/>
                    <a:gd name="T84" fmla="*/ 73 h 7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6" h="73">
                      <a:moveTo>
                        <a:pt x="66" y="36"/>
                      </a:moveTo>
                      <a:lnTo>
                        <a:pt x="66" y="28"/>
                      </a:lnTo>
                      <a:lnTo>
                        <a:pt x="59" y="21"/>
                      </a:lnTo>
                      <a:lnTo>
                        <a:pt x="59" y="14"/>
                      </a:lnTo>
                      <a:lnTo>
                        <a:pt x="59" y="7"/>
                      </a:lnTo>
                      <a:lnTo>
                        <a:pt x="45" y="0"/>
                      </a:lnTo>
                      <a:lnTo>
                        <a:pt x="36" y="0"/>
                      </a:lnTo>
                      <a:lnTo>
                        <a:pt x="22" y="0"/>
                      </a:lnTo>
                      <a:lnTo>
                        <a:pt x="22" y="7"/>
                      </a:lnTo>
                      <a:lnTo>
                        <a:pt x="8" y="7"/>
                      </a:lnTo>
                      <a:lnTo>
                        <a:pt x="8" y="14"/>
                      </a:lnTo>
                      <a:lnTo>
                        <a:pt x="8" y="21"/>
                      </a:lnTo>
                      <a:lnTo>
                        <a:pt x="0" y="28"/>
                      </a:lnTo>
                      <a:lnTo>
                        <a:pt x="0" y="36"/>
                      </a:lnTo>
                      <a:lnTo>
                        <a:pt x="0" y="43"/>
                      </a:lnTo>
                      <a:lnTo>
                        <a:pt x="8" y="50"/>
                      </a:lnTo>
                      <a:lnTo>
                        <a:pt x="8" y="57"/>
                      </a:lnTo>
                      <a:lnTo>
                        <a:pt x="15" y="65"/>
                      </a:lnTo>
                      <a:lnTo>
                        <a:pt x="22" y="65"/>
                      </a:lnTo>
                      <a:lnTo>
                        <a:pt x="22" y="73"/>
                      </a:lnTo>
                      <a:lnTo>
                        <a:pt x="36" y="73"/>
                      </a:lnTo>
                      <a:lnTo>
                        <a:pt x="45" y="73"/>
                      </a:lnTo>
                      <a:lnTo>
                        <a:pt x="52" y="65"/>
                      </a:lnTo>
                      <a:lnTo>
                        <a:pt x="59" y="57"/>
                      </a:lnTo>
                      <a:lnTo>
                        <a:pt x="66" y="50"/>
                      </a:lnTo>
                      <a:lnTo>
                        <a:pt x="66" y="43"/>
                      </a:lnTo>
                      <a:lnTo>
                        <a:pt x="66" y="36"/>
                      </a:lnTo>
                      <a:close/>
                    </a:path>
                  </a:pathLst>
                </a:custGeom>
                <a:solidFill>
                  <a:srgbClr val="FF0000"/>
                </a:solidFill>
                <a:ln w="0">
                  <a:solidFill>
                    <a:srgbClr val="FF0000"/>
                  </a:solidFill>
                  <a:prstDash val="solid"/>
                  <a:round/>
                  <a:headEnd/>
                  <a:tailEnd/>
                </a:ln>
              </p:spPr>
              <p:txBody>
                <a:bodyPr/>
                <a:lstStyle/>
                <a:p>
                  <a:endParaRPr lang="en-US"/>
                </a:p>
              </p:txBody>
            </p:sp>
            <p:sp>
              <p:nvSpPr>
                <p:cNvPr id="9764" name="Freeform 245">
                  <a:extLst>
                    <a:ext uri="{FF2B5EF4-FFF2-40B4-BE49-F238E27FC236}">
                      <a16:creationId xmlns:a16="http://schemas.microsoft.com/office/drawing/2014/main" id="{E626508E-9146-375F-3591-C334EC2179FF}"/>
                    </a:ext>
                  </a:extLst>
                </p:cNvPr>
                <p:cNvSpPr>
                  <a:spLocks/>
                </p:cNvSpPr>
                <p:nvPr/>
              </p:nvSpPr>
              <p:spPr bwMode="auto">
                <a:xfrm>
                  <a:off x="129" y="2566"/>
                  <a:ext cx="2" cy="2"/>
                </a:xfrm>
                <a:custGeom>
                  <a:avLst/>
                  <a:gdLst>
                    <a:gd name="T0" fmla="*/ 0 w 66"/>
                    <a:gd name="T1" fmla="*/ 0 h 65"/>
                    <a:gd name="T2" fmla="*/ 0 w 66"/>
                    <a:gd name="T3" fmla="*/ 0 h 65"/>
                    <a:gd name="T4" fmla="*/ 0 w 66"/>
                    <a:gd name="T5" fmla="*/ 0 h 65"/>
                    <a:gd name="T6" fmla="*/ 0 w 66"/>
                    <a:gd name="T7" fmla="*/ 0 h 65"/>
                    <a:gd name="T8" fmla="*/ 0 w 66"/>
                    <a:gd name="T9" fmla="*/ 0 h 65"/>
                    <a:gd name="T10" fmla="*/ 0 w 66"/>
                    <a:gd name="T11" fmla="*/ 0 h 65"/>
                    <a:gd name="T12" fmla="*/ 0 w 66"/>
                    <a:gd name="T13" fmla="*/ 0 h 65"/>
                    <a:gd name="T14" fmla="*/ 0 w 66"/>
                    <a:gd name="T15" fmla="*/ 0 h 65"/>
                    <a:gd name="T16" fmla="*/ 0 w 66"/>
                    <a:gd name="T17" fmla="*/ 0 h 65"/>
                    <a:gd name="T18" fmla="*/ 0 w 66"/>
                    <a:gd name="T19" fmla="*/ 0 h 65"/>
                    <a:gd name="T20" fmla="*/ 0 w 66"/>
                    <a:gd name="T21" fmla="*/ 0 h 65"/>
                    <a:gd name="T22" fmla="*/ 0 w 66"/>
                    <a:gd name="T23" fmla="*/ 0 h 65"/>
                    <a:gd name="T24" fmla="*/ 0 w 66"/>
                    <a:gd name="T25" fmla="*/ 0 h 65"/>
                    <a:gd name="T26" fmla="*/ 0 w 66"/>
                    <a:gd name="T27" fmla="*/ 0 h 65"/>
                    <a:gd name="T28" fmla="*/ 0 w 66"/>
                    <a:gd name="T29" fmla="*/ 0 h 65"/>
                    <a:gd name="T30" fmla="*/ 0 w 66"/>
                    <a:gd name="T31" fmla="*/ 0 h 65"/>
                    <a:gd name="T32" fmla="*/ 0 w 66"/>
                    <a:gd name="T33" fmla="*/ 0 h 65"/>
                    <a:gd name="T34" fmla="*/ 0 w 66"/>
                    <a:gd name="T35" fmla="*/ 0 h 65"/>
                    <a:gd name="T36" fmla="*/ 0 w 66"/>
                    <a:gd name="T37" fmla="*/ 0 h 65"/>
                    <a:gd name="T38" fmla="*/ 0 w 66"/>
                    <a:gd name="T39" fmla="*/ 0 h 65"/>
                    <a:gd name="T40" fmla="*/ 0 w 66"/>
                    <a:gd name="T41" fmla="*/ 0 h 65"/>
                    <a:gd name="T42" fmla="*/ 0 w 66"/>
                    <a:gd name="T43" fmla="*/ 0 h 65"/>
                    <a:gd name="T44" fmla="*/ 0 w 66"/>
                    <a:gd name="T45" fmla="*/ 0 h 65"/>
                    <a:gd name="T46" fmla="*/ 0 w 66"/>
                    <a:gd name="T47" fmla="*/ 0 h 65"/>
                    <a:gd name="T48" fmla="*/ 0 w 66"/>
                    <a:gd name="T49" fmla="*/ 0 h 6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6"/>
                    <a:gd name="T76" fmla="*/ 0 h 65"/>
                    <a:gd name="T77" fmla="*/ 66 w 66"/>
                    <a:gd name="T78" fmla="*/ 65 h 6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6" h="65">
                      <a:moveTo>
                        <a:pt x="66" y="29"/>
                      </a:moveTo>
                      <a:lnTo>
                        <a:pt x="66" y="22"/>
                      </a:lnTo>
                      <a:lnTo>
                        <a:pt x="59" y="22"/>
                      </a:lnTo>
                      <a:lnTo>
                        <a:pt x="59" y="7"/>
                      </a:lnTo>
                      <a:lnTo>
                        <a:pt x="59" y="0"/>
                      </a:lnTo>
                      <a:lnTo>
                        <a:pt x="45" y="0"/>
                      </a:lnTo>
                      <a:lnTo>
                        <a:pt x="36" y="0"/>
                      </a:lnTo>
                      <a:lnTo>
                        <a:pt x="22" y="0"/>
                      </a:lnTo>
                      <a:lnTo>
                        <a:pt x="8" y="0"/>
                      </a:lnTo>
                      <a:lnTo>
                        <a:pt x="8" y="7"/>
                      </a:lnTo>
                      <a:lnTo>
                        <a:pt x="8" y="22"/>
                      </a:lnTo>
                      <a:lnTo>
                        <a:pt x="0" y="22"/>
                      </a:lnTo>
                      <a:lnTo>
                        <a:pt x="0" y="37"/>
                      </a:lnTo>
                      <a:lnTo>
                        <a:pt x="8" y="44"/>
                      </a:lnTo>
                      <a:lnTo>
                        <a:pt x="8" y="51"/>
                      </a:lnTo>
                      <a:lnTo>
                        <a:pt x="15" y="58"/>
                      </a:lnTo>
                      <a:lnTo>
                        <a:pt x="22" y="58"/>
                      </a:lnTo>
                      <a:lnTo>
                        <a:pt x="22" y="65"/>
                      </a:lnTo>
                      <a:lnTo>
                        <a:pt x="36" y="65"/>
                      </a:lnTo>
                      <a:lnTo>
                        <a:pt x="45" y="65"/>
                      </a:lnTo>
                      <a:lnTo>
                        <a:pt x="52" y="58"/>
                      </a:lnTo>
                      <a:lnTo>
                        <a:pt x="59" y="51"/>
                      </a:lnTo>
                      <a:lnTo>
                        <a:pt x="66" y="44"/>
                      </a:lnTo>
                      <a:lnTo>
                        <a:pt x="66" y="37"/>
                      </a:lnTo>
                      <a:lnTo>
                        <a:pt x="66" y="29"/>
                      </a:lnTo>
                      <a:close/>
                    </a:path>
                  </a:pathLst>
                </a:custGeom>
                <a:solidFill>
                  <a:srgbClr val="FF0000"/>
                </a:solidFill>
                <a:ln w="0">
                  <a:solidFill>
                    <a:srgbClr val="FF0000"/>
                  </a:solidFill>
                  <a:prstDash val="solid"/>
                  <a:round/>
                  <a:headEnd/>
                  <a:tailEnd/>
                </a:ln>
              </p:spPr>
              <p:txBody>
                <a:bodyPr/>
                <a:lstStyle/>
                <a:p>
                  <a:endParaRPr lang="en-US"/>
                </a:p>
              </p:txBody>
            </p:sp>
            <p:sp>
              <p:nvSpPr>
                <p:cNvPr id="9765" name="Freeform 246">
                  <a:extLst>
                    <a:ext uri="{FF2B5EF4-FFF2-40B4-BE49-F238E27FC236}">
                      <a16:creationId xmlns:a16="http://schemas.microsoft.com/office/drawing/2014/main" id="{A6EF57DA-D579-1F97-1C11-FA84EEBA049D}"/>
                    </a:ext>
                  </a:extLst>
                </p:cNvPr>
                <p:cNvSpPr>
                  <a:spLocks/>
                </p:cNvSpPr>
                <p:nvPr/>
              </p:nvSpPr>
              <p:spPr bwMode="auto">
                <a:xfrm>
                  <a:off x="129" y="2581"/>
                  <a:ext cx="2" cy="3"/>
                </a:xfrm>
                <a:custGeom>
                  <a:avLst/>
                  <a:gdLst>
                    <a:gd name="T0" fmla="*/ 0 w 66"/>
                    <a:gd name="T1" fmla="*/ 0 h 65"/>
                    <a:gd name="T2" fmla="*/ 0 w 66"/>
                    <a:gd name="T3" fmla="*/ 0 h 65"/>
                    <a:gd name="T4" fmla="*/ 0 w 66"/>
                    <a:gd name="T5" fmla="*/ 0 h 65"/>
                    <a:gd name="T6" fmla="*/ 0 w 66"/>
                    <a:gd name="T7" fmla="*/ 0 h 65"/>
                    <a:gd name="T8" fmla="*/ 0 w 66"/>
                    <a:gd name="T9" fmla="*/ 0 h 65"/>
                    <a:gd name="T10" fmla="*/ 0 w 66"/>
                    <a:gd name="T11" fmla="*/ 0 h 65"/>
                    <a:gd name="T12" fmla="*/ 0 w 66"/>
                    <a:gd name="T13" fmla="*/ 0 h 65"/>
                    <a:gd name="T14" fmla="*/ 0 w 66"/>
                    <a:gd name="T15" fmla="*/ 0 h 65"/>
                    <a:gd name="T16" fmla="*/ 0 w 66"/>
                    <a:gd name="T17" fmla="*/ 0 h 65"/>
                    <a:gd name="T18" fmla="*/ 0 w 66"/>
                    <a:gd name="T19" fmla="*/ 0 h 65"/>
                    <a:gd name="T20" fmla="*/ 0 w 66"/>
                    <a:gd name="T21" fmla="*/ 0 h 65"/>
                    <a:gd name="T22" fmla="*/ 0 w 66"/>
                    <a:gd name="T23" fmla="*/ 0 h 65"/>
                    <a:gd name="T24" fmla="*/ 0 w 66"/>
                    <a:gd name="T25" fmla="*/ 0 h 65"/>
                    <a:gd name="T26" fmla="*/ 0 w 66"/>
                    <a:gd name="T27" fmla="*/ 0 h 65"/>
                    <a:gd name="T28" fmla="*/ 0 w 66"/>
                    <a:gd name="T29" fmla="*/ 0 h 65"/>
                    <a:gd name="T30" fmla="*/ 0 w 66"/>
                    <a:gd name="T31" fmla="*/ 0 h 65"/>
                    <a:gd name="T32" fmla="*/ 0 w 66"/>
                    <a:gd name="T33" fmla="*/ 0 h 65"/>
                    <a:gd name="T34" fmla="*/ 0 w 66"/>
                    <a:gd name="T35" fmla="*/ 0 h 65"/>
                    <a:gd name="T36" fmla="*/ 0 w 66"/>
                    <a:gd name="T37" fmla="*/ 0 h 65"/>
                    <a:gd name="T38" fmla="*/ 0 w 66"/>
                    <a:gd name="T39" fmla="*/ 0 h 65"/>
                    <a:gd name="T40" fmla="*/ 0 w 66"/>
                    <a:gd name="T41" fmla="*/ 0 h 65"/>
                    <a:gd name="T42" fmla="*/ 0 w 66"/>
                    <a:gd name="T43" fmla="*/ 0 h 65"/>
                    <a:gd name="T44" fmla="*/ 0 w 66"/>
                    <a:gd name="T45" fmla="*/ 0 h 65"/>
                    <a:gd name="T46" fmla="*/ 0 w 66"/>
                    <a:gd name="T47" fmla="*/ 0 h 65"/>
                    <a:gd name="T48" fmla="*/ 0 w 66"/>
                    <a:gd name="T49" fmla="*/ 0 h 6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6"/>
                    <a:gd name="T76" fmla="*/ 0 h 65"/>
                    <a:gd name="T77" fmla="*/ 66 w 66"/>
                    <a:gd name="T78" fmla="*/ 65 h 6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6" h="65">
                      <a:moveTo>
                        <a:pt x="66" y="28"/>
                      </a:moveTo>
                      <a:lnTo>
                        <a:pt x="66" y="21"/>
                      </a:lnTo>
                      <a:lnTo>
                        <a:pt x="59" y="21"/>
                      </a:lnTo>
                      <a:lnTo>
                        <a:pt x="59" y="7"/>
                      </a:lnTo>
                      <a:lnTo>
                        <a:pt x="45" y="0"/>
                      </a:lnTo>
                      <a:lnTo>
                        <a:pt x="36" y="0"/>
                      </a:lnTo>
                      <a:lnTo>
                        <a:pt x="22" y="0"/>
                      </a:lnTo>
                      <a:lnTo>
                        <a:pt x="22" y="7"/>
                      </a:lnTo>
                      <a:lnTo>
                        <a:pt x="8" y="7"/>
                      </a:lnTo>
                      <a:lnTo>
                        <a:pt x="8" y="21"/>
                      </a:lnTo>
                      <a:lnTo>
                        <a:pt x="0" y="21"/>
                      </a:lnTo>
                      <a:lnTo>
                        <a:pt x="0" y="36"/>
                      </a:lnTo>
                      <a:lnTo>
                        <a:pt x="0" y="44"/>
                      </a:lnTo>
                      <a:lnTo>
                        <a:pt x="8" y="44"/>
                      </a:lnTo>
                      <a:lnTo>
                        <a:pt x="8" y="58"/>
                      </a:lnTo>
                      <a:lnTo>
                        <a:pt x="15" y="58"/>
                      </a:lnTo>
                      <a:lnTo>
                        <a:pt x="22" y="58"/>
                      </a:lnTo>
                      <a:lnTo>
                        <a:pt x="22" y="65"/>
                      </a:lnTo>
                      <a:lnTo>
                        <a:pt x="36" y="65"/>
                      </a:lnTo>
                      <a:lnTo>
                        <a:pt x="45" y="65"/>
                      </a:lnTo>
                      <a:lnTo>
                        <a:pt x="52" y="58"/>
                      </a:lnTo>
                      <a:lnTo>
                        <a:pt x="59" y="58"/>
                      </a:lnTo>
                      <a:lnTo>
                        <a:pt x="59" y="51"/>
                      </a:lnTo>
                      <a:lnTo>
                        <a:pt x="66" y="44"/>
                      </a:lnTo>
                      <a:lnTo>
                        <a:pt x="66" y="28"/>
                      </a:lnTo>
                      <a:close/>
                    </a:path>
                  </a:pathLst>
                </a:custGeom>
                <a:solidFill>
                  <a:srgbClr val="FF0000"/>
                </a:solidFill>
                <a:ln w="0">
                  <a:solidFill>
                    <a:srgbClr val="FF0000"/>
                  </a:solidFill>
                  <a:prstDash val="solid"/>
                  <a:round/>
                  <a:headEnd/>
                  <a:tailEnd/>
                </a:ln>
              </p:spPr>
              <p:txBody>
                <a:bodyPr/>
                <a:lstStyle/>
                <a:p>
                  <a:endParaRPr lang="en-US"/>
                </a:p>
              </p:txBody>
            </p:sp>
            <p:sp>
              <p:nvSpPr>
                <p:cNvPr id="9766" name="Rectangle 247">
                  <a:extLst>
                    <a:ext uri="{FF2B5EF4-FFF2-40B4-BE49-F238E27FC236}">
                      <a16:creationId xmlns:a16="http://schemas.microsoft.com/office/drawing/2014/main" id="{CFCB4615-62E3-A132-0222-FDDEF03456F9}"/>
                    </a:ext>
                  </a:extLst>
                </p:cNvPr>
                <p:cNvSpPr>
                  <a:spLocks noChangeArrowheads="1"/>
                </p:cNvSpPr>
                <p:nvPr/>
              </p:nvSpPr>
              <p:spPr bwMode="auto">
                <a:xfrm>
                  <a:off x="199" y="2461"/>
                  <a:ext cx="77" cy="133"/>
                </a:xfrm>
                <a:prstGeom prst="rect">
                  <a:avLst/>
                </a:prstGeom>
                <a:solidFill>
                  <a:srgbClr val="000000"/>
                </a:solidFill>
                <a:ln w="0">
                  <a:solidFill>
                    <a:srgbClr val="000000"/>
                  </a:solidFill>
                  <a:miter lim="800000"/>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767" name="Freeform 248">
                  <a:extLst>
                    <a:ext uri="{FF2B5EF4-FFF2-40B4-BE49-F238E27FC236}">
                      <a16:creationId xmlns:a16="http://schemas.microsoft.com/office/drawing/2014/main" id="{1209ABAE-CD9D-C1B9-779A-45B92D8FFA4A}"/>
                    </a:ext>
                  </a:extLst>
                </p:cNvPr>
                <p:cNvSpPr>
                  <a:spLocks/>
                </p:cNvSpPr>
                <p:nvPr/>
              </p:nvSpPr>
              <p:spPr bwMode="auto">
                <a:xfrm>
                  <a:off x="236" y="2470"/>
                  <a:ext cx="2" cy="3"/>
                </a:xfrm>
                <a:custGeom>
                  <a:avLst/>
                  <a:gdLst>
                    <a:gd name="T0" fmla="*/ 0 w 65"/>
                    <a:gd name="T1" fmla="*/ 0 h 65"/>
                    <a:gd name="T2" fmla="*/ 0 w 65"/>
                    <a:gd name="T3" fmla="*/ 0 h 65"/>
                    <a:gd name="T4" fmla="*/ 0 w 65"/>
                    <a:gd name="T5" fmla="*/ 0 h 65"/>
                    <a:gd name="T6" fmla="*/ 0 w 65"/>
                    <a:gd name="T7" fmla="*/ 0 h 65"/>
                    <a:gd name="T8" fmla="*/ 0 w 65"/>
                    <a:gd name="T9" fmla="*/ 0 h 65"/>
                    <a:gd name="T10" fmla="*/ 0 w 65"/>
                    <a:gd name="T11" fmla="*/ 0 h 65"/>
                    <a:gd name="T12" fmla="*/ 0 w 65"/>
                    <a:gd name="T13" fmla="*/ 0 h 65"/>
                    <a:gd name="T14" fmla="*/ 0 w 65"/>
                    <a:gd name="T15" fmla="*/ 0 h 65"/>
                    <a:gd name="T16" fmla="*/ 0 w 65"/>
                    <a:gd name="T17" fmla="*/ 0 h 65"/>
                    <a:gd name="T18" fmla="*/ 0 w 65"/>
                    <a:gd name="T19" fmla="*/ 0 h 65"/>
                    <a:gd name="T20" fmla="*/ 0 w 65"/>
                    <a:gd name="T21" fmla="*/ 0 h 65"/>
                    <a:gd name="T22" fmla="*/ 0 w 65"/>
                    <a:gd name="T23" fmla="*/ 0 h 65"/>
                    <a:gd name="T24" fmla="*/ 0 w 65"/>
                    <a:gd name="T25" fmla="*/ 0 h 65"/>
                    <a:gd name="T26" fmla="*/ 0 w 65"/>
                    <a:gd name="T27" fmla="*/ 0 h 65"/>
                    <a:gd name="T28" fmla="*/ 0 w 65"/>
                    <a:gd name="T29" fmla="*/ 0 h 65"/>
                    <a:gd name="T30" fmla="*/ 0 w 65"/>
                    <a:gd name="T31" fmla="*/ 0 h 65"/>
                    <a:gd name="T32" fmla="*/ 0 w 65"/>
                    <a:gd name="T33" fmla="*/ 0 h 65"/>
                    <a:gd name="T34" fmla="*/ 0 w 65"/>
                    <a:gd name="T35" fmla="*/ 0 h 65"/>
                    <a:gd name="T36" fmla="*/ 0 w 65"/>
                    <a:gd name="T37" fmla="*/ 0 h 65"/>
                    <a:gd name="T38" fmla="*/ 0 w 65"/>
                    <a:gd name="T39" fmla="*/ 0 h 65"/>
                    <a:gd name="T40" fmla="*/ 0 w 65"/>
                    <a:gd name="T41" fmla="*/ 0 h 65"/>
                    <a:gd name="T42" fmla="*/ 0 w 65"/>
                    <a:gd name="T43" fmla="*/ 0 h 65"/>
                    <a:gd name="T44" fmla="*/ 0 w 65"/>
                    <a:gd name="T45" fmla="*/ 0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5"/>
                    <a:gd name="T70" fmla="*/ 0 h 65"/>
                    <a:gd name="T71" fmla="*/ 65 w 65"/>
                    <a:gd name="T72" fmla="*/ 65 h 6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5" h="65">
                      <a:moveTo>
                        <a:pt x="65" y="28"/>
                      </a:moveTo>
                      <a:lnTo>
                        <a:pt x="65" y="21"/>
                      </a:lnTo>
                      <a:lnTo>
                        <a:pt x="58" y="21"/>
                      </a:lnTo>
                      <a:lnTo>
                        <a:pt x="58" y="7"/>
                      </a:lnTo>
                      <a:lnTo>
                        <a:pt x="44" y="0"/>
                      </a:lnTo>
                      <a:lnTo>
                        <a:pt x="37" y="0"/>
                      </a:lnTo>
                      <a:lnTo>
                        <a:pt x="22" y="0"/>
                      </a:lnTo>
                      <a:lnTo>
                        <a:pt x="22" y="7"/>
                      </a:lnTo>
                      <a:lnTo>
                        <a:pt x="7" y="7"/>
                      </a:lnTo>
                      <a:lnTo>
                        <a:pt x="0" y="7"/>
                      </a:lnTo>
                      <a:lnTo>
                        <a:pt x="0" y="21"/>
                      </a:lnTo>
                      <a:lnTo>
                        <a:pt x="0" y="36"/>
                      </a:lnTo>
                      <a:lnTo>
                        <a:pt x="0" y="43"/>
                      </a:lnTo>
                      <a:lnTo>
                        <a:pt x="7" y="58"/>
                      </a:lnTo>
                      <a:lnTo>
                        <a:pt x="14" y="58"/>
                      </a:lnTo>
                      <a:lnTo>
                        <a:pt x="22" y="58"/>
                      </a:lnTo>
                      <a:lnTo>
                        <a:pt x="22" y="65"/>
                      </a:lnTo>
                      <a:lnTo>
                        <a:pt x="37" y="65"/>
                      </a:lnTo>
                      <a:lnTo>
                        <a:pt x="51" y="58"/>
                      </a:lnTo>
                      <a:lnTo>
                        <a:pt x="58" y="58"/>
                      </a:lnTo>
                      <a:lnTo>
                        <a:pt x="58" y="50"/>
                      </a:lnTo>
                      <a:lnTo>
                        <a:pt x="65" y="43"/>
                      </a:lnTo>
                      <a:lnTo>
                        <a:pt x="65" y="28"/>
                      </a:lnTo>
                      <a:close/>
                    </a:path>
                  </a:pathLst>
                </a:custGeom>
                <a:solidFill>
                  <a:srgbClr val="FF0000"/>
                </a:solidFill>
                <a:ln w="0">
                  <a:solidFill>
                    <a:srgbClr val="FF0000"/>
                  </a:solidFill>
                  <a:prstDash val="solid"/>
                  <a:round/>
                  <a:headEnd/>
                  <a:tailEnd/>
                </a:ln>
              </p:spPr>
              <p:txBody>
                <a:bodyPr/>
                <a:lstStyle/>
                <a:p>
                  <a:endParaRPr lang="en-US"/>
                </a:p>
              </p:txBody>
            </p:sp>
            <p:sp>
              <p:nvSpPr>
                <p:cNvPr id="9768" name="Freeform 249">
                  <a:extLst>
                    <a:ext uri="{FF2B5EF4-FFF2-40B4-BE49-F238E27FC236}">
                      <a16:creationId xmlns:a16="http://schemas.microsoft.com/office/drawing/2014/main" id="{52FB05DD-A200-9FF3-D015-B37C49CE8FD5}"/>
                    </a:ext>
                  </a:extLst>
                </p:cNvPr>
                <p:cNvSpPr>
                  <a:spLocks/>
                </p:cNvSpPr>
                <p:nvPr/>
              </p:nvSpPr>
              <p:spPr bwMode="auto">
                <a:xfrm>
                  <a:off x="236" y="2486"/>
                  <a:ext cx="2" cy="3"/>
                </a:xfrm>
                <a:custGeom>
                  <a:avLst/>
                  <a:gdLst>
                    <a:gd name="T0" fmla="*/ 0 w 65"/>
                    <a:gd name="T1" fmla="*/ 0 h 71"/>
                    <a:gd name="T2" fmla="*/ 0 w 65"/>
                    <a:gd name="T3" fmla="*/ 0 h 71"/>
                    <a:gd name="T4" fmla="*/ 0 w 65"/>
                    <a:gd name="T5" fmla="*/ 0 h 71"/>
                    <a:gd name="T6" fmla="*/ 0 w 65"/>
                    <a:gd name="T7" fmla="*/ 0 h 71"/>
                    <a:gd name="T8" fmla="*/ 0 w 65"/>
                    <a:gd name="T9" fmla="*/ 0 h 71"/>
                    <a:gd name="T10" fmla="*/ 0 w 65"/>
                    <a:gd name="T11" fmla="*/ 0 h 71"/>
                    <a:gd name="T12" fmla="*/ 0 w 65"/>
                    <a:gd name="T13" fmla="*/ 0 h 71"/>
                    <a:gd name="T14" fmla="*/ 0 w 65"/>
                    <a:gd name="T15" fmla="*/ 0 h 71"/>
                    <a:gd name="T16" fmla="*/ 0 w 65"/>
                    <a:gd name="T17" fmla="*/ 0 h 71"/>
                    <a:gd name="T18" fmla="*/ 0 w 65"/>
                    <a:gd name="T19" fmla="*/ 0 h 71"/>
                    <a:gd name="T20" fmla="*/ 0 w 65"/>
                    <a:gd name="T21" fmla="*/ 0 h 71"/>
                    <a:gd name="T22" fmla="*/ 0 w 65"/>
                    <a:gd name="T23" fmla="*/ 0 h 71"/>
                    <a:gd name="T24" fmla="*/ 0 w 65"/>
                    <a:gd name="T25" fmla="*/ 0 h 71"/>
                    <a:gd name="T26" fmla="*/ 0 w 65"/>
                    <a:gd name="T27" fmla="*/ 0 h 71"/>
                    <a:gd name="T28" fmla="*/ 0 w 65"/>
                    <a:gd name="T29" fmla="*/ 0 h 71"/>
                    <a:gd name="T30" fmla="*/ 0 w 65"/>
                    <a:gd name="T31" fmla="*/ 0 h 71"/>
                    <a:gd name="T32" fmla="*/ 0 w 65"/>
                    <a:gd name="T33" fmla="*/ 0 h 71"/>
                    <a:gd name="T34" fmla="*/ 0 w 65"/>
                    <a:gd name="T35" fmla="*/ 0 h 71"/>
                    <a:gd name="T36" fmla="*/ 0 w 65"/>
                    <a:gd name="T37" fmla="*/ 0 h 71"/>
                    <a:gd name="T38" fmla="*/ 0 w 65"/>
                    <a:gd name="T39" fmla="*/ 0 h 71"/>
                    <a:gd name="T40" fmla="*/ 0 w 65"/>
                    <a:gd name="T41" fmla="*/ 0 h 71"/>
                    <a:gd name="T42" fmla="*/ 0 w 65"/>
                    <a:gd name="T43" fmla="*/ 0 h 71"/>
                    <a:gd name="T44" fmla="*/ 0 w 65"/>
                    <a:gd name="T45" fmla="*/ 0 h 71"/>
                    <a:gd name="T46" fmla="*/ 0 w 65"/>
                    <a:gd name="T47" fmla="*/ 0 h 71"/>
                    <a:gd name="T48" fmla="*/ 0 w 65"/>
                    <a:gd name="T49" fmla="*/ 0 h 71"/>
                    <a:gd name="T50" fmla="*/ 0 w 65"/>
                    <a:gd name="T51" fmla="*/ 0 h 71"/>
                    <a:gd name="T52" fmla="*/ 0 w 65"/>
                    <a:gd name="T53" fmla="*/ 0 h 7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5"/>
                    <a:gd name="T82" fmla="*/ 0 h 71"/>
                    <a:gd name="T83" fmla="*/ 65 w 65"/>
                    <a:gd name="T84" fmla="*/ 71 h 7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5" h="71">
                      <a:moveTo>
                        <a:pt x="65" y="35"/>
                      </a:moveTo>
                      <a:lnTo>
                        <a:pt x="65" y="28"/>
                      </a:lnTo>
                      <a:lnTo>
                        <a:pt x="58" y="22"/>
                      </a:lnTo>
                      <a:lnTo>
                        <a:pt x="58" y="14"/>
                      </a:lnTo>
                      <a:lnTo>
                        <a:pt x="58" y="7"/>
                      </a:lnTo>
                      <a:lnTo>
                        <a:pt x="44" y="0"/>
                      </a:lnTo>
                      <a:lnTo>
                        <a:pt x="37" y="0"/>
                      </a:lnTo>
                      <a:lnTo>
                        <a:pt x="22" y="0"/>
                      </a:lnTo>
                      <a:lnTo>
                        <a:pt x="22" y="7"/>
                      </a:lnTo>
                      <a:lnTo>
                        <a:pt x="7" y="7"/>
                      </a:lnTo>
                      <a:lnTo>
                        <a:pt x="0" y="14"/>
                      </a:lnTo>
                      <a:lnTo>
                        <a:pt x="0" y="22"/>
                      </a:lnTo>
                      <a:lnTo>
                        <a:pt x="0" y="28"/>
                      </a:lnTo>
                      <a:lnTo>
                        <a:pt x="0" y="35"/>
                      </a:lnTo>
                      <a:lnTo>
                        <a:pt x="0" y="42"/>
                      </a:lnTo>
                      <a:lnTo>
                        <a:pt x="0" y="50"/>
                      </a:lnTo>
                      <a:lnTo>
                        <a:pt x="7" y="56"/>
                      </a:lnTo>
                      <a:lnTo>
                        <a:pt x="14" y="64"/>
                      </a:lnTo>
                      <a:lnTo>
                        <a:pt x="22" y="64"/>
                      </a:lnTo>
                      <a:lnTo>
                        <a:pt x="22" y="71"/>
                      </a:lnTo>
                      <a:lnTo>
                        <a:pt x="37" y="71"/>
                      </a:lnTo>
                      <a:lnTo>
                        <a:pt x="51" y="64"/>
                      </a:lnTo>
                      <a:lnTo>
                        <a:pt x="58" y="56"/>
                      </a:lnTo>
                      <a:lnTo>
                        <a:pt x="58" y="50"/>
                      </a:lnTo>
                      <a:lnTo>
                        <a:pt x="65" y="50"/>
                      </a:lnTo>
                      <a:lnTo>
                        <a:pt x="65" y="42"/>
                      </a:lnTo>
                      <a:lnTo>
                        <a:pt x="65" y="35"/>
                      </a:lnTo>
                      <a:close/>
                    </a:path>
                  </a:pathLst>
                </a:custGeom>
                <a:solidFill>
                  <a:srgbClr val="FF0000"/>
                </a:solidFill>
                <a:ln w="0">
                  <a:solidFill>
                    <a:srgbClr val="FF0000"/>
                  </a:solidFill>
                  <a:prstDash val="solid"/>
                  <a:round/>
                  <a:headEnd/>
                  <a:tailEnd/>
                </a:ln>
              </p:spPr>
              <p:txBody>
                <a:bodyPr/>
                <a:lstStyle/>
                <a:p>
                  <a:endParaRPr lang="en-US"/>
                </a:p>
              </p:txBody>
            </p:sp>
            <p:sp>
              <p:nvSpPr>
                <p:cNvPr id="9769" name="Freeform 250">
                  <a:extLst>
                    <a:ext uri="{FF2B5EF4-FFF2-40B4-BE49-F238E27FC236}">
                      <a16:creationId xmlns:a16="http://schemas.microsoft.com/office/drawing/2014/main" id="{36819A6C-9685-9947-47F9-B32A829EB3AD}"/>
                    </a:ext>
                  </a:extLst>
                </p:cNvPr>
                <p:cNvSpPr>
                  <a:spLocks/>
                </p:cNvSpPr>
                <p:nvPr/>
              </p:nvSpPr>
              <p:spPr bwMode="auto">
                <a:xfrm>
                  <a:off x="236" y="2502"/>
                  <a:ext cx="2" cy="3"/>
                </a:xfrm>
                <a:custGeom>
                  <a:avLst/>
                  <a:gdLst>
                    <a:gd name="T0" fmla="*/ 0 w 65"/>
                    <a:gd name="T1" fmla="*/ 0 h 66"/>
                    <a:gd name="T2" fmla="*/ 0 w 65"/>
                    <a:gd name="T3" fmla="*/ 0 h 66"/>
                    <a:gd name="T4" fmla="*/ 0 w 65"/>
                    <a:gd name="T5" fmla="*/ 0 h 66"/>
                    <a:gd name="T6" fmla="*/ 0 w 65"/>
                    <a:gd name="T7" fmla="*/ 0 h 66"/>
                    <a:gd name="T8" fmla="*/ 0 w 65"/>
                    <a:gd name="T9" fmla="*/ 0 h 66"/>
                    <a:gd name="T10" fmla="*/ 0 w 65"/>
                    <a:gd name="T11" fmla="*/ 0 h 66"/>
                    <a:gd name="T12" fmla="*/ 0 w 65"/>
                    <a:gd name="T13" fmla="*/ 0 h 66"/>
                    <a:gd name="T14" fmla="*/ 0 w 65"/>
                    <a:gd name="T15" fmla="*/ 0 h 66"/>
                    <a:gd name="T16" fmla="*/ 0 w 65"/>
                    <a:gd name="T17" fmla="*/ 0 h 66"/>
                    <a:gd name="T18" fmla="*/ 0 w 65"/>
                    <a:gd name="T19" fmla="*/ 0 h 66"/>
                    <a:gd name="T20" fmla="*/ 0 w 65"/>
                    <a:gd name="T21" fmla="*/ 0 h 66"/>
                    <a:gd name="T22" fmla="*/ 0 w 65"/>
                    <a:gd name="T23" fmla="*/ 0 h 66"/>
                    <a:gd name="T24" fmla="*/ 0 w 65"/>
                    <a:gd name="T25" fmla="*/ 0 h 66"/>
                    <a:gd name="T26" fmla="*/ 0 w 65"/>
                    <a:gd name="T27" fmla="*/ 0 h 66"/>
                    <a:gd name="T28" fmla="*/ 0 w 65"/>
                    <a:gd name="T29" fmla="*/ 0 h 66"/>
                    <a:gd name="T30" fmla="*/ 0 w 65"/>
                    <a:gd name="T31" fmla="*/ 0 h 66"/>
                    <a:gd name="T32" fmla="*/ 0 w 65"/>
                    <a:gd name="T33" fmla="*/ 0 h 66"/>
                    <a:gd name="T34" fmla="*/ 0 w 65"/>
                    <a:gd name="T35" fmla="*/ 0 h 66"/>
                    <a:gd name="T36" fmla="*/ 0 w 65"/>
                    <a:gd name="T37" fmla="*/ 0 h 66"/>
                    <a:gd name="T38" fmla="*/ 0 w 65"/>
                    <a:gd name="T39" fmla="*/ 0 h 66"/>
                    <a:gd name="T40" fmla="*/ 0 w 65"/>
                    <a:gd name="T41" fmla="*/ 0 h 66"/>
                    <a:gd name="T42" fmla="*/ 0 w 65"/>
                    <a:gd name="T43" fmla="*/ 0 h 66"/>
                    <a:gd name="T44" fmla="*/ 0 w 65"/>
                    <a:gd name="T45" fmla="*/ 0 h 66"/>
                    <a:gd name="T46" fmla="*/ 0 w 65"/>
                    <a:gd name="T47" fmla="*/ 0 h 6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5"/>
                    <a:gd name="T73" fmla="*/ 0 h 66"/>
                    <a:gd name="T74" fmla="*/ 65 w 65"/>
                    <a:gd name="T75" fmla="*/ 66 h 6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5" h="66">
                      <a:moveTo>
                        <a:pt x="65" y="29"/>
                      </a:moveTo>
                      <a:lnTo>
                        <a:pt x="65" y="22"/>
                      </a:lnTo>
                      <a:lnTo>
                        <a:pt x="58" y="15"/>
                      </a:lnTo>
                      <a:lnTo>
                        <a:pt x="58" y="8"/>
                      </a:lnTo>
                      <a:lnTo>
                        <a:pt x="58" y="0"/>
                      </a:lnTo>
                      <a:lnTo>
                        <a:pt x="44" y="0"/>
                      </a:lnTo>
                      <a:lnTo>
                        <a:pt x="37" y="0"/>
                      </a:lnTo>
                      <a:lnTo>
                        <a:pt x="22" y="0"/>
                      </a:lnTo>
                      <a:lnTo>
                        <a:pt x="7" y="0"/>
                      </a:lnTo>
                      <a:lnTo>
                        <a:pt x="0" y="8"/>
                      </a:lnTo>
                      <a:lnTo>
                        <a:pt x="0" y="15"/>
                      </a:lnTo>
                      <a:lnTo>
                        <a:pt x="0" y="22"/>
                      </a:lnTo>
                      <a:lnTo>
                        <a:pt x="0" y="36"/>
                      </a:lnTo>
                      <a:lnTo>
                        <a:pt x="0" y="45"/>
                      </a:lnTo>
                      <a:lnTo>
                        <a:pt x="7" y="52"/>
                      </a:lnTo>
                      <a:lnTo>
                        <a:pt x="14" y="59"/>
                      </a:lnTo>
                      <a:lnTo>
                        <a:pt x="22" y="59"/>
                      </a:lnTo>
                      <a:lnTo>
                        <a:pt x="22" y="66"/>
                      </a:lnTo>
                      <a:lnTo>
                        <a:pt x="37" y="66"/>
                      </a:lnTo>
                      <a:lnTo>
                        <a:pt x="51" y="59"/>
                      </a:lnTo>
                      <a:lnTo>
                        <a:pt x="58" y="52"/>
                      </a:lnTo>
                      <a:lnTo>
                        <a:pt x="65" y="45"/>
                      </a:lnTo>
                      <a:lnTo>
                        <a:pt x="65" y="36"/>
                      </a:lnTo>
                      <a:lnTo>
                        <a:pt x="65" y="29"/>
                      </a:lnTo>
                      <a:close/>
                    </a:path>
                  </a:pathLst>
                </a:custGeom>
                <a:solidFill>
                  <a:srgbClr val="FF0000"/>
                </a:solidFill>
                <a:ln w="0">
                  <a:solidFill>
                    <a:srgbClr val="FF0000"/>
                  </a:solidFill>
                  <a:prstDash val="solid"/>
                  <a:round/>
                  <a:headEnd/>
                  <a:tailEnd/>
                </a:ln>
              </p:spPr>
              <p:txBody>
                <a:bodyPr/>
                <a:lstStyle/>
                <a:p>
                  <a:endParaRPr lang="en-US"/>
                </a:p>
              </p:txBody>
            </p:sp>
            <p:sp>
              <p:nvSpPr>
                <p:cNvPr id="9770" name="Freeform 251">
                  <a:extLst>
                    <a:ext uri="{FF2B5EF4-FFF2-40B4-BE49-F238E27FC236}">
                      <a16:creationId xmlns:a16="http://schemas.microsoft.com/office/drawing/2014/main" id="{1F2966C8-3655-D42B-3297-30ED753179B1}"/>
                    </a:ext>
                  </a:extLst>
                </p:cNvPr>
                <p:cNvSpPr>
                  <a:spLocks/>
                </p:cNvSpPr>
                <p:nvPr/>
              </p:nvSpPr>
              <p:spPr bwMode="auto">
                <a:xfrm>
                  <a:off x="236" y="2518"/>
                  <a:ext cx="2" cy="3"/>
                </a:xfrm>
                <a:custGeom>
                  <a:avLst/>
                  <a:gdLst>
                    <a:gd name="T0" fmla="*/ 0 w 65"/>
                    <a:gd name="T1" fmla="*/ 0 h 66"/>
                    <a:gd name="T2" fmla="*/ 0 w 65"/>
                    <a:gd name="T3" fmla="*/ 0 h 66"/>
                    <a:gd name="T4" fmla="*/ 0 w 65"/>
                    <a:gd name="T5" fmla="*/ 0 h 66"/>
                    <a:gd name="T6" fmla="*/ 0 w 65"/>
                    <a:gd name="T7" fmla="*/ 0 h 66"/>
                    <a:gd name="T8" fmla="*/ 0 w 65"/>
                    <a:gd name="T9" fmla="*/ 0 h 66"/>
                    <a:gd name="T10" fmla="*/ 0 w 65"/>
                    <a:gd name="T11" fmla="*/ 0 h 66"/>
                    <a:gd name="T12" fmla="*/ 0 w 65"/>
                    <a:gd name="T13" fmla="*/ 0 h 66"/>
                    <a:gd name="T14" fmla="*/ 0 w 65"/>
                    <a:gd name="T15" fmla="*/ 0 h 66"/>
                    <a:gd name="T16" fmla="*/ 0 w 65"/>
                    <a:gd name="T17" fmla="*/ 0 h 66"/>
                    <a:gd name="T18" fmla="*/ 0 w 65"/>
                    <a:gd name="T19" fmla="*/ 0 h 66"/>
                    <a:gd name="T20" fmla="*/ 0 w 65"/>
                    <a:gd name="T21" fmla="*/ 0 h 66"/>
                    <a:gd name="T22" fmla="*/ 0 w 65"/>
                    <a:gd name="T23" fmla="*/ 0 h 66"/>
                    <a:gd name="T24" fmla="*/ 0 w 65"/>
                    <a:gd name="T25" fmla="*/ 0 h 66"/>
                    <a:gd name="T26" fmla="*/ 0 w 65"/>
                    <a:gd name="T27" fmla="*/ 0 h 66"/>
                    <a:gd name="T28" fmla="*/ 0 w 65"/>
                    <a:gd name="T29" fmla="*/ 0 h 66"/>
                    <a:gd name="T30" fmla="*/ 0 w 65"/>
                    <a:gd name="T31" fmla="*/ 0 h 66"/>
                    <a:gd name="T32" fmla="*/ 0 w 65"/>
                    <a:gd name="T33" fmla="*/ 0 h 66"/>
                    <a:gd name="T34" fmla="*/ 0 w 65"/>
                    <a:gd name="T35" fmla="*/ 0 h 66"/>
                    <a:gd name="T36" fmla="*/ 0 w 65"/>
                    <a:gd name="T37" fmla="*/ 0 h 66"/>
                    <a:gd name="T38" fmla="*/ 0 w 65"/>
                    <a:gd name="T39" fmla="*/ 0 h 66"/>
                    <a:gd name="T40" fmla="*/ 0 w 65"/>
                    <a:gd name="T41" fmla="*/ 0 h 66"/>
                    <a:gd name="T42" fmla="*/ 0 w 65"/>
                    <a:gd name="T43" fmla="*/ 0 h 6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5"/>
                    <a:gd name="T67" fmla="*/ 0 h 66"/>
                    <a:gd name="T68" fmla="*/ 65 w 65"/>
                    <a:gd name="T69" fmla="*/ 66 h 6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5" h="66">
                      <a:moveTo>
                        <a:pt x="65" y="30"/>
                      </a:moveTo>
                      <a:lnTo>
                        <a:pt x="58" y="23"/>
                      </a:lnTo>
                      <a:lnTo>
                        <a:pt x="58" y="7"/>
                      </a:lnTo>
                      <a:lnTo>
                        <a:pt x="44" y="0"/>
                      </a:lnTo>
                      <a:lnTo>
                        <a:pt x="37" y="0"/>
                      </a:lnTo>
                      <a:lnTo>
                        <a:pt x="22" y="0"/>
                      </a:lnTo>
                      <a:lnTo>
                        <a:pt x="22" y="7"/>
                      </a:lnTo>
                      <a:lnTo>
                        <a:pt x="7" y="7"/>
                      </a:lnTo>
                      <a:lnTo>
                        <a:pt x="0" y="7"/>
                      </a:lnTo>
                      <a:lnTo>
                        <a:pt x="0" y="23"/>
                      </a:lnTo>
                      <a:lnTo>
                        <a:pt x="0" y="30"/>
                      </a:lnTo>
                      <a:lnTo>
                        <a:pt x="0" y="37"/>
                      </a:lnTo>
                      <a:lnTo>
                        <a:pt x="0" y="44"/>
                      </a:lnTo>
                      <a:lnTo>
                        <a:pt x="7" y="59"/>
                      </a:lnTo>
                      <a:lnTo>
                        <a:pt x="14" y="66"/>
                      </a:lnTo>
                      <a:lnTo>
                        <a:pt x="22" y="66"/>
                      </a:lnTo>
                      <a:lnTo>
                        <a:pt x="37" y="66"/>
                      </a:lnTo>
                      <a:lnTo>
                        <a:pt x="51" y="66"/>
                      </a:lnTo>
                      <a:lnTo>
                        <a:pt x="58" y="59"/>
                      </a:lnTo>
                      <a:lnTo>
                        <a:pt x="58" y="52"/>
                      </a:lnTo>
                      <a:lnTo>
                        <a:pt x="65" y="44"/>
                      </a:lnTo>
                      <a:lnTo>
                        <a:pt x="65" y="30"/>
                      </a:lnTo>
                      <a:close/>
                    </a:path>
                  </a:pathLst>
                </a:custGeom>
                <a:solidFill>
                  <a:srgbClr val="FF0000"/>
                </a:solidFill>
                <a:ln w="0">
                  <a:solidFill>
                    <a:srgbClr val="FF0000"/>
                  </a:solidFill>
                  <a:prstDash val="solid"/>
                  <a:round/>
                  <a:headEnd/>
                  <a:tailEnd/>
                </a:ln>
              </p:spPr>
              <p:txBody>
                <a:bodyPr/>
                <a:lstStyle/>
                <a:p>
                  <a:endParaRPr lang="en-US"/>
                </a:p>
              </p:txBody>
            </p:sp>
            <p:sp>
              <p:nvSpPr>
                <p:cNvPr id="9771" name="Freeform 252">
                  <a:extLst>
                    <a:ext uri="{FF2B5EF4-FFF2-40B4-BE49-F238E27FC236}">
                      <a16:creationId xmlns:a16="http://schemas.microsoft.com/office/drawing/2014/main" id="{3A666DB3-87BB-DF91-CB96-F075B9CCE7A2}"/>
                    </a:ext>
                  </a:extLst>
                </p:cNvPr>
                <p:cNvSpPr>
                  <a:spLocks/>
                </p:cNvSpPr>
                <p:nvPr/>
              </p:nvSpPr>
              <p:spPr bwMode="auto">
                <a:xfrm>
                  <a:off x="236" y="2533"/>
                  <a:ext cx="2" cy="3"/>
                </a:xfrm>
                <a:custGeom>
                  <a:avLst/>
                  <a:gdLst>
                    <a:gd name="T0" fmla="*/ 0 w 65"/>
                    <a:gd name="T1" fmla="*/ 0 h 65"/>
                    <a:gd name="T2" fmla="*/ 0 w 65"/>
                    <a:gd name="T3" fmla="*/ 0 h 65"/>
                    <a:gd name="T4" fmla="*/ 0 w 65"/>
                    <a:gd name="T5" fmla="*/ 0 h 65"/>
                    <a:gd name="T6" fmla="*/ 0 w 65"/>
                    <a:gd name="T7" fmla="*/ 0 h 65"/>
                    <a:gd name="T8" fmla="*/ 0 w 65"/>
                    <a:gd name="T9" fmla="*/ 0 h 65"/>
                    <a:gd name="T10" fmla="*/ 0 w 65"/>
                    <a:gd name="T11" fmla="*/ 0 h 65"/>
                    <a:gd name="T12" fmla="*/ 0 w 65"/>
                    <a:gd name="T13" fmla="*/ 0 h 65"/>
                    <a:gd name="T14" fmla="*/ 0 w 65"/>
                    <a:gd name="T15" fmla="*/ 0 h 65"/>
                    <a:gd name="T16" fmla="*/ 0 w 65"/>
                    <a:gd name="T17" fmla="*/ 0 h 65"/>
                    <a:gd name="T18" fmla="*/ 0 w 65"/>
                    <a:gd name="T19" fmla="*/ 0 h 65"/>
                    <a:gd name="T20" fmla="*/ 0 w 65"/>
                    <a:gd name="T21" fmla="*/ 0 h 65"/>
                    <a:gd name="T22" fmla="*/ 0 w 65"/>
                    <a:gd name="T23" fmla="*/ 0 h 65"/>
                    <a:gd name="T24" fmla="*/ 0 w 65"/>
                    <a:gd name="T25" fmla="*/ 0 h 65"/>
                    <a:gd name="T26" fmla="*/ 0 w 65"/>
                    <a:gd name="T27" fmla="*/ 0 h 65"/>
                    <a:gd name="T28" fmla="*/ 0 w 65"/>
                    <a:gd name="T29" fmla="*/ 0 h 65"/>
                    <a:gd name="T30" fmla="*/ 0 w 65"/>
                    <a:gd name="T31" fmla="*/ 0 h 65"/>
                    <a:gd name="T32" fmla="*/ 0 w 65"/>
                    <a:gd name="T33" fmla="*/ 0 h 65"/>
                    <a:gd name="T34" fmla="*/ 0 w 65"/>
                    <a:gd name="T35" fmla="*/ 0 h 65"/>
                    <a:gd name="T36" fmla="*/ 0 w 65"/>
                    <a:gd name="T37" fmla="*/ 0 h 65"/>
                    <a:gd name="T38" fmla="*/ 0 w 65"/>
                    <a:gd name="T39" fmla="*/ 0 h 65"/>
                    <a:gd name="T40" fmla="*/ 0 w 65"/>
                    <a:gd name="T41" fmla="*/ 0 h 65"/>
                    <a:gd name="T42" fmla="*/ 0 w 65"/>
                    <a:gd name="T43" fmla="*/ 0 h 65"/>
                    <a:gd name="T44" fmla="*/ 0 w 65"/>
                    <a:gd name="T45" fmla="*/ 0 h 65"/>
                    <a:gd name="T46" fmla="*/ 0 w 65"/>
                    <a:gd name="T47" fmla="*/ 0 h 65"/>
                    <a:gd name="T48" fmla="*/ 0 w 65"/>
                    <a:gd name="T49" fmla="*/ 0 h 65"/>
                    <a:gd name="T50" fmla="*/ 0 w 65"/>
                    <a:gd name="T51" fmla="*/ 0 h 6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5"/>
                    <a:gd name="T79" fmla="*/ 0 h 65"/>
                    <a:gd name="T80" fmla="*/ 65 w 65"/>
                    <a:gd name="T81" fmla="*/ 65 h 6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5" h="65">
                      <a:moveTo>
                        <a:pt x="65" y="37"/>
                      </a:moveTo>
                      <a:lnTo>
                        <a:pt x="65" y="28"/>
                      </a:lnTo>
                      <a:lnTo>
                        <a:pt x="58" y="21"/>
                      </a:lnTo>
                      <a:lnTo>
                        <a:pt x="58" y="14"/>
                      </a:lnTo>
                      <a:lnTo>
                        <a:pt x="58" y="7"/>
                      </a:lnTo>
                      <a:lnTo>
                        <a:pt x="44" y="0"/>
                      </a:lnTo>
                      <a:lnTo>
                        <a:pt x="37" y="0"/>
                      </a:lnTo>
                      <a:lnTo>
                        <a:pt x="22" y="0"/>
                      </a:lnTo>
                      <a:lnTo>
                        <a:pt x="22" y="7"/>
                      </a:lnTo>
                      <a:lnTo>
                        <a:pt x="7" y="7"/>
                      </a:lnTo>
                      <a:lnTo>
                        <a:pt x="0" y="14"/>
                      </a:lnTo>
                      <a:lnTo>
                        <a:pt x="0" y="21"/>
                      </a:lnTo>
                      <a:lnTo>
                        <a:pt x="0" y="28"/>
                      </a:lnTo>
                      <a:lnTo>
                        <a:pt x="0" y="37"/>
                      </a:lnTo>
                      <a:lnTo>
                        <a:pt x="0" y="44"/>
                      </a:lnTo>
                      <a:lnTo>
                        <a:pt x="0" y="51"/>
                      </a:lnTo>
                      <a:lnTo>
                        <a:pt x="7" y="58"/>
                      </a:lnTo>
                      <a:lnTo>
                        <a:pt x="14" y="65"/>
                      </a:lnTo>
                      <a:lnTo>
                        <a:pt x="22" y="65"/>
                      </a:lnTo>
                      <a:lnTo>
                        <a:pt x="37" y="65"/>
                      </a:lnTo>
                      <a:lnTo>
                        <a:pt x="51" y="65"/>
                      </a:lnTo>
                      <a:lnTo>
                        <a:pt x="58" y="58"/>
                      </a:lnTo>
                      <a:lnTo>
                        <a:pt x="58" y="51"/>
                      </a:lnTo>
                      <a:lnTo>
                        <a:pt x="65" y="51"/>
                      </a:lnTo>
                      <a:lnTo>
                        <a:pt x="65" y="44"/>
                      </a:lnTo>
                      <a:lnTo>
                        <a:pt x="65" y="37"/>
                      </a:lnTo>
                      <a:close/>
                    </a:path>
                  </a:pathLst>
                </a:custGeom>
                <a:solidFill>
                  <a:srgbClr val="FF0000"/>
                </a:solidFill>
                <a:ln w="0">
                  <a:solidFill>
                    <a:srgbClr val="FF0000"/>
                  </a:solidFill>
                  <a:prstDash val="solid"/>
                  <a:round/>
                  <a:headEnd/>
                  <a:tailEnd/>
                </a:ln>
              </p:spPr>
              <p:txBody>
                <a:bodyPr/>
                <a:lstStyle/>
                <a:p>
                  <a:endParaRPr lang="en-US"/>
                </a:p>
              </p:txBody>
            </p:sp>
            <p:sp>
              <p:nvSpPr>
                <p:cNvPr id="9772" name="Freeform 253">
                  <a:extLst>
                    <a:ext uri="{FF2B5EF4-FFF2-40B4-BE49-F238E27FC236}">
                      <a16:creationId xmlns:a16="http://schemas.microsoft.com/office/drawing/2014/main" id="{0848EC28-1B54-51BF-0546-71C5D9BC235C}"/>
                    </a:ext>
                  </a:extLst>
                </p:cNvPr>
                <p:cNvSpPr>
                  <a:spLocks/>
                </p:cNvSpPr>
                <p:nvPr/>
              </p:nvSpPr>
              <p:spPr bwMode="auto">
                <a:xfrm>
                  <a:off x="236" y="2549"/>
                  <a:ext cx="2" cy="4"/>
                </a:xfrm>
                <a:custGeom>
                  <a:avLst/>
                  <a:gdLst>
                    <a:gd name="T0" fmla="*/ 0 w 65"/>
                    <a:gd name="T1" fmla="*/ 0 h 73"/>
                    <a:gd name="T2" fmla="*/ 0 w 65"/>
                    <a:gd name="T3" fmla="*/ 0 h 73"/>
                    <a:gd name="T4" fmla="*/ 0 w 65"/>
                    <a:gd name="T5" fmla="*/ 0 h 73"/>
                    <a:gd name="T6" fmla="*/ 0 w 65"/>
                    <a:gd name="T7" fmla="*/ 0 h 73"/>
                    <a:gd name="T8" fmla="*/ 0 w 65"/>
                    <a:gd name="T9" fmla="*/ 0 h 73"/>
                    <a:gd name="T10" fmla="*/ 0 w 65"/>
                    <a:gd name="T11" fmla="*/ 0 h 73"/>
                    <a:gd name="T12" fmla="*/ 0 w 65"/>
                    <a:gd name="T13" fmla="*/ 0 h 73"/>
                    <a:gd name="T14" fmla="*/ 0 w 65"/>
                    <a:gd name="T15" fmla="*/ 0 h 73"/>
                    <a:gd name="T16" fmla="*/ 0 w 65"/>
                    <a:gd name="T17" fmla="*/ 0 h 73"/>
                    <a:gd name="T18" fmla="*/ 0 w 65"/>
                    <a:gd name="T19" fmla="*/ 0 h 73"/>
                    <a:gd name="T20" fmla="*/ 0 w 65"/>
                    <a:gd name="T21" fmla="*/ 0 h 73"/>
                    <a:gd name="T22" fmla="*/ 0 w 65"/>
                    <a:gd name="T23" fmla="*/ 0 h 73"/>
                    <a:gd name="T24" fmla="*/ 0 w 65"/>
                    <a:gd name="T25" fmla="*/ 0 h 73"/>
                    <a:gd name="T26" fmla="*/ 0 w 65"/>
                    <a:gd name="T27" fmla="*/ 0 h 73"/>
                    <a:gd name="T28" fmla="*/ 0 w 65"/>
                    <a:gd name="T29" fmla="*/ 0 h 73"/>
                    <a:gd name="T30" fmla="*/ 0 w 65"/>
                    <a:gd name="T31" fmla="*/ 0 h 73"/>
                    <a:gd name="T32" fmla="*/ 0 w 65"/>
                    <a:gd name="T33" fmla="*/ 0 h 73"/>
                    <a:gd name="T34" fmla="*/ 0 w 65"/>
                    <a:gd name="T35" fmla="*/ 0 h 73"/>
                    <a:gd name="T36" fmla="*/ 0 w 65"/>
                    <a:gd name="T37" fmla="*/ 0 h 73"/>
                    <a:gd name="T38" fmla="*/ 0 w 65"/>
                    <a:gd name="T39" fmla="*/ 0 h 73"/>
                    <a:gd name="T40" fmla="*/ 0 w 65"/>
                    <a:gd name="T41" fmla="*/ 0 h 73"/>
                    <a:gd name="T42" fmla="*/ 0 w 65"/>
                    <a:gd name="T43" fmla="*/ 0 h 73"/>
                    <a:gd name="T44" fmla="*/ 0 w 65"/>
                    <a:gd name="T45" fmla="*/ 0 h 73"/>
                    <a:gd name="T46" fmla="*/ 0 w 65"/>
                    <a:gd name="T47" fmla="*/ 0 h 73"/>
                    <a:gd name="T48" fmla="*/ 0 w 65"/>
                    <a:gd name="T49" fmla="*/ 0 h 73"/>
                    <a:gd name="T50" fmla="*/ 0 w 65"/>
                    <a:gd name="T51" fmla="*/ 0 h 7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5"/>
                    <a:gd name="T79" fmla="*/ 0 h 73"/>
                    <a:gd name="T80" fmla="*/ 65 w 65"/>
                    <a:gd name="T81" fmla="*/ 73 h 7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5" h="73">
                      <a:moveTo>
                        <a:pt x="65" y="36"/>
                      </a:moveTo>
                      <a:lnTo>
                        <a:pt x="65" y="28"/>
                      </a:lnTo>
                      <a:lnTo>
                        <a:pt x="58" y="21"/>
                      </a:lnTo>
                      <a:lnTo>
                        <a:pt x="58" y="14"/>
                      </a:lnTo>
                      <a:lnTo>
                        <a:pt x="58" y="7"/>
                      </a:lnTo>
                      <a:lnTo>
                        <a:pt x="44" y="0"/>
                      </a:lnTo>
                      <a:lnTo>
                        <a:pt x="37" y="0"/>
                      </a:lnTo>
                      <a:lnTo>
                        <a:pt x="22" y="0"/>
                      </a:lnTo>
                      <a:lnTo>
                        <a:pt x="22" y="7"/>
                      </a:lnTo>
                      <a:lnTo>
                        <a:pt x="7" y="7"/>
                      </a:lnTo>
                      <a:lnTo>
                        <a:pt x="0" y="14"/>
                      </a:lnTo>
                      <a:lnTo>
                        <a:pt x="0" y="21"/>
                      </a:lnTo>
                      <a:lnTo>
                        <a:pt x="0" y="28"/>
                      </a:lnTo>
                      <a:lnTo>
                        <a:pt x="0" y="36"/>
                      </a:lnTo>
                      <a:lnTo>
                        <a:pt x="0" y="43"/>
                      </a:lnTo>
                      <a:lnTo>
                        <a:pt x="0" y="50"/>
                      </a:lnTo>
                      <a:lnTo>
                        <a:pt x="7" y="57"/>
                      </a:lnTo>
                      <a:lnTo>
                        <a:pt x="14" y="65"/>
                      </a:lnTo>
                      <a:lnTo>
                        <a:pt x="22" y="65"/>
                      </a:lnTo>
                      <a:lnTo>
                        <a:pt x="22" y="73"/>
                      </a:lnTo>
                      <a:lnTo>
                        <a:pt x="37" y="73"/>
                      </a:lnTo>
                      <a:lnTo>
                        <a:pt x="51" y="65"/>
                      </a:lnTo>
                      <a:lnTo>
                        <a:pt x="58" y="57"/>
                      </a:lnTo>
                      <a:lnTo>
                        <a:pt x="65" y="50"/>
                      </a:lnTo>
                      <a:lnTo>
                        <a:pt x="65" y="43"/>
                      </a:lnTo>
                      <a:lnTo>
                        <a:pt x="65" y="36"/>
                      </a:lnTo>
                      <a:close/>
                    </a:path>
                  </a:pathLst>
                </a:custGeom>
                <a:solidFill>
                  <a:srgbClr val="FF0000"/>
                </a:solidFill>
                <a:ln w="0">
                  <a:solidFill>
                    <a:srgbClr val="FF0000"/>
                  </a:solidFill>
                  <a:prstDash val="solid"/>
                  <a:round/>
                  <a:headEnd/>
                  <a:tailEnd/>
                </a:ln>
              </p:spPr>
              <p:txBody>
                <a:bodyPr/>
                <a:lstStyle/>
                <a:p>
                  <a:endParaRPr lang="en-US"/>
                </a:p>
              </p:txBody>
            </p:sp>
            <p:sp>
              <p:nvSpPr>
                <p:cNvPr id="9773" name="Freeform 254">
                  <a:extLst>
                    <a:ext uri="{FF2B5EF4-FFF2-40B4-BE49-F238E27FC236}">
                      <a16:creationId xmlns:a16="http://schemas.microsoft.com/office/drawing/2014/main" id="{780C6E81-3D55-6569-A718-1B28C8B6E263}"/>
                    </a:ext>
                  </a:extLst>
                </p:cNvPr>
                <p:cNvSpPr>
                  <a:spLocks/>
                </p:cNvSpPr>
                <p:nvPr/>
              </p:nvSpPr>
              <p:spPr bwMode="auto">
                <a:xfrm>
                  <a:off x="236" y="2566"/>
                  <a:ext cx="2" cy="2"/>
                </a:xfrm>
                <a:custGeom>
                  <a:avLst/>
                  <a:gdLst>
                    <a:gd name="T0" fmla="*/ 0 w 65"/>
                    <a:gd name="T1" fmla="*/ 0 h 65"/>
                    <a:gd name="T2" fmla="*/ 0 w 65"/>
                    <a:gd name="T3" fmla="*/ 0 h 65"/>
                    <a:gd name="T4" fmla="*/ 0 w 65"/>
                    <a:gd name="T5" fmla="*/ 0 h 65"/>
                    <a:gd name="T6" fmla="*/ 0 w 65"/>
                    <a:gd name="T7" fmla="*/ 0 h 65"/>
                    <a:gd name="T8" fmla="*/ 0 w 65"/>
                    <a:gd name="T9" fmla="*/ 0 h 65"/>
                    <a:gd name="T10" fmla="*/ 0 w 65"/>
                    <a:gd name="T11" fmla="*/ 0 h 65"/>
                    <a:gd name="T12" fmla="*/ 0 w 65"/>
                    <a:gd name="T13" fmla="*/ 0 h 65"/>
                    <a:gd name="T14" fmla="*/ 0 w 65"/>
                    <a:gd name="T15" fmla="*/ 0 h 65"/>
                    <a:gd name="T16" fmla="*/ 0 w 65"/>
                    <a:gd name="T17" fmla="*/ 0 h 65"/>
                    <a:gd name="T18" fmla="*/ 0 w 65"/>
                    <a:gd name="T19" fmla="*/ 0 h 65"/>
                    <a:gd name="T20" fmla="*/ 0 w 65"/>
                    <a:gd name="T21" fmla="*/ 0 h 65"/>
                    <a:gd name="T22" fmla="*/ 0 w 65"/>
                    <a:gd name="T23" fmla="*/ 0 h 65"/>
                    <a:gd name="T24" fmla="*/ 0 w 65"/>
                    <a:gd name="T25" fmla="*/ 0 h 65"/>
                    <a:gd name="T26" fmla="*/ 0 w 65"/>
                    <a:gd name="T27" fmla="*/ 0 h 65"/>
                    <a:gd name="T28" fmla="*/ 0 w 65"/>
                    <a:gd name="T29" fmla="*/ 0 h 65"/>
                    <a:gd name="T30" fmla="*/ 0 w 65"/>
                    <a:gd name="T31" fmla="*/ 0 h 65"/>
                    <a:gd name="T32" fmla="*/ 0 w 65"/>
                    <a:gd name="T33" fmla="*/ 0 h 65"/>
                    <a:gd name="T34" fmla="*/ 0 w 65"/>
                    <a:gd name="T35" fmla="*/ 0 h 65"/>
                    <a:gd name="T36" fmla="*/ 0 w 65"/>
                    <a:gd name="T37" fmla="*/ 0 h 65"/>
                    <a:gd name="T38" fmla="*/ 0 w 65"/>
                    <a:gd name="T39" fmla="*/ 0 h 65"/>
                    <a:gd name="T40" fmla="*/ 0 w 65"/>
                    <a:gd name="T41" fmla="*/ 0 h 65"/>
                    <a:gd name="T42" fmla="*/ 0 w 65"/>
                    <a:gd name="T43" fmla="*/ 0 h 65"/>
                    <a:gd name="T44" fmla="*/ 0 w 65"/>
                    <a:gd name="T45" fmla="*/ 0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5"/>
                    <a:gd name="T70" fmla="*/ 0 h 65"/>
                    <a:gd name="T71" fmla="*/ 65 w 65"/>
                    <a:gd name="T72" fmla="*/ 65 h 6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5" h="65">
                      <a:moveTo>
                        <a:pt x="65" y="29"/>
                      </a:moveTo>
                      <a:lnTo>
                        <a:pt x="65" y="22"/>
                      </a:lnTo>
                      <a:lnTo>
                        <a:pt x="58" y="22"/>
                      </a:lnTo>
                      <a:lnTo>
                        <a:pt x="58" y="7"/>
                      </a:lnTo>
                      <a:lnTo>
                        <a:pt x="58" y="0"/>
                      </a:lnTo>
                      <a:lnTo>
                        <a:pt x="44" y="0"/>
                      </a:lnTo>
                      <a:lnTo>
                        <a:pt x="37" y="0"/>
                      </a:lnTo>
                      <a:lnTo>
                        <a:pt x="22" y="0"/>
                      </a:lnTo>
                      <a:lnTo>
                        <a:pt x="7" y="0"/>
                      </a:lnTo>
                      <a:lnTo>
                        <a:pt x="0" y="7"/>
                      </a:lnTo>
                      <a:lnTo>
                        <a:pt x="0" y="22"/>
                      </a:lnTo>
                      <a:lnTo>
                        <a:pt x="0" y="37"/>
                      </a:lnTo>
                      <a:lnTo>
                        <a:pt x="0" y="44"/>
                      </a:lnTo>
                      <a:lnTo>
                        <a:pt x="7" y="51"/>
                      </a:lnTo>
                      <a:lnTo>
                        <a:pt x="14" y="58"/>
                      </a:lnTo>
                      <a:lnTo>
                        <a:pt x="22" y="58"/>
                      </a:lnTo>
                      <a:lnTo>
                        <a:pt x="22" y="65"/>
                      </a:lnTo>
                      <a:lnTo>
                        <a:pt x="37" y="65"/>
                      </a:lnTo>
                      <a:lnTo>
                        <a:pt x="51" y="58"/>
                      </a:lnTo>
                      <a:lnTo>
                        <a:pt x="58" y="51"/>
                      </a:lnTo>
                      <a:lnTo>
                        <a:pt x="65" y="44"/>
                      </a:lnTo>
                      <a:lnTo>
                        <a:pt x="65" y="37"/>
                      </a:lnTo>
                      <a:lnTo>
                        <a:pt x="65" y="29"/>
                      </a:lnTo>
                      <a:close/>
                    </a:path>
                  </a:pathLst>
                </a:custGeom>
                <a:solidFill>
                  <a:srgbClr val="FF0000"/>
                </a:solidFill>
                <a:ln w="0">
                  <a:solidFill>
                    <a:srgbClr val="FF0000"/>
                  </a:solidFill>
                  <a:prstDash val="solid"/>
                  <a:round/>
                  <a:headEnd/>
                  <a:tailEnd/>
                </a:ln>
              </p:spPr>
              <p:txBody>
                <a:bodyPr/>
                <a:lstStyle/>
                <a:p>
                  <a:endParaRPr lang="en-US"/>
                </a:p>
              </p:txBody>
            </p:sp>
            <p:sp>
              <p:nvSpPr>
                <p:cNvPr id="9774" name="Freeform 255">
                  <a:extLst>
                    <a:ext uri="{FF2B5EF4-FFF2-40B4-BE49-F238E27FC236}">
                      <a16:creationId xmlns:a16="http://schemas.microsoft.com/office/drawing/2014/main" id="{958858EB-9474-0780-1869-406D6156DD66}"/>
                    </a:ext>
                  </a:extLst>
                </p:cNvPr>
                <p:cNvSpPr>
                  <a:spLocks/>
                </p:cNvSpPr>
                <p:nvPr/>
              </p:nvSpPr>
              <p:spPr bwMode="auto">
                <a:xfrm>
                  <a:off x="236" y="2581"/>
                  <a:ext cx="2" cy="3"/>
                </a:xfrm>
                <a:custGeom>
                  <a:avLst/>
                  <a:gdLst>
                    <a:gd name="T0" fmla="*/ 0 w 65"/>
                    <a:gd name="T1" fmla="*/ 0 h 65"/>
                    <a:gd name="T2" fmla="*/ 0 w 65"/>
                    <a:gd name="T3" fmla="*/ 0 h 65"/>
                    <a:gd name="T4" fmla="*/ 0 w 65"/>
                    <a:gd name="T5" fmla="*/ 0 h 65"/>
                    <a:gd name="T6" fmla="*/ 0 w 65"/>
                    <a:gd name="T7" fmla="*/ 0 h 65"/>
                    <a:gd name="T8" fmla="*/ 0 w 65"/>
                    <a:gd name="T9" fmla="*/ 0 h 65"/>
                    <a:gd name="T10" fmla="*/ 0 w 65"/>
                    <a:gd name="T11" fmla="*/ 0 h 65"/>
                    <a:gd name="T12" fmla="*/ 0 w 65"/>
                    <a:gd name="T13" fmla="*/ 0 h 65"/>
                    <a:gd name="T14" fmla="*/ 0 w 65"/>
                    <a:gd name="T15" fmla="*/ 0 h 65"/>
                    <a:gd name="T16" fmla="*/ 0 w 65"/>
                    <a:gd name="T17" fmla="*/ 0 h 65"/>
                    <a:gd name="T18" fmla="*/ 0 w 65"/>
                    <a:gd name="T19" fmla="*/ 0 h 65"/>
                    <a:gd name="T20" fmla="*/ 0 w 65"/>
                    <a:gd name="T21" fmla="*/ 0 h 65"/>
                    <a:gd name="T22" fmla="*/ 0 w 65"/>
                    <a:gd name="T23" fmla="*/ 0 h 65"/>
                    <a:gd name="T24" fmla="*/ 0 w 65"/>
                    <a:gd name="T25" fmla="*/ 0 h 65"/>
                    <a:gd name="T26" fmla="*/ 0 w 65"/>
                    <a:gd name="T27" fmla="*/ 0 h 65"/>
                    <a:gd name="T28" fmla="*/ 0 w 65"/>
                    <a:gd name="T29" fmla="*/ 0 h 65"/>
                    <a:gd name="T30" fmla="*/ 0 w 65"/>
                    <a:gd name="T31" fmla="*/ 0 h 65"/>
                    <a:gd name="T32" fmla="*/ 0 w 65"/>
                    <a:gd name="T33" fmla="*/ 0 h 65"/>
                    <a:gd name="T34" fmla="*/ 0 w 65"/>
                    <a:gd name="T35" fmla="*/ 0 h 65"/>
                    <a:gd name="T36" fmla="*/ 0 w 65"/>
                    <a:gd name="T37" fmla="*/ 0 h 65"/>
                    <a:gd name="T38" fmla="*/ 0 w 65"/>
                    <a:gd name="T39" fmla="*/ 0 h 65"/>
                    <a:gd name="T40" fmla="*/ 0 w 65"/>
                    <a:gd name="T41" fmla="*/ 0 h 65"/>
                    <a:gd name="T42" fmla="*/ 0 w 65"/>
                    <a:gd name="T43" fmla="*/ 0 h 65"/>
                    <a:gd name="T44" fmla="*/ 0 w 65"/>
                    <a:gd name="T45" fmla="*/ 0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5"/>
                    <a:gd name="T70" fmla="*/ 0 h 65"/>
                    <a:gd name="T71" fmla="*/ 65 w 65"/>
                    <a:gd name="T72" fmla="*/ 65 h 6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5" h="65">
                      <a:moveTo>
                        <a:pt x="65" y="28"/>
                      </a:moveTo>
                      <a:lnTo>
                        <a:pt x="65" y="21"/>
                      </a:lnTo>
                      <a:lnTo>
                        <a:pt x="58" y="21"/>
                      </a:lnTo>
                      <a:lnTo>
                        <a:pt x="58" y="7"/>
                      </a:lnTo>
                      <a:lnTo>
                        <a:pt x="44" y="0"/>
                      </a:lnTo>
                      <a:lnTo>
                        <a:pt x="37" y="0"/>
                      </a:lnTo>
                      <a:lnTo>
                        <a:pt x="22" y="0"/>
                      </a:lnTo>
                      <a:lnTo>
                        <a:pt x="22" y="7"/>
                      </a:lnTo>
                      <a:lnTo>
                        <a:pt x="7" y="7"/>
                      </a:lnTo>
                      <a:lnTo>
                        <a:pt x="0" y="7"/>
                      </a:lnTo>
                      <a:lnTo>
                        <a:pt x="0" y="21"/>
                      </a:lnTo>
                      <a:lnTo>
                        <a:pt x="0" y="36"/>
                      </a:lnTo>
                      <a:lnTo>
                        <a:pt x="0" y="44"/>
                      </a:lnTo>
                      <a:lnTo>
                        <a:pt x="7" y="58"/>
                      </a:lnTo>
                      <a:lnTo>
                        <a:pt x="14" y="58"/>
                      </a:lnTo>
                      <a:lnTo>
                        <a:pt x="22" y="58"/>
                      </a:lnTo>
                      <a:lnTo>
                        <a:pt x="22" y="65"/>
                      </a:lnTo>
                      <a:lnTo>
                        <a:pt x="37" y="65"/>
                      </a:lnTo>
                      <a:lnTo>
                        <a:pt x="51" y="58"/>
                      </a:lnTo>
                      <a:lnTo>
                        <a:pt x="58" y="58"/>
                      </a:lnTo>
                      <a:lnTo>
                        <a:pt x="58" y="51"/>
                      </a:lnTo>
                      <a:lnTo>
                        <a:pt x="65" y="44"/>
                      </a:lnTo>
                      <a:lnTo>
                        <a:pt x="65" y="28"/>
                      </a:lnTo>
                      <a:close/>
                    </a:path>
                  </a:pathLst>
                </a:custGeom>
                <a:solidFill>
                  <a:srgbClr val="FF0000"/>
                </a:solidFill>
                <a:ln w="0">
                  <a:solidFill>
                    <a:srgbClr val="FF0000"/>
                  </a:solidFill>
                  <a:prstDash val="solid"/>
                  <a:round/>
                  <a:headEnd/>
                  <a:tailEnd/>
                </a:ln>
              </p:spPr>
              <p:txBody>
                <a:bodyPr/>
                <a:lstStyle/>
                <a:p>
                  <a:endParaRPr lang="en-US"/>
                </a:p>
              </p:txBody>
            </p:sp>
            <p:sp>
              <p:nvSpPr>
                <p:cNvPr id="9775" name="Rectangle 256">
                  <a:extLst>
                    <a:ext uri="{FF2B5EF4-FFF2-40B4-BE49-F238E27FC236}">
                      <a16:creationId xmlns:a16="http://schemas.microsoft.com/office/drawing/2014/main" id="{3FF6D85F-D91C-E6F5-0D93-4EABFFB7508D}"/>
                    </a:ext>
                  </a:extLst>
                </p:cNvPr>
                <p:cNvSpPr>
                  <a:spLocks noChangeArrowheads="1"/>
                </p:cNvSpPr>
                <p:nvPr/>
              </p:nvSpPr>
              <p:spPr bwMode="auto">
                <a:xfrm>
                  <a:off x="308" y="2461"/>
                  <a:ext cx="77" cy="133"/>
                </a:xfrm>
                <a:prstGeom prst="rect">
                  <a:avLst/>
                </a:prstGeom>
                <a:solidFill>
                  <a:srgbClr val="000000"/>
                </a:solidFill>
                <a:ln w="0">
                  <a:solidFill>
                    <a:srgbClr val="000000"/>
                  </a:solidFill>
                  <a:miter lim="800000"/>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776" name="Freeform 257">
                  <a:extLst>
                    <a:ext uri="{FF2B5EF4-FFF2-40B4-BE49-F238E27FC236}">
                      <a16:creationId xmlns:a16="http://schemas.microsoft.com/office/drawing/2014/main" id="{FBF3A08C-CE9C-1AFE-ABD6-2A290BCAA54F}"/>
                    </a:ext>
                  </a:extLst>
                </p:cNvPr>
                <p:cNvSpPr>
                  <a:spLocks/>
                </p:cNvSpPr>
                <p:nvPr/>
              </p:nvSpPr>
              <p:spPr bwMode="auto">
                <a:xfrm>
                  <a:off x="345" y="2470"/>
                  <a:ext cx="2" cy="3"/>
                </a:xfrm>
                <a:custGeom>
                  <a:avLst/>
                  <a:gdLst>
                    <a:gd name="T0" fmla="*/ 0 w 67"/>
                    <a:gd name="T1" fmla="*/ 0 h 65"/>
                    <a:gd name="T2" fmla="*/ 0 w 67"/>
                    <a:gd name="T3" fmla="*/ 0 h 65"/>
                    <a:gd name="T4" fmla="*/ 0 w 67"/>
                    <a:gd name="T5" fmla="*/ 0 h 65"/>
                    <a:gd name="T6" fmla="*/ 0 w 67"/>
                    <a:gd name="T7" fmla="*/ 0 h 65"/>
                    <a:gd name="T8" fmla="*/ 0 w 67"/>
                    <a:gd name="T9" fmla="*/ 0 h 65"/>
                    <a:gd name="T10" fmla="*/ 0 w 67"/>
                    <a:gd name="T11" fmla="*/ 0 h 65"/>
                    <a:gd name="T12" fmla="*/ 0 w 67"/>
                    <a:gd name="T13" fmla="*/ 0 h 65"/>
                    <a:gd name="T14" fmla="*/ 0 w 67"/>
                    <a:gd name="T15" fmla="*/ 0 h 65"/>
                    <a:gd name="T16" fmla="*/ 0 w 67"/>
                    <a:gd name="T17" fmla="*/ 0 h 65"/>
                    <a:gd name="T18" fmla="*/ 0 w 67"/>
                    <a:gd name="T19" fmla="*/ 0 h 65"/>
                    <a:gd name="T20" fmla="*/ 0 w 67"/>
                    <a:gd name="T21" fmla="*/ 0 h 65"/>
                    <a:gd name="T22" fmla="*/ 0 w 67"/>
                    <a:gd name="T23" fmla="*/ 0 h 65"/>
                    <a:gd name="T24" fmla="*/ 0 w 67"/>
                    <a:gd name="T25" fmla="*/ 0 h 65"/>
                    <a:gd name="T26" fmla="*/ 0 w 67"/>
                    <a:gd name="T27" fmla="*/ 0 h 65"/>
                    <a:gd name="T28" fmla="*/ 0 w 67"/>
                    <a:gd name="T29" fmla="*/ 0 h 65"/>
                    <a:gd name="T30" fmla="*/ 0 w 67"/>
                    <a:gd name="T31" fmla="*/ 0 h 65"/>
                    <a:gd name="T32" fmla="*/ 0 w 67"/>
                    <a:gd name="T33" fmla="*/ 0 h 65"/>
                    <a:gd name="T34" fmla="*/ 0 w 67"/>
                    <a:gd name="T35" fmla="*/ 0 h 65"/>
                    <a:gd name="T36" fmla="*/ 0 w 67"/>
                    <a:gd name="T37" fmla="*/ 0 h 65"/>
                    <a:gd name="T38" fmla="*/ 0 w 67"/>
                    <a:gd name="T39" fmla="*/ 0 h 65"/>
                    <a:gd name="T40" fmla="*/ 0 w 67"/>
                    <a:gd name="T41" fmla="*/ 0 h 65"/>
                    <a:gd name="T42" fmla="*/ 0 w 67"/>
                    <a:gd name="T43" fmla="*/ 0 h 65"/>
                    <a:gd name="T44" fmla="*/ 0 w 67"/>
                    <a:gd name="T45" fmla="*/ 0 h 65"/>
                    <a:gd name="T46" fmla="*/ 0 w 67"/>
                    <a:gd name="T47" fmla="*/ 0 h 65"/>
                    <a:gd name="T48" fmla="*/ 0 w 67"/>
                    <a:gd name="T49" fmla="*/ 0 h 6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7"/>
                    <a:gd name="T76" fmla="*/ 0 h 65"/>
                    <a:gd name="T77" fmla="*/ 67 w 67"/>
                    <a:gd name="T78" fmla="*/ 65 h 6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7" h="65">
                      <a:moveTo>
                        <a:pt x="67" y="28"/>
                      </a:moveTo>
                      <a:lnTo>
                        <a:pt x="67" y="21"/>
                      </a:lnTo>
                      <a:lnTo>
                        <a:pt x="60" y="21"/>
                      </a:lnTo>
                      <a:lnTo>
                        <a:pt x="60" y="7"/>
                      </a:lnTo>
                      <a:lnTo>
                        <a:pt x="44" y="0"/>
                      </a:lnTo>
                      <a:lnTo>
                        <a:pt x="37" y="0"/>
                      </a:lnTo>
                      <a:lnTo>
                        <a:pt x="30" y="0"/>
                      </a:lnTo>
                      <a:lnTo>
                        <a:pt x="23" y="7"/>
                      </a:lnTo>
                      <a:lnTo>
                        <a:pt x="7" y="7"/>
                      </a:lnTo>
                      <a:lnTo>
                        <a:pt x="7" y="21"/>
                      </a:lnTo>
                      <a:lnTo>
                        <a:pt x="0" y="21"/>
                      </a:lnTo>
                      <a:lnTo>
                        <a:pt x="0" y="36"/>
                      </a:lnTo>
                      <a:lnTo>
                        <a:pt x="0" y="43"/>
                      </a:lnTo>
                      <a:lnTo>
                        <a:pt x="7" y="43"/>
                      </a:lnTo>
                      <a:lnTo>
                        <a:pt x="7" y="58"/>
                      </a:lnTo>
                      <a:lnTo>
                        <a:pt x="14" y="58"/>
                      </a:lnTo>
                      <a:lnTo>
                        <a:pt x="23" y="58"/>
                      </a:lnTo>
                      <a:lnTo>
                        <a:pt x="30" y="65"/>
                      </a:lnTo>
                      <a:lnTo>
                        <a:pt x="37" y="65"/>
                      </a:lnTo>
                      <a:lnTo>
                        <a:pt x="44" y="65"/>
                      </a:lnTo>
                      <a:lnTo>
                        <a:pt x="51" y="58"/>
                      </a:lnTo>
                      <a:lnTo>
                        <a:pt x="60" y="58"/>
                      </a:lnTo>
                      <a:lnTo>
                        <a:pt x="60" y="50"/>
                      </a:lnTo>
                      <a:lnTo>
                        <a:pt x="67" y="43"/>
                      </a:lnTo>
                      <a:lnTo>
                        <a:pt x="67" y="28"/>
                      </a:lnTo>
                      <a:close/>
                    </a:path>
                  </a:pathLst>
                </a:custGeom>
                <a:solidFill>
                  <a:srgbClr val="FF0000"/>
                </a:solidFill>
                <a:ln w="0">
                  <a:solidFill>
                    <a:srgbClr val="FF0000"/>
                  </a:solidFill>
                  <a:prstDash val="solid"/>
                  <a:round/>
                  <a:headEnd/>
                  <a:tailEnd/>
                </a:ln>
              </p:spPr>
              <p:txBody>
                <a:bodyPr/>
                <a:lstStyle/>
                <a:p>
                  <a:endParaRPr lang="en-US"/>
                </a:p>
              </p:txBody>
            </p:sp>
            <p:sp>
              <p:nvSpPr>
                <p:cNvPr id="9777" name="Freeform 258">
                  <a:extLst>
                    <a:ext uri="{FF2B5EF4-FFF2-40B4-BE49-F238E27FC236}">
                      <a16:creationId xmlns:a16="http://schemas.microsoft.com/office/drawing/2014/main" id="{1C863C55-28EB-CEF0-B619-404A88F66EAC}"/>
                    </a:ext>
                  </a:extLst>
                </p:cNvPr>
                <p:cNvSpPr>
                  <a:spLocks/>
                </p:cNvSpPr>
                <p:nvPr/>
              </p:nvSpPr>
              <p:spPr bwMode="auto">
                <a:xfrm>
                  <a:off x="345" y="2486"/>
                  <a:ext cx="2" cy="3"/>
                </a:xfrm>
                <a:custGeom>
                  <a:avLst/>
                  <a:gdLst>
                    <a:gd name="T0" fmla="*/ 0 w 67"/>
                    <a:gd name="T1" fmla="*/ 0 h 71"/>
                    <a:gd name="T2" fmla="*/ 0 w 67"/>
                    <a:gd name="T3" fmla="*/ 0 h 71"/>
                    <a:gd name="T4" fmla="*/ 0 w 67"/>
                    <a:gd name="T5" fmla="*/ 0 h 71"/>
                    <a:gd name="T6" fmla="*/ 0 w 67"/>
                    <a:gd name="T7" fmla="*/ 0 h 71"/>
                    <a:gd name="T8" fmla="*/ 0 w 67"/>
                    <a:gd name="T9" fmla="*/ 0 h 71"/>
                    <a:gd name="T10" fmla="*/ 0 w 67"/>
                    <a:gd name="T11" fmla="*/ 0 h 71"/>
                    <a:gd name="T12" fmla="*/ 0 w 67"/>
                    <a:gd name="T13" fmla="*/ 0 h 71"/>
                    <a:gd name="T14" fmla="*/ 0 w 67"/>
                    <a:gd name="T15" fmla="*/ 0 h 71"/>
                    <a:gd name="T16" fmla="*/ 0 w 67"/>
                    <a:gd name="T17" fmla="*/ 0 h 71"/>
                    <a:gd name="T18" fmla="*/ 0 w 67"/>
                    <a:gd name="T19" fmla="*/ 0 h 71"/>
                    <a:gd name="T20" fmla="*/ 0 w 67"/>
                    <a:gd name="T21" fmla="*/ 0 h 71"/>
                    <a:gd name="T22" fmla="*/ 0 w 67"/>
                    <a:gd name="T23" fmla="*/ 0 h 71"/>
                    <a:gd name="T24" fmla="*/ 0 w 67"/>
                    <a:gd name="T25" fmla="*/ 0 h 71"/>
                    <a:gd name="T26" fmla="*/ 0 w 67"/>
                    <a:gd name="T27" fmla="*/ 0 h 71"/>
                    <a:gd name="T28" fmla="*/ 0 w 67"/>
                    <a:gd name="T29" fmla="*/ 0 h 71"/>
                    <a:gd name="T30" fmla="*/ 0 w 67"/>
                    <a:gd name="T31" fmla="*/ 0 h 71"/>
                    <a:gd name="T32" fmla="*/ 0 w 67"/>
                    <a:gd name="T33" fmla="*/ 0 h 71"/>
                    <a:gd name="T34" fmla="*/ 0 w 67"/>
                    <a:gd name="T35" fmla="*/ 0 h 71"/>
                    <a:gd name="T36" fmla="*/ 0 w 67"/>
                    <a:gd name="T37" fmla="*/ 0 h 71"/>
                    <a:gd name="T38" fmla="*/ 0 w 67"/>
                    <a:gd name="T39" fmla="*/ 0 h 71"/>
                    <a:gd name="T40" fmla="*/ 0 w 67"/>
                    <a:gd name="T41" fmla="*/ 0 h 71"/>
                    <a:gd name="T42" fmla="*/ 0 w 67"/>
                    <a:gd name="T43" fmla="*/ 0 h 71"/>
                    <a:gd name="T44" fmla="*/ 0 w 67"/>
                    <a:gd name="T45" fmla="*/ 0 h 71"/>
                    <a:gd name="T46" fmla="*/ 0 w 67"/>
                    <a:gd name="T47" fmla="*/ 0 h 71"/>
                    <a:gd name="T48" fmla="*/ 0 w 67"/>
                    <a:gd name="T49" fmla="*/ 0 h 71"/>
                    <a:gd name="T50" fmla="*/ 0 w 67"/>
                    <a:gd name="T51" fmla="*/ 0 h 71"/>
                    <a:gd name="T52" fmla="*/ 0 w 67"/>
                    <a:gd name="T53" fmla="*/ 0 h 71"/>
                    <a:gd name="T54" fmla="*/ 0 w 67"/>
                    <a:gd name="T55" fmla="*/ 0 h 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7"/>
                    <a:gd name="T85" fmla="*/ 0 h 71"/>
                    <a:gd name="T86" fmla="*/ 67 w 67"/>
                    <a:gd name="T87" fmla="*/ 71 h 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7" h="71">
                      <a:moveTo>
                        <a:pt x="67" y="35"/>
                      </a:moveTo>
                      <a:lnTo>
                        <a:pt x="67" y="28"/>
                      </a:lnTo>
                      <a:lnTo>
                        <a:pt x="60" y="22"/>
                      </a:lnTo>
                      <a:lnTo>
                        <a:pt x="60" y="14"/>
                      </a:lnTo>
                      <a:lnTo>
                        <a:pt x="60" y="7"/>
                      </a:lnTo>
                      <a:lnTo>
                        <a:pt x="44" y="0"/>
                      </a:lnTo>
                      <a:lnTo>
                        <a:pt x="37" y="0"/>
                      </a:lnTo>
                      <a:lnTo>
                        <a:pt x="30" y="0"/>
                      </a:lnTo>
                      <a:lnTo>
                        <a:pt x="23" y="7"/>
                      </a:lnTo>
                      <a:lnTo>
                        <a:pt x="7" y="7"/>
                      </a:lnTo>
                      <a:lnTo>
                        <a:pt x="7" y="14"/>
                      </a:lnTo>
                      <a:lnTo>
                        <a:pt x="7" y="22"/>
                      </a:lnTo>
                      <a:lnTo>
                        <a:pt x="0" y="28"/>
                      </a:lnTo>
                      <a:lnTo>
                        <a:pt x="0" y="35"/>
                      </a:lnTo>
                      <a:lnTo>
                        <a:pt x="0" y="42"/>
                      </a:lnTo>
                      <a:lnTo>
                        <a:pt x="7" y="50"/>
                      </a:lnTo>
                      <a:lnTo>
                        <a:pt x="7" y="56"/>
                      </a:lnTo>
                      <a:lnTo>
                        <a:pt x="14" y="64"/>
                      </a:lnTo>
                      <a:lnTo>
                        <a:pt x="23" y="64"/>
                      </a:lnTo>
                      <a:lnTo>
                        <a:pt x="30" y="71"/>
                      </a:lnTo>
                      <a:lnTo>
                        <a:pt x="37" y="71"/>
                      </a:lnTo>
                      <a:lnTo>
                        <a:pt x="44" y="71"/>
                      </a:lnTo>
                      <a:lnTo>
                        <a:pt x="51" y="64"/>
                      </a:lnTo>
                      <a:lnTo>
                        <a:pt x="60" y="56"/>
                      </a:lnTo>
                      <a:lnTo>
                        <a:pt x="60" y="50"/>
                      </a:lnTo>
                      <a:lnTo>
                        <a:pt x="67" y="50"/>
                      </a:lnTo>
                      <a:lnTo>
                        <a:pt x="67" y="42"/>
                      </a:lnTo>
                      <a:lnTo>
                        <a:pt x="67" y="35"/>
                      </a:lnTo>
                      <a:close/>
                    </a:path>
                  </a:pathLst>
                </a:custGeom>
                <a:solidFill>
                  <a:srgbClr val="FF0000"/>
                </a:solidFill>
                <a:ln w="0">
                  <a:solidFill>
                    <a:srgbClr val="FF0000"/>
                  </a:solidFill>
                  <a:prstDash val="solid"/>
                  <a:round/>
                  <a:headEnd/>
                  <a:tailEnd/>
                </a:ln>
              </p:spPr>
              <p:txBody>
                <a:bodyPr/>
                <a:lstStyle/>
                <a:p>
                  <a:endParaRPr lang="en-US"/>
                </a:p>
              </p:txBody>
            </p:sp>
            <p:sp>
              <p:nvSpPr>
                <p:cNvPr id="9778" name="Freeform 259">
                  <a:extLst>
                    <a:ext uri="{FF2B5EF4-FFF2-40B4-BE49-F238E27FC236}">
                      <a16:creationId xmlns:a16="http://schemas.microsoft.com/office/drawing/2014/main" id="{18D4E19D-0080-091E-4BDA-A9A9CCDE015A}"/>
                    </a:ext>
                  </a:extLst>
                </p:cNvPr>
                <p:cNvSpPr>
                  <a:spLocks/>
                </p:cNvSpPr>
                <p:nvPr/>
              </p:nvSpPr>
              <p:spPr bwMode="auto">
                <a:xfrm>
                  <a:off x="345" y="2502"/>
                  <a:ext cx="2" cy="3"/>
                </a:xfrm>
                <a:custGeom>
                  <a:avLst/>
                  <a:gdLst>
                    <a:gd name="T0" fmla="*/ 0 w 67"/>
                    <a:gd name="T1" fmla="*/ 0 h 66"/>
                    <a:gd name="T2" fmla="*/ 0 w 67"/>
                    <a:gd name="T3" fmla="*/ 0 h 66"/>
                    <a:gd name="T4" fmla="*/ 0 w 67"/>
                    <a:gd name="T5" fmla="*/ 0 h 66"/>
                    <a:gd name="T6" fmla="*/ 0 w 67"/>
                    <a:gd name="T7" fmla="*/ 0 h 66"/>
                    <a:gd name="T8" fmla="*/ 0 w 67"/>
                    <a:gd name="T9" fmla="*/ 0 h 66"/>
                    <a:gd name="T10" fmla="*/ 0 w 67"/>
                    <a:gd name="T11" fmla="*/ 0 h 66"/>
                    <a:gd name="T12" fmla="*/ 0 w 67"/>
                    <a:gd name="T13" fmla="*/ 0 h 66"/>
                    <a:gd name="T14" fmla="*/ 0 w 67"/>
                    <a:gd name="T15" fmla="*/ 0 h 66"/>
                    <a:gd name="T16" fmla="*/ 0 w 67"/>
                    <a:gd name="T17" fmla="*/ 0 h 66"/>
                    <a:gd name="T18" fmla="*/ 0 w 67"/>
                    <a:gd name="T19" fmla="*/ 0 h 66"/>
                    <a:gd name="T20" fmla="*/ 0 w 67"/>
                    <a:gd name="T21" fmla="*/ 0 h 66"/>
                    <a:gd name="T22" fmla="*/ 0 w 67"/>
                    <a:gd name="T23" fmla="*/ 0 h 66"/>
                    <a:gd name="T24" fmla="*/ 0 w 67"/>
                    <a:gd name="T25" fmla="*/ 0 h 66"/>
                    <a:gd name="T26" fmla="*/ 0 w 67"/>
                    <a:gd name="T27" fmla="*/ 0 h 66"/>
                    <a:gd name="T28" fmla="*/ 0 w 67"/>
                    <a:gd name="T29" fmla="*/ 0 h 66"/>
                    <a:gd name="T30" fmla="*/ 0 w 67"/>
                    <a:gd name="T31" fmla="*/ 0 h 66"/>
                    <a:gd name="T32" fmla="*/ 0 w 67"/>
                    <a:gd name="T33" fmla="*/ 0 h 66"/>
                    <a:gd name="T34" fmla="*/ 0 w 67"/>
                    <a:gd name="T35" fmla="*/ 0 h 66"/>
                    <a:gd name="T36" fmla="*/ 0 w 67"/>
                    <a:gd name="T37" fmla="*/ 0 h 66"/>
                    <a:gd name="T38" fmla="*/ 0 w 67"/>
                    <a:gd name="T39" fmla="*/ 0 h 66"/>
                    <a:gd name="T40" fmla="*/ 0 w 67"/>
                    <a:gd name="T41" fmla="*/ 0 h 66"/>
                    <a:gd name="T42" fmla="*/ 0 w 67"/>
                    <a:gd name="T43" fmla="*/ 0 h 66"/>
                    <a:gd name="T44" fmla="*/ 0 w 67"/>
                    <a:gd name="T45" fmla="*/ 0 h 66"/>
                    <a:gd name="T46" fmla="*/ 0 w 67"/>
                    <a:gd name="T47" fmla="*/ 0 h 66"/>
                    <a:gd name="T48" fmla="*/ 0 w 67"/>
                    <a:gd name="T49" fmla="*/ 0 h 66"/>
                    <a:gd name="T50" fmla="*/ 0 w 67"/>
                    <a:gd name="T51" fmla="*/ 0 h 6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7"/>
                    <a:gd name="T79" fmla="*/ 0 h 66"/>
                    <a:gd name="T80" fmla="*/ 67 w 67"/>
                    <a:gd name="T81" fmla="*/ 66 h 6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7" h="66">
                      <a:moveTo>
                        <a:pt x="67" y="29"/>
                      </a:moveTo>
                      <a:lnTo>
                        <a:pt x="67" y="22"/>
                      </a:lnTo>
                      <a:lnTo>
                        <a:pt x="60" y="15"/>
                      </a:lnTo>
                      <a:lnTo>
                        <a:pt x="60" y="8"/>
                      </a:lnTo>
                      <a:lnTo>
                        <a:pt x="60" y="0"/>
                      </a:lnTo>
                      <a:lnTo>
                        <a:pt x="44" y="0"/>
                      </a:lnTo>
                      <a:lnTo>
                        <a:pt x="37" y="0"/>
                      </a:lnTo>
                      <a:lnTo>
                        <a:pt x="30" y="0"/>
                      </a:lnTo>
                      <a:lnTo>
                        <a:pt x="23" y="0"/>
                      </a:lnTo>
                      <a:lnTo>
                        <a:pt x="7" y="0"/>
                      </a:lnTo>
                      <a:lnTo>
                        <a:pt x="7" y="8"/>
                      </a:lnTo>
                      <a:lnTo>
                        <a:pt x="7" y="15"/>
                      </a:lnTo>
                      <a:lnTo>
                        <a:pt x="0" y="22"/>
                      </a:lnTo>
                      <a:lnTo>
                        <a:pt x="0" y="36"/>
                      </a:lnTo>
                      <a:lnTo>
                        <a:pt x="7" y="45"/>
                      </a:lnTo>
                      <a:lnTo>
                        <a:pt x="7" y="52"/>
                      </a:lnTo>
                      <a:lnTo>
                        <a:pt x="14" y="59"/>
                      </a:lnTo>
                      <a:lnTo>
                        <a:pt x="23" y="59"/>
                      </a:lnTo>
                      <a:lnTo>
                        <a:pt x="30" y="66"/>
                      </a:lnTo>
                      <a:lnTo>
                        <a:pt x="37" y="66"/>
                      </a:lnTo>
                      <a:lnTo>
                        <a:pt x="44" y="66"/>
                      </a:lnTo>
                      <a:lnTo>
                        <a:pt x="51" y="59"/>
                      </a:lnTo>
                      <a:lnTo>
                        <a:pt x="60" y="52"/>
                      </a:lnTo>
                      <a:lnTo>
                        <a:pt x="67" y="45"/>
                      </a:lnTo>
                      <a:lnTo>
                        <a:pt x="67" y="36"/>
                      </a:lnTo>
                      <a:lnTo>
                        <a:pt x="67" y="29"/>
                      </a:lnTo>
                      <a:close/>
                    </a:path>
                  </a:pathLst>
                </a:custGeom>
                <a:solidFill>
                  <a:srgbClr val="FF0000"/>
                </a:solidFill>
                <a:ln w="0">
                  <a:solidFill>
                    <a:srgbClr val="FF0000"/>
                  </a:solidFill>
                  <a:prstDash val="solid"/>
                  <a:round/>
                  <a:headEnd/>
                  <a:tailEnd/>
                </a:ln>
              </p:spPr>
              <p:txBody>
                <a:bodyPr/>
                <a:lstStyle/>
                <a:p>
                  <a:endParaRPr lang="en-US"/>
                </a:p>
              </p:txBody>
            </p:sp>
            <p:sp>
              <p:nvSpPr>
                <p:cNvPr id="9779" name="Freeform 260">
                  <a:extLst>
                    <a:ext uri="{FF2B5EF4-FFF2-40B4-BE49-F238E27FC236}">
                      <a16:creationId xmlns:a16="http://schemas.microsoft.com/office/drawing/2014/main" id="{CAB3423D-C8F0-4B39-01D4-0421DC8250CB}"/>
                    </a:ext>
                  </a:extLst>
                </p:cNvPr>
                <p:cNvSpPr>
                  <a:spLocks/>
                </p:cNvSpPr>
                <p:nvPr/>
              </p:nvSpPr>
              <p:spPr bwMode="auto">
                <a:xfrm>
                  <a:off x="345" y="2518"/>
                  <a:ext cx="2" cy="3"/>
                </a:xfrm>
                <a:custGeom>
                  <a:avLst/>
                  <a:gdLst>
                    <a:gd name="T0" fmla="*/ 0 w 67"/>
                    <a:gd name="T1" fmla="*/ 0 h 66"/>
                    <a:gd name="T2" fmla="*/ 0 w 67"/>
                    <a:gd name="T3" fmla="*/ 0 h 66"/>
                    <a:gd name="T4" fmla="*/ 0 w 67"/>
                    <a:gd name="T5" fmla="*/ 0 h 66"/>
                    <a:gd name="T6" fmla="*/ 0 w 67"/>
                    <a:gd name="T7" fmla="*/ 0 h 66"/>
                    <a:gd name="T8" fmla="*/ 0 w 67"/>
                    <a:gd name="T9" fmla="*/ 0 h 66"/>
                    <a:gd name="T10" fmla="*/ 0 w 67"/>
                    <a:gd name="T11" fmla="*/ 0 h 66"/>
                    <a:gd name="T12" fmla="*/ 0 w 67"/>
                    <a:gd name="T13" fmla="*/ 0 h 66"/>
                    <a:gd name="T14" fmla="*/ 0 w 67"/>
                    <a:gd name="T15" fmla="*/ 0 h 66"/>
                    <a:gd name="T16" fmla="*/ 0 w 67"/>
                    <a:gd name="T17" fmla="*/ 0 h 66"/>
                    <a:gd name="T18" fmla="*/ 0 w 67"/>
                    <a:gd name="T19" fmla="*/ 0 h 66"/>
                    <a:gd name="T20" fmla="*/ 0 w 67"/>
                    <a:gd name="T21" fmla="*/ 0 h 66"/>
                    <a:gd name="T22" fmla="*/ 0 w 67"/>
                    <a:gd name="T23" fmla="*/ 0 h 66"/>
                    <a:gd name="T24" fmla="*/ 0 w 67"/>
                    <a:gd name="T25" fmla="*/ 0 h 66"/>
                    <a:gd name="T26" fmla="*/ 0 w 67"/>
                    <a:gd name="T27" fmla="*/ 0 h 66"/>
                    <a:gd name="T28" fmla="*/ 0 w 67"/>
                    <a:gd name="T29" fmla="*/ 0 h 66"/>
                    <a:gd name="T30" fmla="*/ 0 w 67"/>
                    <a:gd name="T31" fmla="*/ 0 h 66"/>
                    <a:gd name="T32" fmla="*/ 0 w 67"/>
                    <a:gd name="T33" fmla="*/ 0 h 66"/>
                    <a:gd name="T34" fmla="*/ 0 w 67"/>
                    <a:gd name="T35" fmla="*/ 0 h 66"/>
                    <a:gd name="T36" fmla="*/ 0 w 67"/>
                    <a:gd name="T37" fmla="*/ 0 h 66"/>
                    <a:gd name="T38" fmla="*/ 0 w 67"/>
                    <a:gd name="T39" fmla="*/ 0 h 66"/>
                    <a:gd name="T40" fmla="*/ 0 w 67"/>
                    <a:gd name="T41" fmla="*/ 0 h 66"/>
                    <a:gd name="T42" fmla="*/ 0 w 67"/>
                    <a:gd name="T43" fmla="*/ 0 h 66"/>
                    <a:gd name="T44" fmla="*/ 0 w 67"/>
                    <a:gd name="T45" fmla="*/ 0 h 66"/>
                    <a:gd name="T46" fmla="*/ 0 w 67"/>
                    <a:gd name="T47" fmla="*/ 0 h 6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7"/>
                    <a:gd name="T73" fmla="*/ 0 h 66"/>
                    <a:gd name="T74" fmla="*/ 67 w 67"/>
                    <a:gd name="T75" fmla="*/ 66 h 6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7" h="66">
                      <a:moveTo>
                        <a:pt x="67" y="30"/>
                      </a:moveTo>
                      <a:lnTo>
                        <a:pt x="60" y="23"/>
                      </a:lnTo>
                      <a:lnTo>
                        <a:pt x="60" y="7"/>
                      </a:lnTo>
                      <a:lnTo>
                        <a:pt x="44" y="0"/>
                      </a:lnTo>
                      <a:lnTo>
                        <a:pt x="37" y="0"/>
                      </a:lnTo>
                      <a:lnTo>
                        <a:pt x="30" y="0"/>
                      </a:lnTo>
                      <a:lnTo>
                        <a:pt x="23" y="7"/>
                      </a:lnTo>
                      <a:lnTo>
                        <a:pt x="7" y="7"/>
                      </a:lnTo>
                      <a:lnTo>
                        <a:pt x="7" y="23"/>
                      </a:lnTo>
                      <a:lnTo>
                        <a:pt x="0" y="30"/>
                      </a:lnTo>
                      <a:lnTo>
                        <a:pt x="0" y="37"/>
                      </a:lnTo>
                      <a:lnTo>
                        <a:pt x="0" y="44"/>
                      </a:lnTo>
                      <a:lnTo>
                        <a:pt x="7" y="44"/>
                      </a:lnTo>
                      <a:lnTo>
                        <a:pt x="7" y="59"/>
                      </a:lnTo>
                      <a:lnTo>
                        <a:pt x="14" y="66"/>
                      </a:lnTo>
                      <a:lnTo>
                        <a:pt x="23" y="66"/>
                      </a:lnTo>
                      <a:lnTo>
                        <a:pt x="30" y="66"/>
                      </a:lnTo>
                      <a:lnTo>
                        <a:pt x="37" y="66"/>
                      </a:lnTo>
                      <a:lnTo>
                        <a:pt x="44" y="66"/>
                      </a:lnTo>
                      <a:lnTo>
                        <a:pt x="51" y="66"/>
                      </a:lnTo>
                      <a:lnTo>
                        <a:pt x="60" y="59"/>
                      </a:lnTo>
                      <a:lnTo>
                        <a:pt x="60" y="52"/>
                      </a:lnTo>
                      <a:lnTo>
                        <a:pt x="67" y="44"/>
                      </a:lnTo>
                      <a:lnTo>
                        <a:pt x="67" y="30"/>
                      </a:lnTo>
                      <a:close/>
                    </a:path>
                  </a:pathLst>
                </a:custGeom>
                <a:solidFill>
                  <a:srgbClr val="FF0000"/>
                </a:solidFill>
                <a:ln w="0">
                  <a:solidFill>
                    <a:srgbClr val="FF0000"/>
                  </a:solidFill>
                  <a:prstDash val="solid"/>
                  <a:round/>
                  <a:headEnd/>
                  <a:tailEnd/>
                </a:ln>
              </p:spPr>
              <p:txBody>
                <a:bodyPr/>
                <a:lstStyle/>
                <a:p>
                  <a:endParaRPr lang="en-US"/>
                </a:p>
              </p:txBody>
            </p:sp>
            <p:sp>
              <p:nvSpPr>
                <p:cNvPr id="9780" name="Freeform 261">
                  <a:extLst>
                    <a:ext uri="{FF2B5EF4-FFF2-40B4-BE49-F238E27FC236}">
                      <a16:creationId xmlns:a16="http://schemas.microsoft.com/office/drawing/2014/main" id="{6FA0C8A1-FB70-45F5-4617-3A2928BF1D8B}"/>
                    </a:ext>
                  </a:extLst>
                </p:cNvPr>
                <p:cNvSpPr>
                  <a:spLocks/>
                </p:cNvSpPr>
                <p:nvPr/>
              </p:nvSpPr>
              <p:spPr bwMode="auto">
                <a:xfrm>
                  <a:off x="345" y="2533"/>
                  <a:ext cx="2" cy="3"/>
                </a:xfrm>
                <a:custGeom>
                  <a:avLst/>
                  <a:gdLst>
                    <a:gd name="T0" fmla="*/ 0 w 67"/>
                    <a:gd name="T1" fmla="*/ 0 h 65"/>
                    <a:gd name="T2" fmla="*/ 0 w 67"/>
                    <a:gd name="T3" fmla="*/ 0 h 65"/>
                    <a:gd name="T4" fmla="*/ 0 w 67"/>
                    <a:gd name="T5" fmla="*/ 0 h 65"/>
                    <a:gd name="T6" fmla="*/ 0 w 67"/>
                    <a:gd name="T7" fmla="*/ 0 h 65"/>
                    <a:gd name="T8" fmla="*/ 0 w 67"/>
                    <a:gd name="T9" fmla="*/ 0 h 65"/>
                    <a:gd name="T10" fmla="*/ 0 w 67"/>
                    <a:gd name="T11" fmla="*/ 0 h 65"/>
                    <a:gd name="T12" fmla="*/ 0 w 67"/>
                    <a:gd name="T13" fmla="*/ 0 h 65"/>
                    <a:gd name="T14" fmla="*/ 0 w 67"/>
                    <a:gd name="T15" fmla="*/ 0 h 65"/>
                    <a:gd name="T16" fmla="*/ 0 w 67"/>
                    <a:gd name="T17" fmla="*/ 0 h 65"/>
                    <a:gd name="T18" fmla="*/ 0 w 67"/>
                    <a:gd name="T19" fmla="*/ 0 h 65"/>
                    <a:gd name="T20" fmla="*/ 0 w 67"/>
                    <a:gd name="T21" fmla="*/ 0 h 65"/>
                    <a:gd name="T22" fmla="*/ 0 w 67"/>
                    <a:gd name="T23" fmla="*/ 0 h 65"/>
                    <a:gd name="T24" fmla="*/ 0 w 67"/>
                    <a:gd name="T25" fmla="*/ 0 h 65"/>
                    <a:gd name="T26" fmla="*/ 0 w 67"/>
                    <a:gd name="T27" fmla="*/ 0 h 65"/>
                    <a:gd name="T28" fmla="*/ 0 w 67"/>
                    <a:gd name="T29" fmla="*/ 0 h 65"/>
                    <a:gd name="T30" fmla="*/ 0 w 67"/>
                    <a:gd name="T31" fmla="*/ 0 h 65"/>
                    <a:gd name="T32" fmla="*/ 0 w 67"/>
                    <a:gd name="T33" fmla="*/ 0 h 65"/>
                    <a:gd name="T34" fmla="*/ 0 w 67"/>
                    <a:gd name="T35" fmla="*/ 0 h 65"/>
                    <a:gd name="T36" fmla="*/ 0 w 67"/>
                    <a:gd name="T37" fmla="*/ 0 h 65"/>
                    <a:gd name="T38" fmla="*/ 0 w 67"/>
                    <a:gd name="T39" fmla="*/ 0 h 65"/>
                    <a:gd name="T40" fmla="*/ 0 w 67"/>
                    <a:gd name="T41" fmla="*/ 0 h 65"/>
                    <a:gd name="T42" fmla="*/ 0 w 67"/>
                    <a:gd name="T43" fmla="*/ 0 h 65"/>
                    <a:gd name="T44" fmla="*/ 0 w 67"/>
                    <a:gd name="T45" fmla="*/ 0 h 65"/>
                    <a:gd name="T46" fmla="*/ 0 w 67"/>
                    <a:gd name="T47" fmla="*/ 0 h 65"/>
                    <a:gd name="T48" fmla="*/ 0 w 67"/>
                    <a:gd name="T49" fmla="*/ 0 h 65"/>
                    <a:gd name="T50" fmla="*/ 0 w 67"/>
                    <a:gd name="T51" fmla="*/ 0 h 65"/>
                    <a:gd name="T52" fmla="*/ 0 w 67"/>
                    <a:gd name="T53" fmla="*/ 0 h 65"/>
                    <a:gd name="T54" fmla="*/ 0 w 67"/>
                    <a:gd name="T55" fmla="*/ 0 h 6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7"/>
                    <a:gd name="T85" fmla="*/ 0 h 65"/>
                    <a:gd name="T86" fmla="*/ 67 w 67"/>
                    <a:gd name="T87" fmla="*/ 65 h 6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7" h="65">
                      <a:moveTo>
                        <a:pt x="67" y="37"/>
                      </a:moveTo>
                      <a:lnTo>
                        <a:pt x="67" y="28"/>
                      </a:lnTo>
                      <a:lnTo>
                        <a:pt x="60" y="21"/>
                      </a:lnTo>
                      <a:lnTo>
                        <a:pt x="60" y="14"/>
                      </a:lnTo>
                      <a:lnTo>
                        <a:pt x="60" y="7"/>
                      </a:lnTo>
                      <a:lnTo>
                        <a:pt x="44" y="0"/>
                      </a:lnTo>
                      <a:lnTo>
                        <a:pt x="37" y="0"/>
                      </a:lnTo>
                      <a:lnTo>
                        <a:pt x="30" y="0"/>
                      </a:lnTo>
                      <a:lnTo>
                        <a:pt x="23" y="7"/>
                      </a:lnTo>
                      <a:lnTo>
                        <a:pt x="7" y="7"/>
                      </a:lnTo>
                      <a:lnTo>
                        <a:pt x="7" y="14"/>
                      </a:lnTo>
                      <a:lnTo>
                        <a:pt x="7" y="21"/>
                      </a:lnTo>
                      <a:lnTo>
                        <a:pt x="0" y="28"/>
                      </a:lnTo>
                      <a:lnTo>
                        <a:pt x="0" y="37"/>
                      </a:lnTo>
                      <a:lnTo>
                        <a:pt x="0" y="44"/>
                      </a:lnTo>
                      <a:lnTo>
                        <a:pt x="7" y="51"/>
                      </a:lnTo>
                      <a:lnTo>
                        <a:pt x="7" y="58"/>
                      </a:lnTo>
                      <a:lnTo>
                        <a:pt x="14" y="65"/>
                      </a:lnTo>
                      <a:lnTo>
                        <a:pt x="23" y="65"/>
                      </a:lnTo>
                      <a:lnTo>
                        <a:pt x="30" y="65"/>
                      </a:lnTo>
                      <a:lnTo>
                        <a:pt x="37" y="65"/>
                      </a:lnTo>
                      <a:lnTo>
                        <a:pt x="44" y="65"/>
                      </a:lnTo>
                      <a:lnTo>
                        <a:pt x="51" y="65"/>
                      </a:lnTo>
                      <a:lnTo>
                        <a:pt x="60" y="58"/>
                      </a:lnTo>
                      <a:lnTo>
                        <a:pt x="60" y="51"/>
                      </a:lnTo>
                      <a:lnTo>
                        <a:pt x="67" y="51"/>
                      </a:lnTo>
                      <a:lnTo>
                        <a:pt x="67" y="44"/>
                      </a:lnTo>
                      <a:lnTo>
                        <a:pt x="67" y="37"/>
                      </a:lnTo>
                      <a:close/>
                    </a:path>
                  </a:pathLst>
                </a:custGeom>
                <a:solidFill>
                  <a:srgbClr val="FF0000"/>
                </a:solidFill>
                <a:ln w="0">
                  <a:solidFill>
                    <a:srgbClr val="FF0000"/>
                  </a:solidFill>
                  <a:prstDash val="solid"/>
                  <a:round/>
                  <a:headEnd/>
                  <a:tailEnd/>
                </a:ln>
              </p:spPr>
              <p:txBody>
                <a:bodyPr/>
                <a:lstStyle/>
                <a:p>
                  <a:endParaRPr lang="en-US"/>
                </a:p>
              </p:txBody>
            </p:sp>
            <p:sp>
              <p:nvSpPr>
                <p:cNvPr id="9781" name="Freeform 262">
                  <a:extLst>
                    <a:ext uri="{FF2B5EF4-FFF2-40B4-BE49-F238E27FC236}">
                      <a16:creationId xmlns:a16="http://schemas.microsoft.com/office/drawing/2014/main" id="{45DB0DA9-6E90-4CDC-36F3-DAC939FE27C9}"/>
                    </a:ext>
                  </a:extLst>
                </p:cNvPr>
                <p:cNvSpPr>
                  <a:spLocks/>
                </p:cNvSpPr>
                <p:nvPr/>
              </p:nvSpPr>
              <p:spPr bwMode="auto">
                <a:xfrm>
                  <a:off x="345" y="2549"/>
                  <a:ext cx="2" cy="4"/>
                </a:xfrm>
                <a:custGeom>
                  <a:avLst/>
                  <a:gdLst>
                    <a:gd name="T0" fmla="*/ 0 w 67"/>
                    <a:gd name="T1" fmla="*/ 0 h 73"/>
                    <a:gd name="T2" fmla="*/ 0 w 67"/>
                    <a:gd name="T3" fmla="*/ 0 h 73"/>
                    <a:gd name="T4" fmla="*/ 0 w 67"/>
                    <a:gd name="T5" fmla="*/ 0 h 73"/>
                    <a:gd name="T6" fmla="*/ 0 w 67"/>
                    <a:gd name="T7" fmla="*/ 0 h 73"/>
                    <a:gd name="T8" fmla="*/ 0 w 67"/>
                    <a:gd name="T9" fmla="*/ 0 h 73"/>
                    <a:gd name="T10" fmla="*/ 0 w 67"/>
                    <a:gd name="T11" fmla="*/ 0 h 73"/>
                    <a:gd name="T12" fmla="*/ 0 w 67"/>
                    <a:gd name="T13" fmla="*/ 0 h 73"/>
                    <a:gd name="T14" fmla="*/ 0 w 67"/>
                    <a:gd name="T15" fmla="*/ 0 h 73"/>
                    <a:gd name="T16" fmla="*/ 0 w 67"/>
                    <a:gd name="T17" fmla="*/ 0 h 73"/>
                    <a:gd name="T18" fmla="*/ 0 w 67"/>
                    <a:gd name="T19" fmla="*/ 0 h 73"/>
                    <a:gd name="T20" fmla="*/ 0 w 67"/>
                    <a:gd name="T21" fmla="*/ 0 h 73"/>
                    <a:gd name="T22" fmla="*/ 0 w 67"/>
                    <a:gd name="T23" fmla="*/ 0 h 73"/>
                    <a:gd name="T24" fmla="*/ 0 w 67"/>
                    <a:gd name="T25" fmla="*/ 0 h 73"/>
                    <a:gd name="T26" fmla="*/ 0 w 67"/>
                    <a:gd name="T27" fmla="*/ 0 h 73"/>
                    <a:gd name="T28" fmla="*/ 0 w 67"/>
                    <a:gd name="T29" fmla="*/ 0 h 73"/>
                    <a:gd name="T30" fmla="*/ 0 w 67"/>
                    <a:gd name="T31" fmla="*/ 0 h 73"/>
                    <a:gd name="T32" fmla="*/ 0 w 67"/>
                    <a:gd name="T33" fmla="*/ 0 h 73"/>
                    <a:gd name="T34" fmla="*/ 0 w 67"/>
                    <a:gd name="T35" fmla="*/ 0 h 73"/>
                    <a:gd name="T36" fmla="*/ 0 w 67"/>
                    <a:gd name="T37" fmla="*/ 0 h 73"/>
                    <a:gd name="T38" fmla="*/ 0 w 67"/>
                    <a:gd name="T39" fmla="*/ 0 h 73"/>
                    <a:gd name="T40" fmla="*/ 0 w 67"/>
                    <a:gd name="T41" fmla="*/ 0 h 73"/>
                    <a:gd name="T42" fmla="*/ 0 w 67"/>
                    <a:gd name="T43" fmla="*/ 0 h 73"/>
                    <a:gd name="T44" fmla="*/ 0 w 67"/>
                    <a:gd name="T45" fmla="*/ 0 h 73"/>
                    <a:gd name="T46" fmla="*/ 0 w 67"/>
                    <a:gd name="T47" fmla="*/ 0 h 73"/>
                    <a:gd name="T48" fmla="*/ 0 w 67"/>
                    <a:gd name="T49" fmla="*/ 0 h 73"/>
                    <a:gd name="T50" fmla="*/ 0 w 67"/>
                    <a:gd name="T51" fmla="*/ 0 h 73"/>
                    <a:gd name="T52" fmla="*/ 0 w 67"/>
                    <a:gd name="T53" fmla="*/ 0 h 7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7"/>
                    <a:gd name="T82" fmla="*/ 0 h 73"/>
                    <a:gd name="T83" fmla="*/ 67 w 67"/>
                    <a:gd name="T84" fmla="*/ 73 h 7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7" h="73">
                      <a:moveTo>
                        <a:pt x="67" y="36"/>
                      </a:moveTo>
                      <a:lnTo>
                        <a:pt x="67" y="28"/>
                      </a:lnTo>
                      <a:lnTo>
                        <a:pt x="60" y="21"/>
                      </a:lnTo>
                      <a:lnTo>
                        <a:pt x="60" y="14"/>
                      </a:lnTo>
                      <a:lnTo>
                        <a:pt x="60" y="7"/>
                      </a:lnTo>
                      <a:lnTo>
                        <a:pt x="44" y="0"/>
                      </a:lnTo>
                      <a:lnTo>
                        <a:pt x="37" y="0"/>
                      </a:lnTo>
                      <a:lnTo>
                        <a:pt x="30" y="0"/>
                      </a:lnTo>
                      <a:lnTo>
                        <a:pt x="23" y="7"/>
                      </a:lnTo>
                      <a:lnTo>
                        <a:pt x="7" y="7"/>
                      </a:lnTo>
                      <a:lnTo>
                        <a:pt x="7" y="14"/>
                      </a:lnTo>
                      <a:lnTo>
                        <a:pt x="7" y="21"/>
                      </a:lnTo>
                      <a:lnTo>
                        <a:pt x="0" y="28"/>
                      </a:lnTo>
                      <a:lnTo>
                        <a:pt x="0" y="36"/>
                      </a:lnTo>
                      <a:lnTo>
                        <a:pt x="0" y="43"/>
                      </a:lnTo>
                      <a:lnTo>
                        <a:pt x="7" y="50"/>
                      </a:lnTo>
                      <a:lnTo>
                        <a:pt x="7" y="57"/>
                      </a:lnTo>
                      <a:lnTo>
                        <a:pt x="14" y="65"/>
                      </a:lnTo>
                      <a:lnTo>
                        <a:pt x="23" y="65"/>
                      </a:lnTo>
                      <a:lnTo>
                        <a:pt x="30" y="73"/>
                      </a:lnTo>
                      <a:lnTo>
                        <a:pt x="37" y="73"/>
                      </a:lnTo>
                      <a:lnTo>
                        <a:pt x="44" y="73"/>
                      </a:lnTo>
                      <a:lnTo>
                        <a:pt x="51" y="65"/>
                      </a:lnTo>
                      <a:lnTo>
                        <a:pt x="60" y="57"/>
                      </a:lnTo>
                      <a:lnTo>
                        <a:pt x="67" y="50"/>
                      </a:lnTo>
                      <a:lnTo>
                        <a:pt x="67" y="43"/>
                      </a:lnTo>
                      <a:lnTo>
                        <a:pt x="67" y="36"/>
                      </a:lnTo>
                      <a:close/>
                    </a:path>
                  </a:pathLst>
                </a:custGeom>
                <a:solidFill>
                  <a:srgbClr val="FF0000"/>
                </a:solidFill>
                <a:ln w="0">
                  <a:solidFill>
                    <a:srgbClr val="FF0000"/>
                  </a:solidFill>
                  <a:prstDash val="solid"/>
                  <a:round/>
                  <a:headEnd/>
                  <a:tailEnd/>
                </a:ln>
              </p:spPr>
              <p:txBody>
                <a:bodyPr/>
                <a:lstStyle/>
                <a:p>
                  <a:endParaRPr lang="en-US"/>
                </a:p>
              </p:txBody>
            </p:sp>
            <p:sp>
              <p:nvSpPr>
                <p:cNvPr id="9782" name="Freeform 263">
                  <a:extLst>
                    <a:ext uri="{FF2B5EF4-FFF2-40B4-BE49-F238E27FC236}">
                      <a16:creationId xmlns:a16="http://schemas.microsoft.com/office/drawing/2014/main" id="{3A6D7BA9-27C4-4FA1-80FB-477A9E134CBB}"/>
                    </a:ext>
                  </a:extLst>
                </p:cNvPr>
                <p:cNvSpPr>
                  <a:spLocks/>
                </p:cNvSpPr>
                <p:nvPr/>
              </p:nvSpPr>
              <p:spPr bwMode="auto">
                <a:xfrm>
                  <a:off x="345" y="2566"/>
                  <a:ext cx="2" cy="2"/>
                </a:xfrm>
                <a:custGeom>
                  <a:avLst/>
                  <a:gdLst>
                    <a:gd name="T0" fmla="*/ 0 w 67"/>
                    <a:gd name="T1" fmla="*/ 0 h 65"/>
                    <a:gd name="T2" fmla="*/ 0 w 67"/>
                    <a:gd name="T3" fmla="*/ 0 h 65"/>
                    <a:gd name="T4" fmla="*/ 0 w 67"/>
                    <a:gd name="T5" fmla="*/ 0 h 65"/>
                    <a:gd name="T6" fmla="*/ 0 w 67"/>
                    <a:gd name="T7" fmla="*/ 0 h 65"/>
                    <a:gd name="T8" fmla="*/ 0 w 67"/>
                    <a:gd name="T9" fmla="*/ 0 h 65"/>
                    <a:gd name="T10" fmla="*/ 0 w 67"/>
                    <a:gd name="T11" fmla="*/ 0 h 65"/>
                    <a:gd name="T12" fmla="*/ 0 w 67"/>
                    <a:gd name="T13" fmla="*/ 0 h 65"/>
                    <a:gd name="T14" fmla="*/ 0 w 67"/>
                    <a:gd name="T15" fmla="*/ 0 h 65"/>
                    <a:gd name="T16" fmla="*/ 0 w 67"/>
                    <a:gd name="T17" fmla="*/ 0 h 65"/>
                    <a:gd name="T18" fmla="*/ 0 w 67"/>
                    <a:gd name="T19" fmla="*/ 0 h 65"/>
                    <a:gd name="T20" fmla="*/ 0 w 67"/>
                    <a:gd name="T21" fmla="*/ 0 h 65"/>
                    <a:gd name="T22" fmla="*/ 0 w 67"/>
                    <a:gd name="T23" fmla="*/ 0 h 65"/>
                    <a:gd name="T24" fmla="*/ 0 w 67"/>
                    <a:gd name="T25" fmla="*/ 0 h 65"/>
                    <a:gd name="T26" fmla="*/ 0 w 67"/>
                    <a:gd name="T27" fmla="*/ 0 h 65"/>
                    <a:gd name="T28" fmla="*/ 0 w 67"/>
                    <a:gd name="T29" fmla="*/ 0 h 65"/>
                    <a:gd name="T30" fmla="*/ 0 w 67"/>
                    <a:gd name="T31" fmla="*/ 0 h 65"/>
                    <a:gd name="T32" fmla="*/ 0 w 67"/>
                    <a:gd name="T33" fmla="*/ 0 h 65"/>
                    <a:gd name="T34" fmla="*/ 0 w 67"/>
                    <a:gd name="T35" fmla="*/ 0 h 65"/>
                    <a:gd name="T36" fmla="*/ 0 w 67"/>
                    <a:gd name="T37" fmla="*/ 0 h 65"/>
                    <a:gd name="T38" fmla="*/ 0 w 67"/>
                    <a:gd name="T39" fmla="*/ 0 h 65"/>
                    <a:gd name="T40" fmla="*/ 0 w 67"/>
                    <a:gd name="T41" fmla="*/ 0 h 65"/>
                    <a:gd name="T42" fmla="*/ 0 w 67"/>
                    <a:gd name="T43" fmla="*/ 0 h 65"/>
                    <a:gd name="T44" fmla="*/ 0 w 67"/>
                    <a:gd name="T45" fmla="*/ 0 h 65"/>
                    <a:gd name="T46" fmla="*/ 0 w 67"/>
                    <a:gd name="T47" fmla="*/ 0 h 65"/>
                    <a:gd name="T48" fmla="*/ 0 w 67"/>
                    <a:gd name="T49" fmla="*/ 0 h 65"/>
                    <a:gd name="T50" fmla="*/ 0 w 67"/>
                    <a:gd name="T51" fmla="*/ 0 h 6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7"/>
                    <a:gd name="T79" fmla="*/ 0 h 65"/>
                    <a:gd name="T80" fmla="*/ 67 w 67"/>
                    <a:gd name="T81" fmla="*/ 65 h 6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7" h="65">
                      <a:moveTo>
                        <a:pt x="67" y="29"/>
                      </a:moveTo>
                      <a:lnTo>
                        <a:pt x="67" y="22"/>
                      </a:lnTo>
                      <a:lnTo>
                        <a:pt x="60" y="22"/>
                      </a:lnTo>
                      <a:lnTo>
                        <a:pt x="60" y="7"/>
                      </a:lnTo>
                      <a:lnTo>
                        <a:pt x="60" y="0"/>
                      </a:lnTo>
                      <a:lnTo>
                        <a:pt x="44" y="0"/>
                      </a:lnTo>
                      <a:lnTo>
                        <a:pt x="37" y="0"/>
                      </a:lnTo>
                      <a:lnTo>
                        <a:pt x="30" y="0"/>
                      </a:lnTo>
                      <a:lnTo>
                        <a:pt x="23" y="0"/>
                      </a:lnTo>
                      <a:lnTo>
                        <a:pt x="7" y="0"/>
                      </a:lnTo>
                      <a:lnTo>
                        <a:pt x="7" y="7"/>
                      </a:lnTo>
                      <a:lnTo>
                        <a:pt x="7" y="22"/>
                      </a:lnTo>
                      <a:lnTo>
                        <a:pt x="0" y="22"/>
                      </a:lnTo>
                      <a:lnTo>
                        <a:pt x="0" y="37"/>
                      </a:lnTo>
                      <a:lnTo>
                        <a:pt x="7" y="44"/>
                      </a:lnTo>
                      <a:lnTo>
                        <a:pt x="7" y="51"/>
                      </a:lnTo>
                      <a:lnTo>
                        <a:pt x="14" y="58"/>
                      </a:lnTo>
                      <a:lnTo>
                        <a:pt x="23" y="58"/>
                      </a:lnTo>
                      <a:lnTo>
                        <a:pt x="30" y="65"/>
                      </a:lnTo>
                      <a:lnTo>
                        <a:pt x="37" y="65"/>
                      </a:lnTo>
                      <a:lnTo>
                        <a:pt x="44" y="65"/>
                      </a:lnTo>
                      <a:lnTo>
                        <a:pt x="51" y="58"/>
                      </a:lnTo>
                      <a:lnTo>
                        <a:pt x="60" y="51"/>
                      </a:lnTo>
                      <a:lnTo>
                        <a:pt x="67" y="44"/>
                      </a:lnTo>
                      <a:lnTo>
                        <a:pt x="67" y="37"/>
                      </a:lnTo>
                      <a:lnTo>
                        <a:pt x="67" y="29"/>
                      </a:lnTo>
                      <a:close/>
                    </a:path>
                  </a:pathLst>
                </a:custGeom>
                <a:solidFill>
                  <a:srgbClr val="FF0000"/>
                </a:solidFill>
                <a:ln w="0">
                  <a:solidFill>
                    <a:srgbClr val="FF0000"/>
                  </a:solidFill>
                  <a:prstDash val="solid"/>
                  <a:round/>
                  <a:headEnd/>
                  <a:tailEnd/>
                </a:ln>
              </p:spPr>
              <p:txBody>
                <a:bodyPr/>
                <a:lstStyle/>
                <a:p>
                  <a:endParaRPr lang="en-US"/>
                </a:p>
              </p:txBody>
            </p:sp>
            <p:sp>
              <p:nvSpPr>
                <p:cNvPr id="9783" name="Freeform 264">
                  <a:extLst>
                    <a:ext uri="{FF2B5EF4-FFF2-40B4-BE49-F238E27FC236}">
                      <a16:creationId xmlns:a16="http://schemas.microsoft.com/office/drawing/2014/main" id="{76E86F80-29B5-4637-0543-258D42F68B0B}"/>
                    </a:ext>
                  </a:extLst>
                </p:cNvPr>
                <p:cNvSpPr>
                  <a:spLocks/>
                </p:cNvSpPr>
                <p:nvPr/>
              </p:nvSpPr>
              <p:spPr bwMode="auto">
                <a:xfrm>
                  <a:off x="345" y="2581"/>
                  <a:ext cx="2" cy="3"/>
                </a:xfrm>
                <a:custGeom>
                  <a:avLst/>
                  <a:gdLst>
                    <a:gd name="T0" fmla="*/ 0 w 67"/>
                    <a:gd name="T1" fmla="*/ 0 h 65"/>
                    <a:gd name="T2" fmla="*/ 0 w 67"/>
                    <a:gd name="T3" fmla="*/ 0 h 65"/>
                    <a:gd name="T4" fmla="*/ 0 w 67"/>
                    <a:gd name="T5" fmla="*/ 0 h 65"/>
                    <a:gd name="T6" fmla="*/ 0 w 67"/>
                    <a:gd name="T7" fmla="*/ 0 h 65"/>
                    <a:gd name="T8" fmla="*/ 0 w 67"/>
                    <a:gd name="T9" fmla="*/ 0 h 65"/>
                    <a:gd name="T10" fmla="*/ 0 w 67"/>
                    <a:gd name="T11" fmla="*/ 0 h 65"/>
                    <a:gd name="T12" fmla="*/ 0 w 67"/>
                    <a:gd name="T13" fmla="*/ 0 h 65"/>
                    <a:gd name="T14" fmla="*/ 0 w 67"/>
                    <a:gd name="T15" fmla="*/ 0 h 65"/>
                    <a:gd name="T16" fmla="*/ 0 w 67"/>
                    <a:gd name="T17" fmla="*/ 0 h 65"/>
                    <a:gd name="T18" fmla="*/ 0 w 67"/>
                    <a:gd name="T19" fmla="*/ 0 h 65"/>
                    <a:gd name="T20" fmla="*/ 0 w 67"/>
                    <a:gd name="T21" fmla="*/ 0 h 65"/>
                    <a:gd name="T22" fmla="*/ 0 w 67"/>
                    <a:gd name="T23" fmla="*/ 0 h 65"/>
                    <a:gd name="T24" fmla="*/ 0 w 67"/>
                    <a:gd name="T25" fmla="*/ 0 h 65"/>
                    <a:gd name="T26" fmla="*/ 0 w 67"/>
                    <a:gd name="T27" fmla="*/ 0 h 65"/>
                    <a:gd name="T28" fmla="*/ 0 w 67"/>
                    <a:gd name="T29" fmla="*/ 0 h 65"/>
                    <a:gd name="T30" fmla="*/ 0 w 67"/>
                    <a:gd name="T31" fmla="*/ 0 h 65"/>
                    <a:gd name="T32" fmla="*/ 0 w 67"/>
                    <a:gd name="T33" fmla="*/ 0 h 65"/>
                    <a:gd name="T34" fmla="*/ 0 w 67"/>
                    <a:gd name="T35" fmla="*/ 0 h 65"/>
                    <a:gd name="T36" fmla="*/ 0 w 67"/>
                    <a:gd name="T37" fmla="*/ 0 h 65"/>
                    <a:gd name="T38" fmla="*/ 0 w 67"/>
                    <a:gd name="T39" fmla="*/ 0 h 65"/>
                    <a:gd name="T40" fmla="*/ 0 w 67"/>
                    <a:gd name="T41" fmla="*/ 0 h 65"/>
                    <a:gd name="T42" fmla="*/ 0 w 67"/>
                    <a:gd name="T43" fmla="*/ 0 h 65"/>
                    <a:gd name="T44" fmla="*/ 0 w 67"/>
                    <a:gd name="T45" fmla="*/ 0 h 65"/>
                    <a:gd name="T46" fmla="*/ 0 w 67"/>
                    <a:gd name="T47" fmla="*/ 0 h 65"/>
                    <a:gd name="T48" fmla="*/ 0 w 67"/>
                    <a:gd name="T49" fmla="*/ 0 h 6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7"/>
                    <a:gd name="T76" fmla="*/ 0 h 65"/>
                    <a:gd name="T77" fmla="*/ 67 w 67"/>
                    <a:gd name="T78" fmla="*/ 65 h 6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7" h="65">
                      <a:moveTo>
                        <a:pt x="67" y="28"/>
                      </a:moveTo>
                      <a:lnTo>
                        <a:pt x="67" y="21"/>
                      </a:lnTo>
                      <a:lnTo>
                        <a:pt x="60" y="21"/>
                      </a:lnTo>
                      <a:lnTo>
                        <a:pt x="60" y="7"/>
                      </a:lnTo>
                      <a:lnTo>
                        <a:pt x="44" y="0"/>
                      </a:lnTo>
                      <a:lnTo>
                        <a:pt x="37" y="0"/>
                      </a:lnTo>
                      <a:lnTo>
                        <a:pt x="30" y="0"/>
                      </a:lnTo>
                      <a:lnTo>
                        <a:pt x="23" y="7"/>
                      </a:lnTo>
                      <a:lnTo>
                        <a:pt x="7" y="7"/>
                      </a:lnTo>
                      <a:lnTo>
                        <a:pt x="7" y="21"/>
                      </a:lnTo>
                      <a:lnTo>
                        <a:pt x="0" y="21"/>
                      </a:lnTo>
                      <a:lnTo>
                        <a:pt x="0" y="36"/>
                      </a:lnTo>
                      <a:lnTo>
                        <a:pt x="0" y="44"/>
                      </a:lnTo>
                      <a:lnTo>
                        <a:pt x="7" y="44"/>
                      </a:lnTo>
                      <a:lnTo>
                        <a:pt x="7" y="58"/>
                      </a:lnTo>
                      <a:lnTo>
                        <a:pt x="14" y="58"/>
                      </a:lnTo>
                      <a:lnTo>
                        <a:pt x="23" y="58"/>
                      </a:lnTo>
                      <a:lnTo>
                        <a:pt x="30" y="65"/>
                      </a:lnTo>
                      <a:lnTo>
                        <a:pt x="37" y="65"/>
                      </a:lnTo>
                      <a:lnTo>
                        <a:pt x="44" y="65"/>
                      </a:lnTo>
                      <a:lnTo>
                        <a:pt x="51" y="58"/>
                      </a:lnTo>
                      <a:lnTo>
                        <a:pt x="60" y="58"/>
                      </a:lnTo>
                      <a:lnTo>
                        <a:pt x="60" y="51"/>
                      </a:lnTo>
                      <a:lnTo>
                        <a:pt x="67" y="44"/>
                      </a:lnTo>
                      <a:lnTo>
                        <a:pt x="67" y="28"/>
                      </a:lnTo>
                      <a:close/>
                    </a:path>
                  </a:pathLst>
                </a:custGeom>
                <a:solidFill>
                  <a:srgbClr val="FF0000"/>
                </a:solidFill>
                <a:ln w="0">
                  <a:solidFill>
                    <a:srgbClr val="FF0000"/>
                  </a:solidFill>
                  <a:prstDash val="solid"/>
                  <a:round/>
                  <a:headEnd/>
                  <a:tailEnd/>
                </a:ln>
              </p:spPr>
              <p:txBody>
                <a:bodyPr/>
                <a:lstStyle/>
                <a:p>
                  <a:endParaRPr lang="en-US"/>
                </a:p>
              </p:txBody>
            </p:sp>
            <p:sp>
              <p:nvSpPr>
                <p:cNvPr id="9784" name="Rectangle 265">
                  <a:extLst>
                    <a:ext uri="{FF2B5EF4-FFF2-40B4-BE49-F238E27FC236}">
                      <a16:creationId xmlns:a16="http://schemas.microsoft.com/office/drawing/2014/main" id="{9F8545BE-73CE-CE72-C3BD-285E1F256443}"/>
                    </a:ext>
                  </a:extLst>
                </p:cNvPr>
                <p:cNvSpPr>
                  <a:spLocks noChangeArrowheads="1"/>
                </p:cNvSpPr>
                <p:nvPr/>
              </p:nvSpPr>
              <p:spPr bwMode="auto">
                <a:xfrm>
                  <a:off x="415" y="2461"/>
                  <a:ext cx="76" cy="133"/>
                </a:xfrm>
                <a:prstGeom prst="rect">
                  <a:avLst/>
                </a:prstGeom>
                <a:solidFill>
                  <a:srgbClr val="000000"/>
                </a:solidFill>
                <a:ln w="0">
                  <a:solidFill>
                    <a:srgbClr val="000000"/>
                  </a:solidFill>
                  <a:miter lim="800000"/>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785" name="Freeform 266">
                  <a:extLst>
                    <a:ext uri="{FF2B5EF4-FFF2-40B4-BE49-F238E27FC236}">
                      <a16:creationId xmlns:a16="http://schemas.microsoft.com/office/drawing/2014/main" id="{1D71C20F-12A8-D974-AF14-FFF976AD8152}"/>
                    </a:ext>
                  </a:extLst>
                </p:cNvPr>
                <p:cNvSpPr>
                  <a:spLocks/>
                </p:cNvSpPr>
                <p:nvPr/>
              </p:nvSpPr>
              <p:spPr bwMode="auto">
                <a:xfrm>
                  <a:off x="451" y="2470"/>
                  <a:ext cx="2" cy="3"/>
                </a:xfrm>
                <a:custGeom>
                  <a:avLst/>
                  <a:gdLst>
                    <a:gd name="T0" fmla="*/ 0 w 66"/>
                    <a:gd name="T1" fmla="*/ 0 h 65"/>
                    <a:gd name="T2" fmla="*/ 0 w 66"/>
                    <a:gd name="T3" fmla="*/ 0 h 65"/>
                    <a:gd name="T4" fmla="*/ 0 w 66"/>
                    <a:gd name="T5" fmla="*/ 0 h 65"/>
                    <a:gd name="T6" fmla="*/ 0 w 66"/>
                    <a:gd name="T7" fmla="*/ 0 h 65"/>
                    <a:gd name="T8" fmla="*/ 0 w 66"/>
                    <a:gd name="T9" fmla="*/ 0 h 65"/>
                    <a:gd name="T10" fmla="*/ 0 w 66"/>
                    <a:gd name="T11" fmla="*/ 0 h 65"/>
                    <a:gd name="T12" fmla="*/ 0 w 66"/>
                    <a:gd name="T13" fmla="*/ 0 h 65"/>
                    <a:gd name="T14" fmla="*/ 0 w 66"/>
                    <a:gd name="T15" fmla="*/ 0 h 65"/>
                    <a:gd name="T16" fmla="*/ 0 w 66"/>
                    <a:gd name="T17" fmla="*/ 0 h 65"/>
                    <a:gd name="T18" fmla="*/ 0 w 66"/>
                    <a:gd name="T19" fmla="*/ 0 h 65"/>
                    <a:gd name="T20" fmla="*/ 0 w 66"/>
                    <a:gd name="T21" fmla="*/ 0 h 65"/>
                    <a:gd name="T22" fmla="*/ 0 w 66"/>
                    <a:gd name="T23" fmla="*/ 0 h 65"/>
                    <a:gd name="T24" fmla="*/ 0 w 66"/>
                    <a:gd name="T25" fmla="*/ 0 h 65"/>
                    <a:gd name="T26" fmla="*/ 0 w 66"/>
                    <a:gd name="T27" fmla="*/ 0 h 65"/>
                    <a:gd name="T28" fmla="*/ 0 w 66"/>
                    <a:gd name="T29" fmla="*/ 0 h 65"/>
                    <a:gd name="T30" fmla="*/ 0 w 66"/>
                    <a:gd name="T31" fmla="*/ 0 h 65"/>
                    <a:gd name="T32" fmla="*/ 0 w 66"/>
                    <a:gd name="T33" fmla="*/ 0 h 65"/>
                    <a:gd name="T34" fmla="*/ 0 w 66"/>
                    <a:gd name="T35" fmla="*/ 0 h 65"/>
                    <a:gd name="T36" fmla="*/ 0 w 66"/>
                    <a:gd name="T37" fmla="*/ 0 h 65"/>
                    <a:gd name="T38" fmla="*/ 0 w 66"/>
                    <a:gd name="T39" fmla="*/ 0 h 65"/>
                    <a:gd name="T40" fmla="*/ 0 w 66"/>
                    <a:gd name="T41" fmla="*/ 0 h 65"/>
                    <a:gd name="T42" fmla="*/ 0 w 66"/>
                    <a:gd name="T43" fmla="*/ 0 h 65"/>
                    <a:gd name="T44" fmla="*/ 0 w 66"/>
                    <a:gd name="T45" fmla="*/ 0 h 65"/>
                    <a:gd name="T46" fmla="*/ 0 w 66"/>
                    <a:gd name="T47" fmla="*/ 0 h 6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6"/>
                    <a:gd name="T73" fmla="*/ 0 h 65"/>
                    <a:gd name="T74" fmla="*/ 66 w 66"/>
                    <a:gd name="T75" fmla="*/ 65 h 6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6" h="65">
                      <a:moveTo>
                        <a:pt x="66" y="28"/>
                      </a:moveTo>
                      <a:lnTo>
                        <a:pt x="66" y="21"/>
                      </a:lnTo>
                      <a:lnTo>
                        <a:pt x="59" y="21"/>
                      </a:lnTo>
                      <a:lnTo>
                        <a:pt x="59" y="7"/>
                      </a:lnTo>
                      <a:lnTo>
                        <a:pt x="43" y="0"/>
                      </a:lnTo>
                      <a:lnTo>
                        <a:pt x="36" y="0"/>
                      </a:lnTo>
                      <a:lnTo>
                        <a:pt x="22" y="0"/>
                      </a:lnTo>
                      <a:lnTo>
                        <a:pt x="22" y="7"/>
                      </a:lnTo>
                      <a:lnTo>
                        <a:pt x="8" y="7"/>
                      </a:lnTo>
                      <a:lnTo>
                        <a:pt x="8" y="21"/>
                      </a:lnTo>
                      <a:lnTo>
                        <a:pt x="0" y="21"/>
                      </a:lnTo>
                      <a:lnTo>
                        <a:pt x="0" y="36"/>
                      </a:lnTo>
                      <a:lnTo>
                        <a:pt x="0" y="43"/>
                      </a:lnTo>
                      <a:lnTo>
                        <a:pt x="8" y="43"/>
                      </a:lnTo>
                      <a:lnTo>
                        <a:pt x="8" y="58"/>
                      </a:lnTo>
                      <a:lnTo>
                        <a:pt x="15" y="58"/>
                      </a:lnTo>
                      <a:lnTo>
                        <a:pt x="22" y="58"/>
                      </a:lnTo>
                      <a:lnTo>
                        <a:pt x="22" y="65"/>
                      </a:lnTo>
                      <a:lnTo>
                        <a:pt x="36" y="65"/>
                      </a:lnTo>
                      <a:lnTo>
                        <a:pt x="52" y="58"/>
                      </a:lnTo>
                      <a:lnTo>
                        <a:pt x="59" y="58"/>
                      </a:lnTo>
                      <a:lnTo>
                        <a:pt x="59" y="50"/>
                      </a:lnTo>
                      <a:lnTo>
                        <a:pt x="66" y="43"/>
                      </a:lnTo>
                      <a:lnTo>
                        <a:pt x="66" y="28"/>
                      </a:lnTo>
                      <a:close/>
                    </a:path>
                  </a:pathLst>
                </a:custGeom>
                <a:solidFill>
                  <a:srgbClr val="FF0000"/>
                </a:solidFill>
                <a:ln w="0">
                  <a:solidFill>
                    <a:srgbClr val="FF0000"/>
                  </a:solidFill>
                  <a:prstDash val="solid"/>
                  <a:round/>
                  <a:headEnd/>
                  <a:tailEnd/>
                </a:ln>
              </p:spPr>
              <p:txBody>
                <a:bodyPr/>
                <a:lstStyle/>
                <a:p>
                  <a:endParaRPr lang="en-US"/>
                </a:p>
              </p:txBody>
            </p:sp>
            <p:sp>
              <p:nvSpPr>
                <p:cNvPr id="9786" name="Freeform 267">
                  <a:extLst>
                    <a:ext uri="{FF2B5EF4-FFF2-40B4-BE49-F238E27FC236}">
                      <a16:creationId xmlns:a16="http://schemas.microsoft.com/office/drawing/2014/main" id="{334ACB3C-F7B2-0EDC-E09E-B3EEC117A5E0}"/>
                    </a:ext>
                  </a:extLst>
                </p:cNvPr>
                <p:cNvSpPr>
                  <a:spLocks/>
                </p:cNvSpPr>
                <p:nvPr/>
              </p:nvSpPr>
              <p:spPr bwMode="auto">
                <a:xfrm>
                  <a:off x="451" y="2486"/>
                  <a:ext cx="2" cy="3"/>
                </a:xfrm>
                <a:custGeom>
                  <a:avLst/>
                  <a:gdLst>
                    <a:gd name="T0" fmla="*/ 0 w 66"/>
                    <a:gd name="T1" fmla="*/ 0 h 71"/>
                    <a:gd name="T2" fmla="*/ 0 w 66"/>
                    <a:gd name="T3" fmla="*/ 0 h 71"/>
                    <a:gd name="T4" fmla="*/ 0 w 66"/>
                    <a:gd name="T5" fmla="*/ 0 h 71"/>
                    <a:gd name="T6" fmla="*/ 0 w 66"/>
                    <a:gd name="T7" fmla="*/ 0 h 71"/>
                    <a:gd name="T8" fmla="*/ 0 w 66"/>
                    <a:gd name="T9" fmla="*/ 0 h 71"/>
                    <a:gd name="T10" fmla="*/ 0 w 66"/>
                    <a:gd name="T11" fmla="*/ 0 h 71"/>
                    <a:gd name="T12" fmla="*/ 0 w 66"/>
                    <a:gd name="T13" fmla="*/ 0 h 71"/>
                    <a:gd name="T14" fmla="*/ 0 w 66"/>
                    <a:gd name="T15" fmla="*/ 0 h 71"/>
                    <a:gd name="T16" fmla="*/ 0 w 66"/>
                    <a:gd name="T17" fmla="*/ 0 h 71"/>
                    <a:gd name="T18" fmla="*/ 0 w 66"/>
                    <a:gd name="T19" fmla="*/ 0 h 71"/>
                    <a:gd name="T20" fmla="*/ 0 w 66"/>
                    <a:gd name="T21" fmla="*/ 0 h 71"/>
                    <a:gd name="T22" fmla="*/ 0 w 66"/>
                    <a:gd name="T23" fmla="*/ 0 h 71"/>
                    <a:gd name="T24" fmla="*/ 0 w 66"/>
                    <a:gd name="T25" fmla="*/ 0 h 71"/>
                    <a:gd name="T26" fmla="*/ 0 w 66"/>
                    <a:gd name="T27" fmla="*/ 0 h 71"/>
                    <a:gd name="T28" fmla="*/ 0 w 66"/>
                    <a:gd name="T29" fmla="*/ 0 h 71"/>
                    <a:gd name="T30" fmla="*/ 0 w 66"/>
                    <a:gd name="T31" fmla="*/ 0 h 71"/>
                    <a:gd name="T32" fmla="*/ 0 w 66"/>
                    <a:gd name="T33" fmla="*/ 0 h 71"/>
                    <a:gd name="T34" fmla="*/ 0 w 66"/>
                    <a:gd name="T35" fmla="*/ 0 h 71"/>
                    <a:gd name="T36" fmla="*/ 0 w 66"/>
                    <a:gd name="T37" fmla="*/ 0 h 71"/>
                    <a:gd name="T38" fmla="*/ 0 w 66"/>
                    <a:gd name="T39" fmla="*/ 0 h 71"/>
                    <a:gd name="T40" fmla="*/ 0 w 66"/>
                    <a:gd name="T41" fmla="*/ 0 h 71"/>
                    <a:gd name="T42" fmla="*/ 0 w 66"/>
                    <a:gd name="T43" fmla="*/ 0 h 71"/>
                    <a:gd name="T44" fmla="*/ 0 w 66"/>
                    <a:gd name="T45" fmla="*/ 0 h 71"/>
                    <a:gd name="T46" fmla="*/ 0 w 66"/>
                    <a:gd name="T47" fmla="*/ 0 h 71"/>
                    <a:gd name="T48" fmla="*/ 0 w 66"/>
                    <a:gd name="T49" fmla="*/ 0 h 71"/>
                    <a:gd name="T50" fmla="*/ 0 w 66"/>
                    <a:gd name="T51" fmla="*/ 0 h 71"/>
                    <a:gd name="T52" fmla="*/ 0 w 66"/>
                    <a:gd name="T53" fmla="*/ 0 h 7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6"/>
                    <a:gd name="T82" fmla="*/ 0 h 71"/>
                    <a:gd name="T83" fmla="*/ 66 w 66"/>
                    <a:gd name="T84" fmla="*/ 71 h 7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6" h="71">
                      <a:moveTo>
                        <a:pt x="66" y="35"/>
                      </a:moveTo>
                      <a:lnTo>
                        <a:pt x="66" y="28"/>
                      </a:lnTo>
                      <a:lnTo>
                        <a:pt x="59" y="22"/>
                      </a:lnTo>
                      <a:lnTo>
                        <a:pt x="59" y="14"/>
                      </a:lnTo>
                      <a:lnTo>
                        <a:pt x="59" y="7"/>
                      </a:lnTo>
                      <a:lnTo>
                        <a:pt x="43" y="0"/>
                      </a:lnTo>
                      <a:lnTo>
                        <a:pt x="36" y="0"/>
                      </a:lnTo>
                      <a:lnTo>
                        <a:pt x="22" y="0"/>
                      </a:lnTo>
                      <a:lnTo>
                        <a:pt x="22" y="7"/>
                      </a:lnTo>
                      <a:lnTo>
                        <a:pt x="8" y="7"/>
                      </a:lnTo>
                      <a:lnTo>
                        <a:pt x="8" y="14"/>
                      </a:lnTo>
                      <a:lnTo>
                        <a:pt x="8" y="22"/>
                      </a:lnTo>
                      <a:lnTo>
                        <a:pt x="0" y="28"/>
                      </a:lnTo>
                      <a:lnTo>
                        <a:pt x="0" y="35"/>
                      </a:lnTo>
                      <a:lnTo>
                        <a:pt x="0" y="42"/>
                      </a:lnTo>
                      <a:lnTo>
                        <a:pt x="8" y="50"/>
                      </a:lnTo>
                      <a:lnTo>
                        <a:pt x="8" y="56"/>
                      </a:lnTo>
                      <a:lnTo>
                        <a:pt x="15" y="64"/>
                      </a:lnTo>
                      <a:lnTo>
                        <a:pt x="22" y="64"/>
                      </a:lnTo>
                      <a:lnTo>
                        <a:pt x="22" y="71"/>
                      </a:lnTo>
                      <a:lnTo>
                        <a:pt x="36" y="71"/>
                      </a:lnTo>
                      <a:lnTo>
                        <a:pt x="52" y="64"/>
                      </a:lnTo>
                      <a:lnTo>
                        <a:pt x="59" y="56"/>
                      </a:lnTo>
                      <a:lnTo>
                        <a:pt x="59" y="50"/>
                      </a:lnTo>
                      <a:lnTo>
                        <a:pt x="66" y="50"/>
                      </a:lnTo>
                      <a:lnTo>
                        <a:pt x="66" y="42"/>
                      </a:lnTo>
                      <a:lnTo>
                        <a:pt x="66" y="35"/>
                      </a:lnTo>
                      <a:close/>
                    </a:path>
                  </a:pathLst>
                </a:custGeom>
                <a:solidFill>
                  <a:srgbClr val="FF0000"/>
                </a:solidFill>
                <a:ln w="0">
                  <a:solidFill>
                    <a:srgbClr val="FF0000"/>
                  </a:solidFill>
                  <a:prstDash val="solid"/>
                  <a:round/>
                  <a:headEnd/>
                  <a:tailEnd/>
                </a:ln>
              </p:spPr>
              <p:txBody>
                <a:bodyPr/>
                <a:lstStyle/>
                <a:p>
                  <a:endParaRPr lang="en-US"/>
                </a:p>
              </p:txBody>
            </p:sp>
            <p:sp>
              <p:nvSpPr>
                <p:cNvPr id="9787" name="Freeform 268">
                  <a:extLst>
                    <a:ext uri="{FF2B5EF4-FFF2-40B4-BE49-F238E27FC236}">
                      <a16:creationId xmlns:a16="http://schemas.microsoft.com/office/drawing/2014/main" id="{F19FD6C2-989D-31D8-E589-FFD03934A333}"/>
                    </a:ext>
                  </a:extLst>
                </p:cNvPr>
                <p:cNvSpPr>
                  <a:spLocks/>
                </p:cNvSpPr>
                <p:nvPr/>
              </p:nvSpPr>
              <p:spPr bwMode="auto">
                <a:xfrm>
                  <a:off x="451" y="2502"/>
                  <a:ext cx="2" cy="3"/>
                </a:xfrm>
                <a:custGeom>
                  <a:avLst/>
                  <a:gdLst>
                    <a:gd name="T0" fmla="*/ 0 w 66"/>
                    <a:gd name="T1" fmla="*/ 0 h 66"/>
                    <a:gd name="T2" fmla="*/ 0 w 66"/>
                    <a:gd name="T3" fmla="*/ 0 h 66"/>
                    <a:gd name="T4" fmla="*/ 0 w 66"/>
                    <a:gd name="T5" fmla="*/ 0 h 66"/>
                    <a:gd name="T6" fmla="*/ 0 w 66"/>
                    <a:gd name="T7" fmla="*/ 0 h 66"/>
                    <a:gd name="T8" fmla="*/ 0 w 66"/>
                    <a:gd name="T9" fmla="*/ 0 h 66"/>
                    <a:gd name="T10" fmla="*/ 0 w 66"/>
                    <a:gd name="T11" fmla="*/ 0 h 66"/>
                    <a:gd name="T12" fmla="*/ 0 w 66"/>
                    <a:gd name="T13" fmla="*/ 0 h 66"/>
                    <a:gd name="T14" fmla="*/ 0 w 66"/>
                    <a:gd name="T15" fmla="*/ 0 h 66"/>
                    <a:gd name="T16" fmla="*/ 0 w 66"/>
                    <a:gd name="T17" fmla="*/ 0 h 66"/>
                    <a:gd name="T18" fmla="*/ 0 w 66"/>
                    <a:gd name="T19" fmla="*/ 0 h 66"/>
                    <a:gd name="T20" fmla="*/ 0 w 66"/>
                    <a:gd name="T21" fmla="*/ 0 h 66"/>
                    <a:gd name="T22" fmla="*/ 0 w 66"/>
                    <a:gd name="T23" fmla="*/ 0 h 66"/>
                    <a:gd name="T24" fmla="*/ 0 w 66"/>
                    <a:gd name="T25" fmla="*/ 0 h 66"/>
                    <a:gd name="T26" fmla="*/ 0 w 66"/>
                    <a:gd name="T27" fmla="*/ 0 h 66"/>
                    <a:gd name="T28" fmla="*/ 0 w 66"/>
                    <a:gd name="T29" fmla="*/ 0 h 66"/>
                    <a:gd name="T30" fmla="*/ 0 w 66"/>
                    <a:gd name="T31" fmla="*/ 0 h 66"/>
                    <a:gd name="T32" fmla="*/ 0 w 66"/>
                    <a:gd name="T33" fmla="*/ 0 h 66"/>
                    <a:gd name="T34" fmla="*/ 0 w 66"/>
                    <a:gd name="T35" fmla="*/ 0 h 66"/>
                    <a:gd name="T36" fmla="*/ 0 w 66"/>
                    <a:gd name="T37" fmla="*/ 0 h 66"/>
                    <a:gd name="T38" fmla="*/ 0 w 66"/>
                    <a:gd name="T39" fmla="*/ 0 h 66"/>
                    <a:gd name="T40" fmla="*/ 0 w 66"/>
                    <a:gd name="T41" fmla="*/ 0 h 66"/>
                    <a:gd name="T42" fmla="*/ 0 w 66"/>
                    <a:gd name="T43" fmla="*/ 0 h 66"/>
                    <a:gd name="T44" fmla="*/ 0 w 66"/>
                    <a:gd name="T45" fmla="*/ 0 h 66"/>
                    <a:gd name="T46" fmla="*/ 0 w 66"/>
                    <a:gd name="T47" fmla="*/ 0 h 6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6"/>
                    <a:gd name="T73" fmla="*/ 0 h 66"/>
                    <a:gd name="T74" fmla="*/ 66 w 66"/>
                    <a:gd name="T75" fmla="*/ 66 h 6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6" h="66">
                      <a:moveTo>
                        <a:pt x="66" y="29"/>
                      </a:moveTo>
                      <a:lnTo>
                        <a:pt x="66" y="22"/>
                      </a:lnTo>
                      <a:lnTo>
                        <a:pt x="59" y="15"/>
                      </a:lnTo>
                      <a:lnTo>
                        <a:pt x="59" y="8"/>
                      </a:lnTo>
                      <a:lnTo>
                        <a:pt x="59" y="0"/>
                      </a:lnTo>
                      <a:lnTo>
                        <a:pt x="43" y="0"/>
                      </a:lnTo>
                      <a:lnTo>
                        <a:pt x="36" y="0"/>
                      </a:lnTo>
                      <a:lnTo>
                        <a:pt x="22" y="0"/>
                      </a:lnTo>
                      <a:lnTo>
                        <a:pt x="8" y="0"/>
                      </a:lnTo>
                      <a:lnTo>
                        <a:pt x="8" y="8"/>
                      </a:lnTo>
                      <a:lnTo>
                        <a:pt x="8" y="15"/>
                      </a:lnTo>
                      <a:lnTo>
                        <a:pt x="0" y="22"/>
                      </a:lnTo>
                      <a:lnTo>
                        <a:pt x="0" y="36"/>
                      </a:lnTo>
                      <a:lnTo>
                        <a:pt x="8" y="45"/>
                      </a:lnTo>
                      <a:lnTo>
                        <a:pt x="8" y="52"/>
                      </a:lnTo>
                      <a:lnTo>
                        <a:pt x="15" y="59"/>
                      </a:lnTo>
                      <a:lnTo>
                        <a:pt x="22" y="59"/>
                      </a:lnTo>
                      <a:lnTo>
                        <a:pt x="22" y="66"/>
                      </a:lnTo>
                      <a:lnTo>
                        <a:pt x="36" y="66"/>
                      </a:lnTo>
                      <a:lnTo>
                        <a:pt x="52" y="59"/>
                      </a:lnTo>
                      <a:lnTo>
                        <a:pt x="59" y="52"/>
                      </a:lnTo>
                      <a:lnTo>
                        <a:pt x="66" y="45"/>
                      </a:lnTo>
                      <a:lnTo>
                        <a:pt x="66" y="36"/>
                      </a:lnTo>
                      <a:lnTo>
                        <a:pt x="66" y="29"/>
                      </a:lnTo>
                      <a:close/>
                    </a:path>
                  </a:pathLst>
                </a:custGeom>
                <a:solidFill>
                  <a:srgbClr val="FF0000"/>
                </a:solidFill>
                <a:ln w="0">
                  <a:solidFill>
                    <a:srgbClr val="FF0000"/>
                  </a:solidFill>
                  <a:prstDash val="solid"/>
                  <a:round/>
                  <a:headEnd/>
                  <a:tailEnd/>
                </a:ln>
              </p:spPr>
              <p:txBody>
                <a:bodyPr/>
                <a:lstStyle/>
                <a:p>
                  <a:endParaRPr lang="en-US"/>
                </a:p>
              </p:txBody>
            </p:sp>
            <p:sp>
              <p:nvSpPr>
                <p:cNvPr id="9788" name="Freeform 269">
                  <a:extLst>
                    <a:ext uri="{FF2B5EF4-FFF2-40B4-BE49-F238E27FC236}">
                      <a16:creationId xmlns:a16="http://schemas.microsoft.com/office/drawing/2014/main" id="{379A9497-64F7-7AB8-3408-0A7BCE60BAB7}"/>
                    </a:ext>
                  </a:extLst>
                </p:cNvPr>
                <p:cNvSpPr>
                  <a:spLocks/>
                </p:cNvSpPr>
                <p:nvPr/>
              </p:nvSpPr>
              <p:spPr bwMode="auto">
                <a:xfrm>
                  <a:off x="451" y="2518"/>
                  <a:ext cx="2" cy="3"/>
                </a:xfrm>
                <a:custGeom>
                  <a:avLst/>
                  <a:gdLst>
                    <a:gd name="T0" fmla="*/ 0 w 66"/>
                    <a:gd name="T1" fmla="*/ 0 h 66"/>
                    <a:gd name="T2" fmla="*/ 0 w 66"/>
                    <a:gd name="T3" fmla="*/ 0 h 66"/>
                    <a:gd name="T4" fmla="*/ 0 w 66"/>
                    <a:gd name="T5" fmla="*/ 0 h 66"/>
                    <a:gd name="T6" fmla="*/ 0 w 66"/>
                    <a:gd name="T7" fmla="*/ 0 h 66"/>
                    <a:gd name="T8" fmla="*/ 0 w 66"/>
                    <a:gd name="T9" fmla="*/ 0 h 66"/>
                    <a:gd name="T10" fmla="*/ 0 w 66"/>
                    <a:gd name="T11" fmla="*/ 0 h 66"/>
                    <a:gd name="T12" fmla="*/ 0 w 66"/>
                    <a:gd name="T13" fmla="*/ 0 h 66"/>
                    <a:gd name="T14" fmla="*/ 0 w 66"/>
                    <a:gd name="T15" fmla="*/ 0 h 66"/>
                    <a:gd name="T16" fmla="*/ 0 w 66"/>
                    <a:gd name="T17" fmla="*/ 0 h 66"/>
                    <a:gd name="T18" fmla="*/ 0 w 66"/>
                    <a:gd name="T19" fmla="*/ 0 h 66"/>
                    <a:gd name="T20" fmla="*/ 0 w 66"/>
                    <a:gd name="T21" fmla="*/ 0 h 66"/>
                    <a:gd name="T22" fmla="*/ 0 w 66"/>
                    <a:gd name="T23" fmla="*/ 0 h 66"/>
                    <a:gd name="T24" fmla="*/ 0 w 66"/>
                    <a:gd name="T25" fmla="*/ 0 h 66"/>
                    <a:gd name="T26" fmla="*/ 0 w 66"/>
                    <a:gd name="T27" fmla="*/ 0 h 66"/>
                    <a:gd name="T28" fmla="*/ 0 w 66"/>
                    <a:gd name="T29" fmla="*/ 0 h 66"/>
                    <a:gd name="T30" fmla="*/ 0 w 66"/>
                    <a:gd name="T31" fmla="*/ 0 h 66"/>
                    <a:gd name="T32" fmla="*/ 0 w 66"/>
                    <a:gd name="T33" fmla="*/ 0 h 66"/>
                    <a:gd name="T34" fmla="*/ 0 w 66"/>
                    <a:gd name="T35" fmla="*/ 0 h 66"/>
                    <a:gd name="T36" fmla="*/ 0 w 66"/>
                    <a:gd name="T37" fmla="*/ 0 h 66"/>
                    <a:gd name="T38" fmla="*/ 0 w 66"/>
                    <a:gd name="T39" fmla="*/ 0 h 66"/>
                    <a:gd name="T40" fmla="*/ 0 w 66"/>
                    <a:gd name="T41" fmla="*/ 0 h 66"/>
                    <a:gd name="T42" fmla="*/ 0 w 66"/>
                    <a:gd name="T43" fmla="*/ 0 h 6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6"/>
                    <a:gd name="T67" fmla="*/ 0 h 66"/>
                    <a:gd name="T68" fmla="*/ 66 w 66"/>
                    <a:gd name="T69" fmla="*/ 66 h 6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6" h="66">
                      <a:moveTo>
                        <a:pt x="66" y="30"/>
                      </a:moveTo>
                      <a:lnTo>
                        <a:pt x="59" y="23"/>
                      </a:lnTo>
                      <a:lnTo>
                        <a:pt x="59" y="7"/>
                      </a:lnTo>
                      <a:lnTo>
                        <a:pt x="43" y="0"/>
                      </a:lnTo>
                      <a:lnTo>
                        <a:pt x="36" y="0"/>
                      </a:lnTo>
                      <a:lnTo>
                        <a:pt x="22" y="0"/>
                      </a:lnTo>
                      <a:lnTo>
                        <a:pt x="22" y="7"/>
                      </a:lnTo>
                      <a:lnTo>
                        <a:pt x="8" y="7"/>
                      </a:lnTo>
                      <a:lnTo>
                        <a:pt x="8" y="23"/>
                      </a:lnTo>
                      <a:lnTo>
                        <a:pt x="0" y="30"/>
                      </a:lnTo>
                      <a:lnTo>
                        <a:pt x="0" y="37"/>
                      </a:lnTo>
                      <a:lnTo>
                        <a:pt x="0" y="44"/>
                      </a:lnTo>
                      <a:lnTo>
                        <a:pt x="8" y="44"/>
                      </a:lnTo>
                      <a:lnTo>
                        <a:pt x="8" y="59"/>
                      </a:lnTo>
                      <a:lnTo>
                        <a:pt x="15" y="66"/>
                      </a:lnTo>
                      <a:lnTo>
                        <a:pt x="22" y="66"/>
                      </a:lnTo>
                      <a:lnTo>
                        <a:pt x="36" y="66"/>
                      </a:lnTo>
                      <a:lnTo>
                        <a:pt x="52" y="66"/>
                      </a:lnTo>
                      <a:lnTo>
                        <a:pt x="59" y="59"/>
                      </a:lnTo>
                      <a:lnTo>
                        <a:pt x="59" y="52"/>
                      </a:lnTo>
                      <a:lnTo>
                        <a:pt x="66" y="44"/>
                      </a:lnTo>
                      <a:lnTo>
                        <a:pt x="66" y="30"/>
                      </a:lnTo>
                      <a:close/>
                    </a:path>
                  </a:pathLst>
                </a:custGeom>
                <a:solidFill>
                  <a:srgbClr val="FF0000"/>
                </a:solidFill>
                <a:ln w="0">
                  <a:solidFill>
                    <a:srgbClr val="FF0000"/>
                  </a:solidFill>
                  <a:prstDash val="solid"/>
                  <a:round/>
                  <a:headEnd/>
                  <a:tailEnd/>
                </a:ln>
              </p:spPr>
              <p:txBody>
                <a:bodyPr/>
                <a:lstStyle/>
                <a:p>
                  <a:endParaRPr lang="en-US"/>
                </a:p>
              </p:txBody>
            </p:sp>
            <p:sp>
              <p:nvSpPr>
                <p:cNvPr id="9789" name="Freeform 270">
                  <a:extLst>
                    <a:ext uri="{FF2B5EF4-FFF2-40B4-BE49-F238E27FC236}">
                      <a16:creationId xmlns:a16="http://schemas.microsoft.com/office/drawing/2014/main" id="{8C6BA652-3EB1-B985-CF87-1CF849024984}"/>
                    </a:ext>
                  </a:extLst>
                </p:cNvPr>
                <p:cNvSpPr>
                  <a:spLocks/>
                </p:cNvSpPr>
                <p:nvPr/>
              </p:nvSpPr>
              <p:spPr bwMode="auto">
                <a:xfrm>
                  <a:off x="451" y="2533"/>
                  <a:ext cx="2" cy="3"/>
                </a:xfrm>
                <a:custGeom>
                  <a:avLst/>
                  <a:gdLst>
                    <a:gd name="T0" fmla="*/ 0 w 66"/>
                    <a:gd name="T1" fmla="*/ 0 h 65"/>
                    <a:gd name="T2" fmla="*/ 0 w 66"/>
                    <a:gd name="T3" fmla="*/ 0 h 65"/>
                    <a:gd name="T4" fmla="*/ 0 w 66"/>
                    <a:gd name="T5" fmla="*/ 0 h 65"/>
                    <a:gd name="T6" fmla="*/ 0 w 66"/>
                    <a:gd name="T7" fmla="*/ 0 h 65"/>
                    <a:gd name="T8" fmla="*/ 0 w 66"/>
                    <a:gd name="T9" fmla="*/ 0 h 65"/>
                    <a:gd name="T10" fmla="*/ 0 w 66"/>
                    <a:gd name="T11" fmla="*/ 0 h 65"/>
                    <a:gd name="T12" fmla="*/ 0 w 66"/>
                    <a:gd name="T13" fmla="*/ 0 h 65"/>
                    <a:gd name="T14" fmla="*/ 0 w 66"/>
                    <a:gd name="T15" fmla="*/ 0 h 65"/>
                    <a:gd name="T16" fmla="*/ 0 w 66"/>
                    <a:gd name="T17" fmla="*/ 0 h 65"/>
                    <a:gd name="T18" fmla="*/ 0 w 66"/>
                    <a:gd name="T19" fmla="*/ 0 h 65"/>
                    <a:gd name="T20" fmla="*/ 0 w 66"/>
                    <a:gd name="T21" fmla="*/ 0 h 65"/>
                    <a:gd name="T22" fmla="*/ 0 w 66"/>
                    <a:gd name="T23" fmla="*/ 0 h 65"/>
                    <a:gd name="T24" fmla="*/ 0 w 66"/>
                    <a:gd name="T25" fmla="*/ 0 h 65"/>
                    <a:gd name="T26" fmla="*/ 0 w 66"/>
                    <a:gd name="T27" fmla="*/ 0 h 65"/>
                    <a:gd name="T28" fmla="*/ 0 w 66"/>
                    <a:gd name="T29" fmla="*/ 0 h 65"/>
                    <a:gd name="T30" fmla="*/ 0 w 66"/>
                    <a:gd name="T31" fmla="*/ 0 h 65"/>
                    <a:gd name="T32" fmla="*/ 0 w 66"/>
                    <a:gd name="T33" fmla="*/ 0 h 65"/>
                    <a:gd name="T34" fmla="*/ 0 w 66"/>
                    <a:gd name="T35" fmla="*/ 0 h 65"/>
                    <a:gd name="T36" fmla="*/ 0 w 66"/>
                    <a:gd name="T37" fmla="*/ 0 h 65"/>
                    <a:gd name="T38" fmla="*/ 0 w 66"/>
                    <a:gd name="T39" fmla="*/ 0 h 65"/>
                    <a:gd name="T40" fmla="*/ 0 w 66"/>
                    <a:gd name="T41" fmla="*/ 0 h 65"/>
                    <a:gd name="T42" fmla="*/ 0 w 66"/>
                    <a:gd name="T43" fmla="*/ 0 h 65"/>
                    <a:gd name="T44" fmla="*/ 0 w 66"/>
                    <a:gd name="T45" fmla="*/ 0 h 65"/>
                    <a:gd name="T46" fmla="*/ 0 w 66"/>
                    <a:gd name="T47" fmla="*/ 0 h 65"/>
                    <a:gd name="T48" fmla="*/ 0 w 66"/>
                    <a:gd name="T49" fmla="*/ 0 h 65"/>
                    <a:gd name="T50" fmla="*/ 0 w 66"/>
                    <a:gd name="T51" fmla="*/ 0 h 6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6"/>
                    <a:gd name="T79" fmla="*/ 0 h 65"/>
                    <a:gd name="T80" fmla="*/ 66 w 66"/>
                    <a:gd name="T81" fmla="*/ 65 h 6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6" h="65">
                      <a:moveTo>
                        <a:pt x="66" y="37"/>
                      </a:moveTo>
                      <a:lnTo>
                        <a:pt x="66" y="28"/>
                      </a:lnTo>
                      <a:lnTo>
                        <a:pt x="59" y="21"/>
                      </a:lnTo>
                      <a:lnTo>
                        <a:pt x="59" y="14"/>
                      </a:lnTo>
                      <a:lnTo>
                        <a:pt x="59" y="7"/>
                      </a:lnTo>
                      <a:lnTo>
                        <a:pt x="43" y="0"/>
                      </a:lnTo>
                      <a:lnTo>
                        <a:pt x="36" y="0"/>
                      </a:lnTo>
                      <a:lnTo>
                        <a:pt x="22" y="0"/>
                      </a:lnTo>
                      <a:lnTo>
                        <a:pt x="22" y="7"/>
                      </a:lnTo>
                      <a:lnTo>
                        <a:pt x="8" y="7"/>
                      </a:lnTo>
                      <a:lnTo>
                        <a:pt x="8" y="14"/>
                      </a:lnTo>
                      <a:lnTo>
                        <a:pt x="8" y="21"/>
                      </a:lnTo>
                      <a:lnTo>
                        <a:pt x="0" y="28"/>
                      </a:lnTo>
                      <a:lnTo>
                        <a:pt x="0" y="37"/>
                      </a:lnTo>
                      <a:lnTo>
                        <a:pt x="0" y="44"/>
                      </a:lnTo>
                      <a:lnTo>
                        <a:pt x="8" y="51"/>
                      </a:lnTo>
                      <a:lnTo>
                        <a:pt x="8" y="58"/>
                      </a:lnTo>
                      <a:lnTo>
                        <a:pt x="15" y="65"/>
                      </a:lnTo>
                      <a:lnTo>
                        <a:pt x="22" y="65"/>
                      </a:lnTo>
                      <a:lnTo>
                        <a:pt x="36" y="65"/>
                      </a:lnTo>
                      <a:lnTo>
                        <a:pt x="52" y="65"/>
                      </a:lnTo>
                      <a:lnTo>
                        <a:pt x="59" y="58"/>
                      </a:lnTo>
                      <a:lnTo>
                        <a:pt x="59" y="51"/>
                      </a:lnTo>
                      <a:lnTo>
                        <a:pt x="66" y="51"/>
                      </a:lnTo>
                      <a:lnTo>
                        <a:pt x="66" y="44"/>
                      </a:lnTo>
                      <a:lnTo>
                        <a:pt x="66" y="37"/>
                      </a:lnTo>
                      <a:close/>
                    </a:path>
                  </a:pathLst>
                </a:custGeom>
                <a:solidFill>
                  <a:srgbClr val="FF0000"/>
                </a:solidFill>
                <a:ln w="0">
                  <a:solidFill>
                    <a:srgbClr val="FF0000"/>
                  </a:solidFill>
                  <a:prstDash val="solid"/>
                  <a:round/>
                  <a:headEnd/>
                  <a:tailEnd/>
                </a:ln>
              </p:spPr>
              <p:txBody>
                <a:bodyPr/>
                <a:lstStyle/>
                <a:p>
                  <a:endParaRPr lang="en-US"/>
                </a:p>
              </p:txBody>
            </p:sp>
            <p:sp>
              <p:nvSpPr>
                <p:cNvPr id="9790" name="Freeform 271">
                  <a:extLst>
                    <a:ext uri="{FF2B5EF4-FFF2-40B4-BE49-F238E27FC236}">
                      <a16:creationId xmlns:a16="http://schemas.microsoft.com/office/drawing/2014/main" id="{98C277B1-DAFF-0767-7477-9DF50904085D}"/>
                    </a:ext>
                  </a:extLst>
                </p:cNvPr>
                <p:cNvSpPr>
                  <a:spLocks/>
                </p:cNvSpPr>
                <p:nvPr/>
              </p:nvSpPr>
              <p:spPr bwMode="auto">
                <a:xfrm>
                  <a:off x="451" y="2549"/>
                  <a:ext cx="2" cy="4"/>
                </a:xfrm>
                <a:custGeom>
                  <a:avLst/>
                  <a:gdLst>
                    <a:gd name="T0" fmla="*/ 0 w 66"/>
                    <a:gd name="T1" fmla="*/ 0 h 73"/>
                    <a:gd name="T2" fmla="*/ 0 w 66"/>
                    <a:gd name="T3" fmla="*/ 0 h 73"/>
                    <a:gd name="T4" fmla="*/ 0 w 66"/>
                    <a:gd name="T5" fmla="*/ 0 h 73"/>
                    <a:gd name="T6" fmla="*/ 0 w 66"/>
                    <a:gd name="T7" fmla="*/ 0 h 73"/>
                    <a:gd name="T8" fmla="*/ 0 w 66"/>
                    <a:gd name="T9" fmla="*/ 0 h 73"/>
                    <a:gd name="T10" fmla="*/ 0 w 66"/>
                    <a:gd name="T11" fmla="*/ 0 h 73"/>
                    <a:gd name="T12" fmla="*/ 0 w 66"/>
                    <a:gd name="T13" fmla="*/ 0 h 73"/>
                    <a:gd name="T14" fmla="*/ 0 w 66"/>
                    <a:gd name="T15" fmla="*/ 0 h 73"/>
                    <a:gd name="T16" fmla="*/ 0 w 66"/>
                    <a:gd name="T17" fmla="*/ 0 h 73"/>
                    <a:gd name="T18" fmla="*/ 0 w 66"/>
                    <a:gd name="T19" fmla="*/ 0 h 73"/>
                    <a:gd name="T20" fmla="*/ 0 w 66"/>
                    <a:gd name="T21" fmla="*/ 0 h 73"/>
                    <a:gd name="T22" fmla="*/ 0 w 66"/>
                    <a:gd name="T23" fmla="*/ 0 h 73"/>
                    <a:gd name="T24" fmla="*/ 0 w 66"/>
                    <a:gd name="T25" fmla="*/ 0 h 73"/>
                    <a:gd name="T26" fmla="*/ 0 w 66"/>
                    <a:gd name="T27" fmla="*/ 0 h 73"/>
                    <a:gd name="T28" fmla="*/ 0 w 66"/>
                    <a:gd name="T29" fmla="*/ 0 h 73"/>
                    <a:gd name="T30" fmla="*/ 0 w 66"/>
                    <a:gd name="T31" fmla="*/ 0 h 73"/>
                    <a:gd name="T32" fmla="*/ 0 w 66"/>
                    <a:gd name="T33" fmla="*/ 0 h 73"/>
                    <a:gd name="T34" fmla="*/ 0 w 66"/>
                    <a:gd name="T35" fmla="*/ 0 h 73"/>
                    <a:gd name="T36" fmla="*/ 0 w 66"/>
                    <a:gd name="T37" fmla="*/ 0 h 73"/>
                    <a:gd name="T38" fmla="*/ 0 w 66"/>
                    <a:gd name="T39" fmla="*/ 0 h 73"/>
                    <a:gd name="T40" fmla="*/ 0 w 66"/>
                    <a:gd name="T41" fmla="*/ 0 h 73"/>
                    <a:gd name="T42" fmla="*/ 0 w 66"/>
                    <a:gd name="T43" fmla="*/ 0 h 73"/>
                    <a:gd name="T44" fmla="*/ 0 w 66"/>
                    <a:gd name="T45" fmla="*/ 0 h 73"/>
                    <a:gd name="T46" fmla="*/ 0 w 66"/>
                    <a:gd name="T47" fmla="*/ 0 h 73"/>
                    <a:gd name="T48" fmla="*/ 0 w 66"/>
                    <a:gd name="T49" fmla="*/ 0 h 73"/>
                    <a:gd name="T50" fmla="*/ 0 w 66"/>
                    <a:gd name="T51" fmla="*/ 0 h 7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6"/>
                    <a:gd name="T79" fmla="*/ 0 h 73"/>
                    <a:gd name="T80" fmla="*/ 66 w 66"/>
                    <a:gd name="T81" fmla="*/ 73 h 7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6" h="73">
                      <a:moveTo>
                        <a:pt x="66" y="36"/>
                      </a:moveTo>
                      <a:lnTo>
                        <a:pt x="66" y="28"/>
                      </a:lnTo>
                      <a:lnTo>
                        <a:pt x="59" y="21"/>
                      </a:lnTo>
                      <a:lnTo>
                        <a:pt x="59" y="14"/>
                      </a:lnTo>
                      <a:lnTo>
                        <a:pt x="59" y="7"/>
                      </a:lnTo>
                      <a:lnTo>
                        <a:pt x="43" y="0"/>
                      </a:lnTo>
                      <a:lnTo>
                        <a:pt x="36" y="0"/>
                      </a:lnTo>
                      <a:lnTo>
                        <a:pt x="22" y="0"/>
                      </a:lnTo>
                      <a:lnTo>
                        <a:pt x="22" y="7"/>
                      </a:lnTo>
                      <a:lnTo>
                        <a:pt x="8" y="7"/>
                      </a:lnTo>
                      <a:lnTo>
                        <a:pt x="8" y="14"/>
                      </a:lnTo>
                      <a:lnTo>
                        <a:pt x="8" y="21"/>
                      </a:lnTo>
                      <a:lnTo>
                        <a:pt x="0" y="28"/>
                      </a:lnTo>
                      <a:lnTo>
                        <a:pt x="0" y="36"/>
                      </a:lnTo>
                      <a:lnTo>
                        <a:pt x="0" y="43"/>
                      </a:lnTo>
                      <a:lnTo>
                        <a:pt x="8" y="50"/>
                      </a:lnTo>
                      <a:lnTo>
                        <a:pt x="8" y="57"/>
                      </a:lnTo>
                      <a:lnTo>
                        <a:pt x="15" y="65"/>
                      </a:lnTo>
                      <a:lnTo>
                        <a:pt x="22" y="65"/>
                      </a:lnTo>
                      <a:lnTo>
                        <a:pt x="22" y="73"/>
                      </a:lnTo>
                      <a:lnTo>
                        <a:pt x="36" y="73"/>
                      </a:lnTo>
                      <a:lnTo>
                        <a:pt x="52" y="65"/>
                      </a:lnTo>
                      <a:lnTo>
                        <a:pt x="59" y="57"/>
                      </a:lnTo>
                      <a:lnTo>
                        <a:pt x="66" y="50"/>
                      </a:lnTo>
                      <a:lnTo>
                        <a:pt x="66" y="43"/>
                      </a:lnTo>
                      <a:lnTo>
                        <a:pt x="66" y="36"/>
                      </a:lnTo>
                      <a:close/>
                    </a:path>
                  </a:pathLst>
                </a:custGeom>
                <a:solidFill>
                  <a:srgbClr val="FF0000"/>
                </a:solidFill>
                <a:ln w="0">
                  <a:solidFill>
                    <a:srgbClr val="FF0000"/>
                  </a:solidFill>
                  <a:prstDash val="solid"/>
                  <a:round/>
                  <a:headEnd/>
                  <a:tailEnd/>
                </a:ln>
              </p:spPr>
              <p:txBody>
                <a:bodyPr/>
                <a:lstStyle/>
                <a:p>
                  <a:endParaRPr lang="en-US"/>
                </a:p>
              </p:txBody>
            </p:sp>
            <p:sp>
              <p:nvSpPr>
                <p:cNvPr id="9791" name="Freeform 272">
                  <a:extLst>
                    <a:ext uri="{FF2B5EF4-FFF2-40B4-BE49-F238E27FC236}">
                      <a16:creationId xmlns:a16="http://schemas.microsoft.com/office/drawing/2014/main" id="{5CE29C03-A284-9EEE-489B-778CDB7C6412}"/>
                    </a:ext>
                  </a:extLst>
                </p:cNvPr>
                <p:cNvSpPr>
                  <a:spLocks/>
                </p:cNvSpPr>
                <p:nvPr/>
              </p:nvSpPr>
              <p:spPr bwMode="auto">
                <a:xfrm>
                  <a:off x="451" y="2566"/>
                  <a:ext cx="2" cy="2"/>
                </a:xfrm>
                <a:custGeom>
                  <a:avLst/>
                  <a:gdLst>
                    <a:gd name="T0" fmla="*/ 0 w 66"/>
                    <a:gd name="T1" fmla="*/ 0 h 65"/>
                    <a:gd name="T2" fmla="*/ 0 w 66"/>
                    <a:gd name="T3" fmla="*/ 0 h 65"/>
                    <a:gd name="T4" fmla="*/ 0 w 66"/>
                    <a:gd name="T5" fmla="*/ 0 h 65"/>
                    <a:gd name="T6" fmla="*/ 0 w 66"/>
                    <a:gd name="T7" fmla="*/ 0 h 65"/>
                    <a:gd name="T8" fmla="*/ 0 w 66"/>
                    <a:gd name="T9" fmla="*/ 0 h 65"/>
                    <a:gd name="T10" fmla="*/ 0 w 66"/>
                    <a:gd name="T11" fmla="*/ 0 h 65"/>
                    <a:gd name="T12" fmla="*/ 0 w 66"/>
                    <a:gd name="T13" fmla="*/ 0 h 65"/>
                    <a:gd name="T14" fmla="*/ 0 w 66"/>
                    <a:gd name="T15" fmla="*/ 0 h 65"/>
                    <a:gd name="T16" fmla="*/ 0 w 66"/>
                    <a:gd name="T17" fmla="*/ 0 h 65"/>
                    <a:gd name="T18" fmla="*/ 0 w 66"/>
                    <a:gd name="T19" fmla="*/ 0 h 65"/>
                    <a:gd name="T20" fmla="*/ 0 w 66"/>
                    <a:gd name="T21" fmla="*/ 0 h 65"/>
                    <a:gd name="T22" fmla="*/ 0 w 66"/>
                    <a:gd name="T23" fmla="*/ 0 h 65"/>
                    <a:gd name="T24" fmla="*/ 0 w 66"/>
                    <a:gd name="T25" fmla="*/ 0 h 65"/>
                    <a:gd name="T26" fmla="*/ 0 w 66"/>
                    <a:gd name="T27" fmla="*/ 0 h 65"/>
                    <a:gd name="T28" fmla="*/ 0 w 66"/>
                    <a:gd name="T29" fmla="*/ 0 h 65"/>
                    <a:gd name="T30" fmla="*/ 0 w 66"/>
                    <a:gd name="T31" fmla="*/ 0 h 65"/>
                    <a:gd name="T32" fmla="*/ 0 w 66"/>
                    <a:gd name="T33" fmla="*/ 0 h 65"/>
                    <a:gd name="T34" fmla="*/ 0 w 66"/>
                    <a:gd name="T35" fmla="*/ 0 h 65"/>
                    <a:gd name="T36" fmla="*/ 0 w 66"/>
                    <a:gd name="T37" fmla="*/ 0 h 65"/>
                    <a:gd name="T38" fmla="*/ 0 w 66"/>
                    <a:gd name="T39" fmla="*/ 0 h 65"/>
                    <a:gd name="T40" fmla="*/ 0 w 66"/>
                    <a:gd name="T41" fmla="*/ 0 h 65"/>
                    <a:gd name="T42" fmla="*/ 0 w 66"/>
                    <a:gd name="T43" fmla="*/ 0 h 65"/>
                    <a:gd name="T44" fmla="*/ 0 w 66"/>
                    <a:gd name="T45" fmla="*/ 0 h 65"/>
                    <a:gd name="T46" fmla="*/ 0 w 66"/>
                    <a:gd name="T47" fmla="*/ 0 h 6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6"/>
                    <a:gd name="T73" fmla="*/ 0 h 65"/>
                    <a:gd name="T74" fmla="*/ 66 w 66"/>
                    <a:gd name="T75" fmla="*/ 65 h 6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6" h="65">
                      <a:moveTo>
                        <a:pt x="66" y="29"/>
                      </a:moveTo>
                      <a:lnTo>
                        <a:pt x="66" y="22"/>
                      </a:lnTo>
                      <a:lnTo>
                        <a:pt x="59" y="22"/>
                      </a:lnTo>
                      <a:lnTo>
                        <a:pt x="59" y="7"/>
                      </a:lnTo>
                      <a:lnTo>
                        <a:pt x="59" y="0"/>
                      </a:lnTo>
                      <a:lnTo>
                        <a:pt x="43" y="0"/>
                      </a:lnTo>
                      <a:lnTo>
                        <a:pt x="36" y="0"/>
                      </a:lnTo>
                      <a:lnTo>
                        <a:pt x="22" y="0"/>
                      </a:lnTo>
                      <a:lnTo>
                        <a:pt x="8" y="0"/>
                      </a:lnTo>
                      <a:lnTo>
                        <a:pt x="8" y="7"/>
                      </a:lnTo>
                      <a:lnTo>
                        <a:pt x="8" y="22"/>
                      </a:lnTo>
                      <a:lnTo>
                        <a:pt x="0" y="22"/>
                      </a:lnTo>
                      <a:lnTo>
                        <a:pt x="0" y="37"/>
                      </a:lnTo>
                      <a:lnTo>
                        <a:pt x="8" y="44"/>
                      </a:lnTo>
                      <a:lnTo>
                        <a:pt x="8" y="51"/>
                      </a:lnTo>
                      <a:lnTo>
                        <a:pt x="15" y="58"/>
                      </a:lnTo>
                      <a:lnTo>
                        <a:pt x="22" y="58"/>
                      </a:lnTo>
                      <a:lnTo>
                        <a:pt x="22" y="65"/>
                      </a:lnTo>
                      <a:lnTo>
                        <a:pt x="36" y="65"/>
                      </a:lnTo>
                      <a:lnTo>
                        <a:pt x="52" y="58"/>
                      </a:lnTo>
                      <a:lnTo>
                        <a:pt x="59" y="51"/>
                      </a:lnTo>
                      <a:lnTo>
                        <a:pt x="66" y="44"/>
                      </a:lnTo>
                      <a:lnTo>
                        <a:pt x="66" y="37"/>
                      </a:lnTo>
                      <a:lnTo>
                        <a:pt x="66" y="29"/>
                      </a:lnTo>
                      <a:close/>
                    </a:path>
                  </a:pathLst>
                </a:custGeom>
                <a:solidFill>
                  <a:srgbClr val="FF0000"/>
                </a:solidFill>
                <a:ln w="0">
                  <a:solidFill>
                    <a:srgbClr val="FF0000"/>
                  </a:solidFill>
                  <a:prstDash val="solid"/>
                  <a:round/>
                  <a:headEnd/>
                  <a:tailEnd/>
                </a:ln>
              </p:spPr>
              <p:txBody>
                <a:bodyPr/>
                <a:lstStyle/>
                <a:p>
                  <a:endParaRPr lang="en-US"/>
                </a:p>
              </p:txBody>
            </p:sp>
            <p:sp>
              <p:nvSpPr>
                <p:cNvPr id="9792" name="Freeform 273">
                  <a:extLst>
                    <a:ext uri="{FF2B5EF4-FFF2-40B4-BE49-F238E27FC236}">
                      <a16:creationId xmlns:a16="http://schemas.microsoft.com/office/drawing/2014/main" id="{36279F5C-E7B6-3A5A-0423-B1FBB0703F0B}"/>
                    </a:ext>
                  </a:extLst>
                </p:cNvPr>
                <p:cNvSpPr>
                  <a:spLocks/>
                </p:cNvSpPr>
                <p:nvPr/>
              </p:nvSpPr>
              <p:spPr bwMode="auto">
                <a:xfrm>
                  <a:off x="451" y="2581"/>
                  <a:ext cx="2" cy="3"/>
                </a:xfrm>
                <a:custGeom>
                  <a:avLst/>
                  <a:gdLst>
                    <a:gd name="T0" fmla="*/ 0 w 66"/>
                    <a:gd name="T1" fmla="*/ 0 h 65"/>
                    <a:gd name="T2" fmla="*/ 0 w 66"/>
                    <a:gd name="T3" fmla="*/ 0 h 65"/>
                    <a:gd name="T4" fmla="*/ 0 w 66"/>
                    <a:gd name="T5" fmla="*/ 0 h 65"/>
                    <a:gd name="T6" fmla="*/ 0 w 66"/>
                    <a:gd name="T7" fmla="*/ 0 h 65"/>
                    <a:gd name="T8" fmla="*/ 0 w 66"/>
                    <a:gd name="T9" fmla="*/ 0 h 65"/>
                    <a:gd name="T10" fmla="*/ 0 w 66"/>
                    <a:gd name="T11" fmla="*/ 0 h 65"/>
                    <a:gd name="T12" fmla="*/ 0 w 66"/>
                    <a:gd name="T13" fmla="*/ 0 h 65"/>
                    <a:gd name="T14" fmla="*/ 0 w 66"/>
                    <a:gd name="T15" fmla="*/ 0 h 65"/>
                    <a:gd name="T16" fmla="*/ 0 w 66"/>
                    <a:gd name="T17" fmla="*/ 0 h 65"/>
                    <a:gd name="T18" fmla="*/ 0 w 66"/>
                    <a:gd name="T19" fmla="*/ 0 h 65"/>
                    <a:gd name="T20" fmla="*/ 0 w 66"/>
                    <a:gd name="T21" fmla="*/ 0 h 65"/>
                    <a:gd name="T22" fmla="*/ 0 w 66"/>
                    <a:gd name="T23" fmla="*/ 0 h 65"/>
                    <a:gd name="T24" fmla="*/ 0 w 66"/>
                    <a:gd name="T25" fmla="*/ 0 h 65"/>
                    <a:gd name="T26" fmla="*/ 0 w 66"/>
                    <a:gd name="T27" fmla="*/ 0 h 65"/>
                    <a:gd name="T28" fmla="*/ 0 w 66"/>
                    <a:gd name="T29" fmla="*/ 0 h 65"/>
                    <a:gd name="T30" fmla="*/ 0 w 66"/>
                    <a:gd name="T31" fmla="*/ 0 h 65"/>
                    <a:gd name="T32" fmla="*/ 0 w 66"/>
                    <a:gd name="T33" fmla="*/ 0 h 65"/>
                    <a:gd name="T34" fmla="*/ 0 w 66"/>
                    <a:gd name="T35" fmla="*/ 0 h 65"/>
                    <a:gd name="T36" fmla="*/ 0 w 66"/>
                    <a:gd name="T37" fmla="*/ 0 h 65"/>
                    <a:gd name="T38" fmla="*/ 0 w 66"/>
                    <a:gd name="T39" fmla="*/ 0 h 65"/>
                    <a:gd name="T40" fmla="*/ 0 w 66"/>
                    <a:gd name="T41" fmla="*/ 0 h 65"/>
                    <a:gd name="T42" fmla="*/ 0 w 66"/>
                    <a:gd name="T43" fmla="*/ 0 h 65"/>
                    <a:gd name="T44" fmla="*/ 0 w 66"/>
                    <a:gd name="T45" fmla="*/ 0 h 65"/>
                    <a:gd name="T46" fmla="*/ 0 w 66"/>
                    <a:gd name="T47" fmla="*/ 0 h 6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6"/>
                    <a:gd name="T73" fmla="*/ 0 h 65"/>
                    <a:gd name="T74" fmla="*/ 66 w 66"/>
                    <a:gd name="T75" fmla="*/ 65 h 6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6" h="65">
                      <a:moveTo>
                        <a:pt x="66" y="28"/>
                      </a:moveTo>
                      <a:lnTo>
                        <a:pt x="66" y="21"/>
                      </a:lnTo>
                      <a:lnTo>
                        <a:pt x="59" y="21"/>
                      </a:lnTo>
                      <a:lnTo>
                        <a:pt x="59" y="7"/>
                      </a:lnTo>
                      <a:lnTo>
                        <a:pt x="43" y="0"/>
                      </a:lnTo>
                      <a:lnTo>
                        <a:pt x="36" y="0"/>
                      </a:lnTo>
                      <a:lnTo>
                        <a:pt x="22" y="0"/>
                      </a:lnTo>
                      <a:lnTo>
                        <a:pt x="22" y="7"/>
                      </a:lnTo>
                      <a:lnTo>
                        <a:pt x="8" y="7"/>
                      </a:lnTo>
                      <a:lnTo>
                        <a:pt x="8" y="21"/>
                      </a:lnTo>
                      <a:lnTo>
                        <a:pt x="0" y="21"/>
                      </a:lnTo>
                      <a:lnTo>
                        <a:pt x="0" y="36"/>
                      </a:lnTo>
                      <a:lnTo>
                        <a:pt x="0" y="44"/>
                      </a:lnTo>
                      <a:lnTo>
                        <a:pt x="8" y="44"/>
                      </a:lnTo>
                      <a:lnTo>
                        <a:pt x="8" y="58"/>
                      </a:lnTo>
                      <a:lnTo>
                        <a:pt x="15" y="58"/>
                      </a:lnTo>
                      <a:lnTo>
                        <a:pt x="22" y="58"/>
                      </a:lnTo>
                      <a:lnTo>
                        <a:pt x="22" y="65"/>
                      </a:lnTo>
                      <a:lnTo>
                        <a:pt x="36" y="65"/>
                      </a:lnTo>
                      <a:lnTo>
                        <a:pt x="52" y="58"/>
                      </a:lnTo>
                      <a:lnTo>
                        <a:pt x="59" y="58"/>
                      </a:lnTo>
                      <a:lnTo>
                        <a:pt x="59" y="51"/>
                      </a:lnTo>
                      <a:lnTo>
                        <a:pt x="66" y="44"/>
                      </a:lnTo>
                      <a:lnTo>
                        <a:pt x="66" y="28"/>
                      </a:lnTo>
                      <a:close/>
                    </a:path>
                  </a:pathLst>
                </a:custGeom>
                <a:solidFill>
                  <a:srgbClr val="FF0000"/>
                </a:solidFill>
                <a:ln w="0">
                  <a:solidFill>
                    <a:srgbClr val="FF0000"/>
                  </a:solidFill>
                  <a:prstDash val="solid"/>
                  <a:round/>
                  <a:headEnd/>
                  <a:tailEnd/>
                </a:ln>
              </p:spPr>
              <p:txBody>
                <a:bodyPr/>
                <a:lstStyle/>
                <a:p>
                  <a:endParaRPr lang="en-US"/>
                </a:p>
              </p:txBody>
            </p:sp>
          </p:grpSp>
          <p:grpSp>
            <p:nvGrpSpPr>
              <p:cNvPr id="9708" name="Group 274">
                <a:extLst>
                  <a:ext uri="{FF2B5EF4-FFF2-40B4-BE49-F238E27FC236}">
                    <a16:creationId xmlns:a16="http://schemas.microsoft.com/office/drawing/2014/main" id="{D412BEFA-4E5E-CF94-4A44-86E18FA9B90F}"/>
                  </a:ext>
                </a:extLst>
              </p:cNvPr>
              <p:cNvGrpSpPr>
                <a:grpSpLocks/>
              </p:cNvGrpSpPr>
              <p:nvPr/>
            </p:nvGrpSpPr>
            <p:grpSpPr bwMode="auto">
              <a:xfrm>
                <a:off x="2304" y="2592"/>
                <a:ext cx="429" cy="395"/>
                <a:chOff x="157" y="2584"/>
                <a:chExt cx="429" cy="395"/>
              </a:xfrm>
            </p:grpSpPr>
            <p:sp>
              <p:nvSpPr>
                <p:cNvPr id="9709" name="Rectangle 275">
                  <a:extLst>
                    <a:ext uri="{FF2B5EF4-FFF2-40B4-BE49-F238E27FC236}">
                      <a16:creationId xmlns:a16="http://schemas.microsoft.com/office/drawing/2014/main" id="{50229BCE-1221-0F75-0E6F-2B93E95380D2}"/>
                    </a:ext>
                  </a:extLst>
                </p:cNvPr>
                <p:cNvSpPr>
                  <a:spLocks noChangeArrowheads="1"/>
                </p:cNvSpPr>
                <p:nvPr/>
              </p:nvSpPr>
              <p:spPr bwMode="auto">
                <a:xfrm>
                  <a:off x="157" y="2584"/>
                  <a:ext cx="429" cy="376"/>
                </a:xfrm>
                <a:prstGeom prst="rect">
                  <a:avLst/>
                </a:prstGeom>
                <a:solidFill>
                  <a:srgbClr val="FFFFFF"/>
                </a:solidFill>
                <a:ln w="0">
                  <a:solidFill>
                    <a:srgbClr val="000000"/>
                  </a:solidFill>
                  <a:miter lim="800000"/>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710" name="Line 276">
                  <a:extLst>
                    <a:ext uri="{FF2B5EF4-FFF2-40B4-BE49-F238E27FC236}">
                      <a16:creationId xmlns:a16="http://schemas.microsoft.com/office/drawing/2014/main" id="{803D2A0E-F62E-B5BF-0F97-246F52424F9E}"/>
                    </a:ext>
                  </a:extLst>
                </p:cNvPr>
                <p:cNvSpPr>
                  <a:spLocks noChangeShapeType="1"/>
                </p:cNvSpPr>
                <p:nvPr/>
              </p:nvSpPr>
              <p:spPr bwMode="auto">
                <a:xfrm>
                  <a:off x="264" y="2584"/>
                  <a:ext cx="1" cy="37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11" name="Line 277">
                  <a:extLst>
                    <a:ext uri="{FF2B5EF4-FFF2-40B4-BE49-F238E27FC236}">
                      <a16:creationId xmlns:a16="http://schemas.microsoft.com/office/drawing/2014/main" id="{BDD56C70-496B-4959-7467-9149A601ECD1}"/>
                    </a:ext>
                  </a:extLst>
                </p:cNvPr>
                <p:cNvSpPr>
                  <a:spLocks noChangeShapeType="1"/>
                </p:cNvSpPr>
                <p:nvPr/>
              </p:nvSpPr>
              <p:spPr bwMode="auto">
                <a:xfrm>
                  <a:off x="371" y="2584"/>
                  <a:ext cx="1" cy="37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12" name="Line 278">
                  <a:extLst>
                    <a:ext uri="{FF2B5EF4-FFF2-40B4-BE49-F238E27FC236}">
                      <a16:creationId xmlns:a16="http://schemas.microsoft.com/office/drawing/2014/main" id="{EDCF31E2-D0F7-DDD2-1D16-694330D61E8D}"/>
                    </a:ext>
                  </a:extLst>
                </p:cNvPr>
                <p:cNvSpPr>
                  <a:spLocks noChangeShapeType="1"/>
                </p:cNvSpPr>
                <p:nvPr/>
              </p:nvSpPr>
              <p:spPr bwMode="auto">
                <a:xfrm>
                  <a:off x="479" y="2584"/>
                  <a:ext cx="1" cy="37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13" name="Line 279">
                  <a:extLst>
                    <a:ext uri="{FF2B5EF4-FFF2-40B4-BE49-F238E27FC236}">
                      <a16:creationId xmlns:a16="http://schemas.microsoft.com/office/drawing/2014/main" id="{3EDD9260-8A12-7119-8545-B715457E0525}"/>
                    </a:ext>
                  </a:extLst>
                </p:cNvPr>
                <p:cNvSpPr>
                  <a:spLocks noChangeShapeType="1"/>
                </p:cNvSpPr>
                <p:nvPr/>
              </p:nvSpPr>
              <p:spPr bwMode="auto">
                <a:xfrm>
                  <a:off x="158" y="2624"/>
                  <a:ext cx="427"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14" name="Rectangle 280">
                  <a:extLst>
                    <a:ext uri="{FF2B5EF4-FFF2-40B4-BE49-F238E27FC236}">
                      <a16:creationId xmlns:a16="http://schemas.microsoft.com/office/drawing/2014/main" id="{3439CB9F-A397-75B7-61E0-82618E877DDF}"/>
                    </a:ext>
                  </a:extLst>
                </p:cNvPr>
                <p:cNvSpPr>
                  <a:spLocks noChangeArrowheads="1"/>
                </p:cNvSpPr>
                <p:nvPr/>
              </p:nvSpPr>
              <p:spPr bwMode="auto">
                <a:xfrm>
                  <a:off x="161" y="2960"/>
                  <a:ext cx="421" cy="19"/>
                </a:xfrm>
                <a:prstGeom prst="rect">
                  <a:avLst/>
                </a:prstGeom>
                <a:solidFill>
                  <a:srgbClr val="000000"/>
                </a:solidFill>
                <a:ln w="0">
                  <a:solidFill>
                    <a:srgbClr val="000000"/>
                  </a:solidFill>
                  <a:miter lim="800000"/>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715" name="Rectangle 281">
                  <a:extLst>
                    <a:ext uri="{FF2B5EF4-FFF2-40B4-BE49-F238E27FC236}">
                      <a16:creationId xmlns:a16="http://schemas.microsoft.com/office/drawing/2014/main" id="{A03192AF-E584-6133-F802-B1F80214D2CD}"/>
                    </a:ext>
                  </a:extLst>
                </p:cNvPr>
                <p:cNvSpPr>
                  <a:spLocks noChangeArrowheads="1"/>
                </p:cNvSpPr>
                <p:nvPr/>
              </p:nvSpPr>
              <p:spPr bwMode="auto">
                <a:xfrm>
                  <a:off x="172" y="2660"/>
                  <a:ext cx="77" cy="133"/>
                </a:xfrm>
                <a:prstGeom prst="rect">
                  <a:avLst/>
                </a:prstGeom>
                <a:solidFill>
                  <a:srgbClr val="000000"/>
                </a:solidFill>
                <a:ln w="0">
                  <a:solidFill>
                    <a:srgbClr val="000000"/>
                  </a:solidFill>
                  <a:miter lim="800000"/>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716" name="Freeform 282">
                  <a:extLst>
                    <a:ext uri="{FF2B5EF4-FFF2-40B4-BE49-F238E27FC236}">
                      <a16:creationId xmlns:a16="http://schemas.microsoft.com/office/drawing/2014/main" id="{3EE055FB-2432-ADDF-A8A3-FE066D397CDA}"/>
                    </a:ext>
                  </a:extLst>
                </p:cNvPr>
                <p:cNvSpPr>
                  <a:spLocks/>
                </p:cNvSpPr>
                <p:nvPr/>
              </p:nvSpPr>
              <p:spPr bwMode="auto">
                <a:xfrm>
                  <a:off x="209" y="2669"/>
                  <a:ext cx="2" cy="3"/>
                </a:xfrm>
                <a:custGeom>
                  <a:avLst/>
                  <a:gdLst>
                    <a:gd name="T0" fmla="*/ 0 w 67"/>
                    <a:gd name="T1" fmla="*/ 0 h 65"/>
                    <a:gd name="T2" fmla="*/ 0 w 67"/>
                    <a:gd name="T3" fmla="*/ 0 h 65"/>
                    <a:gd name="T4" fmla="*/ 0 w 67"/>
                    <a:gd name="T5" fmla="*/ 0 h 65"/>
                    <a:gd name="T6" fmla="*/ 0 w 67"/>
                    <a:gd name="T7" fmla="*/ 0 h 65"/>
                    <a:gd name="T8" fmla="*/ 0 w 67"/>
                    <a:gd name="T9" fmla="*/ 0 h 65"/>
                    <a:gd name="T10" fmla="*/ 0 w 67"/>
                    <a:gd name="T11" fmla="*/ 0 h 65"/>
                    <a:gd name="T12" fmla="*/ 0 w 67"/>
                    <a:gd name="T13" fmla="*/ 0 h 65"/>
                    <a:gd name="T14" fmla="*/ 0 w 67"/>
                    <a:gd name="T15" fmla="*/ 0 h 65"/>
                    <a:gd name="T16" fmla="*/ 0 w 67"/>
                    <a:gd name="T17" fmla="*/ 0 h 65"/>
                    <a:gd name="T18" fmla="*/ 0 w 67"/>
                    <a:gd name="T19" fmla="*/ 0 h 65"/>
                    <a:gd name="T20" fmla="*/ 0 w 67"/>
                    <a:gd name="T21" fmla="*/ 0 h 65"/>
                    <a:gd name="T22" fmla="*/ 0 w 67"/>
                    <a:gd name="T23" fmla="*/ 0 h 65"/>
                    <a:gd name="T24" fmla="*/ 0 w 67"/>
                    <a:gd name="T25" fmla="*/ 0 h 65"/>
                    <a:gd name="T26" fmla="*/ 0 w 67"/>
                    <a:gd name="T27" fmla="*/ 0 h 65"/>
                    <a:gd name="T28" fmla="*/ 0 w 67"/>
                    <a:gd name="T29" fmla="*/ 0 h 65"/>
                    <a:gd name="T30" fmla="*/ 0 w 67"/>
                    <a:gd name="T31" fmla="*/ 0 h 65"/>
                    <a:gd name="T32" fmla="*/ 0 w 67"/>
                    <a:gd name="T33" fmla="*/ 0 h 65"/>
                    <a:gd name="T34" fmla="*/ 0 w 67"/>
                    <a:gd name="T35" fmla="*/ 0 h 65"/>
                    <a:gd name="T36" fmla="*/ 0 w 67"/>
                    <a:gd name="T37" fmla="*/ 0 h 65"/>
                    <a:gd name="T38" fmla="*/ 0 w 67"/>
                    <a:gd name="T39" fmla="*/ 0 h 65"/>
                    <a:gd name="T40" fmla="*/ 0 w 67"/>
                    <a:gd name="T41" fmla="*/ 0 h 65"/>
                    <a:gd name="T42" fmla="*/ 0 w 67"/>
                    <a:gd name="T43" fmla="*/ 0 h 65"/>
                    <a:gd name="T44" fmla="*/ 0 w 67"/>
                    <a:gd name="T45" fmla="*/ 0 h 65"/>
                    <a:gd name="T46" fmla="*/ 0 w 67"/>
                    <a:gd name="T47" fmla="*/ 0 h 65"/>
                    <a:gd name="T48" fmla="*/ 0 w 67"/>
                    <a:gd name="T49" fmla="*/ 0 h 6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7"/>
                    <a:gd name="T76" fmla="*/ 0 h 65"/>
                    <a:gd name="T77" fmla="*/ 67 w 67"/>
                    <a:gd name="T78" fmla="*/ 65 h 6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7" h="65">
                      <a:moveTo>
                        <a:pt x="67" y="28"/>
                      </a:moveTo>
                      <a:lnTo>
                        <a:pt x="67" y="21"/>
                      </a:lnTo>
                      <a:lnTo>
                        <a:pt x="60" y="21"/>
                      </a:lnTo>
                      <a:lnTo>
                        <a:pt x="60" y="7"/>
                      </a:lnTo>
                      <a:lnTo>
                        <a:pt x="45" y="0"/>
                      </a:lnTo>
                      <a:lnTo>
                        <a:pt x="37" y="0"/>
                      </a:lnTo>
                      <a:lnTo>
                        <a:pt x="23" y="0"/>
                      </a:lnTo>
                      <a:lnTo>
                        <a:pt x="23" y="7"/>
                      </a:lnTo>
                      <a:lnTo>
                        <a:pt x="8" y="7"/>
                      </a:lnTo>
                      <a:lnTo>
                        <a:pt x="8" y="21"/>
                      </a:lnTo>
                      <a:lnTo>
                        <a:pt x="0" y="21"/>
                      </a:lnTo>
                      <a:lnTo>
                        <a:pt x="0" y="36"/>
                      </a:lnTo>
                      <a:lnTo>
                        <a:pt x="0" y="44"/>
                      </a:lnTo>
                      <a:lnTo>
                        <a:pt x="8" y="44"/>
                      </a:lnTo>
                      <a:lnTo>
                        <a:pt x="8" y="58"/>
                      </a:lnTo>
                      <a:lnTo>
                        <a:pt x="16" y="58"/>
                      </a:lnTo>
                      <a:lnTo>
                        <a:pt x="23" y="58"/>
                      </a:lnTo>
                      <a:lnTo>
                        <a:pt x="23" y="65"/>
                      </a:lnTo>
                      <a:lnTo>
                        <a:pt x="37" y="65"/>
                      </a:lnTo>
                      <a:lnTo>
                        <a:pt x="45" y="65"/>
                      </a:lnTo>
                      <a:lnTo>
                        <a:pt x="53" y="58"/>
                      </a:lnTo>
                      <a:lnTo>
                        <a:pt x="60" y="58"/>
                      </a:lnTo>
                      <a:lnTo>
                        <a:pt x="60" y="51"/>
                      </a:lnTo>
                      <a:lnTo>
                        <a:pt x="67" y="44"/>
                      </a:lnTo>
                      <a:lnTo>
                        <a:pt x="67" y="28"/>
                      </a:lnTo>
                      <a:close/>
                    </a:path>
                  </a:pathLst>
                </a:custGeom>
                <a:solidFill>
                  <a:srgbClr val="FF0000"/>
                </a:solidFill>
                <a:ln w="0">
                  <a:solidFill>
                    <a:srgbClr val="FF0000"/>
                  </a:solidFill>
                  <a:prstDash val="solid"/>
                  <a:round/>
                  <a:headEnd/>
                  <a:tailEnd/>
                </a:ln>
              </p:spPr>
              <p:txBody>
                <a:bodyPr/>
                <a:lstStyle/>
                <a:p>
                  <a:endParaRPr lang="en-US"/>
                </a:p>
              </p:txBody>
            </p:sp>
            <p:sp>
              <p:nvSpPr>
                <p:cNvPr id="9717" name="Freeform 283">
                  <a:extLst>
                    <a:ext uri="{FF2B5EF4-FFF2-40B4-BE49-F238E27FC236}">
                      <a16:creationId xmlns:a16="http://schemas.microsoft.com/office/drawing/2014/main" id="{990BA233-A171-C6E4-4D14-F8AE4A8115FC}"/>
                    </a:ext>
                  </a:extLst>
                </p:cNvPr>
                <p:cNvSpPr>
                  <a:spLocks/>
                </p:cNvSpPr>
                <p:nvPr/>
              </p:nvSpPr>
              <p:spPr bwMode="auto">
                <a:xfrm>
                  <a:off x="209" y="2685"/>
                  <a:ext cx="2" cy="3"/>
                </a:xfrm>
                <a:custGeom>
                  <a:avLst/>
                  <a:gdLst>
                    <a:gd name="T0" fmla="*/ 0 w 67"/>
                    <a:gd name="T1" fmla="*/ 0 h 72"/>
                    <a:gd name="T2" fmla="*/ 0 w 67"/>
                    <a:gd name="T3" fmla="*/ 0 h 72"/>
                    <a:gd name="T4" fmla="*/ 0 w 67"/>
                    <a:gd name="T5" fmla="*/ 0 h 72"/>
                    <a:gd name="T6" fmla="*/ 0 w 67"/>
                    <a:gd name="T7" fmla="*/ 0 h 72"/>
                    <a:gd name="T8" fmla="*/ 0 w 67"/>
                    <a:gd name="T9" fmla="*/ 0 h 72"/>
                    <a:gd name="T10" fmla="*/ 0 w 67"/>
                    <a:gd name="T11" fmla="*/ 0 h 72"/>
                    <a:gd name="T12" fmla="*/ 0 w 67"/>
                    <a:gd name="T13" fmla="*/ 0 h 72"/>
                    <a:gd name="T14" fmla="*/ 0 w 67"/>
                    <a:gd name="T15" fmla="*/ 0 h 72"/>
                    <a:gd name="T16" fmla="*/ 0 w 67"/>
                    <a:gd name="T17" fmla="*/ 0 h 72"/>
                    <a:gd name="T18" fmla="*/ 0 w 67"/>
                    <a:gd name="T19" fmla="*/ 0 h 72"/>
                    <a:gd name="T20" fmla="*/ 0 w 67"/>
                    <a:gd name="T21" fmla="*/ 0 h 72"/>
                    <a:gd name="T22" fmla="*/ 0 w 67"/>
                    <a:gd name="T23" fmla="*/ 0 h 72"/>
                    <a:gd name="T24" fmla="*/ 0 w 67"/>
                    <a:gd name="T25" fmla="*/ 0 h 72"/>
                    <a:gd name="T26" fmla="*/ 0 w 67"/>
                    <a:gd name="T27" fmla="*/ 0 h 72"/>
                    <a:gd name="T28" fmla="*/ 0 w 67"/>
                    <a:gd name="T29" fmla="*/ 0 h 72"/>
                    <a:gd name="T30" fmla="*/ 0 w 67"/>
                    <a:gd name="T31" fmla="*/ 0 h 72"/>
                    <a:gd name="T32" fmla="*/ 0 w 67"/>
                    <a:gd name="T33" fmla="*/ 0 h 72"/>
                    <a:gd name="T34" fmla="*/ 0 w 67"/>
                    <a:gd name="T35" fmla="*/ 0 h 72"/>
                    <a:gd name="T36" fmla="*/ 0 w 67"/>
                    <a:gd name="T37" fmla="*/ 0 h 72"/>
                    <a:gd name="T38" fmla="*/ 0 w 67"/>
                    <a:gd name="T39" fmla="*/ 0 h 72"/>
                    <a:gd name="T40" fmla="*/ 0 w 67"/>
                    <a:gd name="T41" fmla="*/ 0 h 72"/>
                    <a:gd name="T42" fmla="*/ 0 w 67"/>
                    <a:gd name="T43" fmla="*/ 0 h 72"/>
                    <a:gd name="T44" fmla="*/ 0 w 67"/>
                    <a:gd name="T45" fmla="*/ 0 h 72"/>
                    <a:gd name="T46" fmla="*/ 0 w 67"/>
                    <a:gd name="T47" fmla="*/ 0 h 72"/>
                    <a:gd name="T48" fmla="*/ 0 w 67"/>
                    <a:gd name="T49" fmla="*/ 0 h 72"/>
                    <a:gd name="T50" fmla="*/ 0 w 67"/>
                    <a:gd name="T51" fmla="*/ 0 h 72"/>
                    <a:gd name="T52" fmla="*/ 0 w 67"/>
                    <a:gd name="T53" fmla="*/ 0 h 72"/>
                    <a:gd name="T54" fmla="*/ 0 w 67"/>
                    <a:gd name="T55" fmla="*/ 0 h 7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7"/>
                    <a:gd name="T85" fmla="*/ 0 h 72"/>
                    <a:gd name="T86" fmla="*/ 67 w 67"/>
                    <a:gd name="T87" fmla="*/ 72 h 7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7" h="72">
                      <a:moveTo>
                        <a:pt x="67" y="35"/>
                      </a:moveTo>
                      <a:lnTo>
                        <a:pt x="67" y="28"/>
                      </a:lnTo>
                      <a:lnTo>
                        <a:pt x="60" y="22"/>
                      </a:lnTo>
                      <a:lnTo>
                        <a:pt x="60" y="15"/>
                      </a:lnTo>
                      <a:lnTo>
                        <a:pt x="60" y="7"/>
                      </a:lnTo>
                      <a:lnTo>
                        <a:pt x="45" y="0"/>
                      </a:lnTo>
                      <a:lnTo>
                        <a:pt x="37" y="0"/>
                      </a:lnTo>
                      <a:lnTo>
                        <a:pt x="23" y="0"/>
                      </a:lnTo>
                      <a:lnTo>
                        <a:pt x="23" y="7"/>
                      </a:lnTo>
                      <a:lnTo>
                        <a:pt x="8" y="7"/>
                      </a:lnTo>
                      <a:lnTo>
                        <a:pt x="8" y="15"/>
                      </a:lnTo>
                      <a:lnTo>
                        <a:pt x="8" y="22"/>
                      </a:lnTo>
                      <a:lnTo>
                        <a:pt x="0" y="28"/>
                      </a:lnTo>
                      <a:lnTo>
                        <a:pt x="0" y="35"/>
                      </a:lnTo>
                      <a:lnTo>
                        <a:pt x="0" y="42"/>
                      </a:lnTo>
                      <a:lnTo>
                        <a:pt x="8" y="50"/>
                      </a:lnTo>
                      <a:lnTo>
                        <a:pt x="8" y="56"/>
                      </a:lnTo>
                      <a:lnTo>
                        <a:pt x="16" y="64"/>
                      </a:lnTo>
                      <a:lnTo>
                        <a:pt x="23" y="64"/>
                      </a:lnTo>
                      <a:lnTo>
                        <a:pt x="23" y="72"/>
                      </a:lnTo>
                      <a:lnTo>
                        <a:pt x="37" y="72"/>
                      </a:lnTo>
                      <a:lnTo>
                        <a:pt x="45" y="72"/>
                      </a:lnTo>
                      <a:lnTo>
                        <a:pt x="53" y="64"/>
                      </a:lnTo>
                      <a:lnTo>
                        <a:pt x="60" y="56"/>
                      </a:lnTo>
                      <a:lnTo>
                        <a:pt x="60" y="50"/>
                      </a:lnTo>
                      <a:lnTo>
                        <a:pt x="67" y="50"/>
                      </a:lnTo>
                      <a:lnTo>
                        <a:pt x="67" y="42"/>
                      </a:lnTo>
                      <a:lnTo>
                        <a:pt x="67" y="35"/>
                      </a:lnTo>
                      <a:close/>
                    </a:path>
                  </a:pathLst>
                </a:custGeom>
                <a:solidFill>
                  <a:srgbClr val="FF0000"/>
                </a:solidFill>
                <a:ln w="0">
                  <a:solidFill>
                    <a:srgbClr val="FF0000"/>
                  </a:solidFill>
                  <a:prstDash val="solid"/>
                  <a:round/>
                  <a:headEnd/>
                  <a:tailEnd/>
                </a:ln>
              </p:spPr>
              <p:txBody>
                <a:bodyPr/>
                <a:lstStyle/>
                <a:p>
                  <a:endParaRPr lang="en-US"/>
                </a:p>
              </p:txBody>
            </p:sp>
            <p:sp>
              <p:nvSpPr>
                <p:cNvPr id="9718" name="Freeform 284">
                  <a:extLst>
                    <a:ext uri="{FF2B5EF4-FFF2-40B4-BE49-F238E27FC236}">
                      <a16:creationId xmlns:a16="http://schemas.microsoft.com/office/drawing/2014/main" id="{3D89C613-4BFD-C069-89C3-4231CBEFAE85}"/>
                    </a:ext>
                  </a:extLst>
                </p:cNvPr>
                <p:cNvSpPr>
                  <a:spLocks/>
                </p:cNvSpPr>
                <p:nvPr/>
              </p:nvSpPr>
              <p:spPr bwMode="auto">
                <a:xfrm>
                  <a:off x="209" y="2701"/>
                  <a:ext cx="2" cy="3"/>
                </a:xfrm>
                <a:custGeom>
                  <a:avLst/>
                  <a:gdLst>
                    <a:gd name="T0" fmla="*/ 0 w 67"/>
                    <a:gd name="T1" fmla="*/ 0 h 66"/>
                    <a:gd name="T2" fmla="*/ 0 w 67"/>
                    <a:gd name="T3" fmla="*/ 0 h 66"/>
                    <a:gd name="T4" fmla="*/ 0 w 67"/>
                    <a:gd name="T5" fmla="*/ 0 h 66"/>
                    <a:gd name="T6" fmla="*/ 0 w 67"/>
                    <a:gd name="T7" fmla="*/ 0 h 66"/>
                    <a:gd name="T8" fmla="*/ 0 w 67"/>
                    <a:gd name="T9" fmla="*/ 0 h 66"/>
                    <a:gd name="T10" fmla="*/ 0 w 67"/>
                    <a:gd name="T11" fmla="*/ 0 h 66"/>
                    <a:gd name="T12" fmla="*/ 0 w 67"/>
                    <a:gd name="T13" fmla="*/ 0 h 66"/>
                    <a:gd name="T14" fmla="*/ 0 w 67"/>
                    <a:gd name="T15" fmla="*/ 0 h 66"/>
                    <a:gd name="T16" fmla="*/ 0 w 67"/>
                    <a:gd name="T17" fmla="*/ 0 h 66"/>
                    <a:gd name="T18" fmla="*/ 0 w 67"/>
                    <a:gd name="T19" fmla="*/ 0 h 66"/>
                    <a:gd name="T20" fmla="*/ 0 w 67"/>
                    <a:gd name="T21" fmla="*/ 0 h 66"/>
                    <a:gd name="T22" fmla="*/ 0 w 67"/>
                    <a:gd name="T23" fmla="*/ 0 h 66"/>
                    <a:gd name="T24" fmla="*/ 0 w 67"/>
                    <a:gd name="T25" fmla="*/ 0 h 66"/>
                    <a:gd name="T26" fmla="*/ 0 w 67"/>
                    <a:gd name="T27" fmla="*/ 0 h 66"/>
                    <a:gd name="T28" fmla="*/ 0 w 67"/>
                    <a:gd name="T29" fmla="*/ 0 h 66"/>
                    <a:gd name="T30" fmla="*/ 0 w 67"/>
                    <a:gd name="T31" fmla="*/ 0 h 66"/>
                    <a:gd name="T32" fmla="*/ 0 w 67"/>
                    <a:gd name="T33" fmla="*/ 0 h 66"/>
                    <a:gd name="T34" fmla="*/ 0 w 67"/>
                    <a:gd name="T35" fmla="*/ 0 h 66"/>
                    <a:gd name="T36" fmla="*/ 0 w 67"/>
                    <a:gd name="T37" fmla="*/ 0 h 66"/>
                    <a:gd name="T38" fmla="*/ 0 w 67"/>
                    <a:gd name="T39" fmla="*/ 0 h 66"/>
                    <a:gd name="T40" fmla="*/ 0 w 67"/>
                    <a:gd name="T41" fmla="*/ 0 h 66"/>
                    <a:gd name="T42" fmla="*/ 0 w 67"/>
                    <a:gd name="T43" fmla="*/ 0 h 66"/>
                    <a:gd name="T44" fmla="*/ 0 w 67"/>
                    <a:gd name="T45" fmla="*/ 0 h 66"/>
                    <a:gd name="T46" fmla="*/ 0 w 67"/>
                    <a:gd name="T47" fmla="*/ 0 h 66"/>
                    <a:gd name="T48" fmla="*/ 0 w 67"/>
                    <a:gd name="T49" fmla="*/ 0 h 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7"/>
                    <a:gd name="T76" fmla="*/ 0 h 66"/>
                    <a:gd name="T77" fmla="*/ 67 w 67"/>
                    <a:gd name="T78" fmla="*/ 66 h 6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7" h="66">
                      <a:moveTo>
                        <a:pt x="67" y="30"/>
                      </a:moveTo>
                      <a:lnTo>
                        <a:pt x="67" y="22"/>
                      </a:lnTo>
                      <a:lnTo>
                        <a:pt x="60" y="15"/>
                      </a:lnTo>
                      <a:lnTo>
                        <a:pt x="60" y="8"/>
                      </a:lnTo>
                      <a:lnTo>
                        <a:pt x="60" y="0"/>
                      </a:lnTo>
                      <a:lnTo>
                        <a:pt x="45" y="0"/>
                      </a:lnTo>
                      <a:lnTo>
                        <a:pt x="37" y="0"/>
                      </a:lnTo>
                      <a:lnTo>
                        <a:pt x="23" y="0"/>
                      </a:lnTo>
                      <a:lnTo>
                        <a:pt x="8" y="0"/>
                      </a:lnTo>
                      <a:lnTo>
                        <a:pt x="8" y="8"/>
                      </a:lnTo>
                      <a:lnTo>
                        <a:pt x="8" y="15"/>
                      </a:lnTo>
                      <a:lnTo>
                        <a:pt x="0" y="22"/>
                      </a:lnTo>
                      <a:lnTo>
                        <a:pt x="0" y="37"/>
                      </a:lnTo>
                      <a:lnTo>
                        <a:pt x="8" y="45"/>
                      </a:lnTo>
                      <a:lnTo>
                        <a:pt x="8" y="52"/>
                      </a:lnTo>
                      <a:lnTo>
                        <a:pt x="16" y="59"/>
                      </a:lnTo>
                      <a:lnTo>
                        <a:pt x="23" y="59"/>
                      </a:lnTo>
                      <a:lnTo>
                        <a:pt x="23" y="66"/>
                      </a:lnTo>
                      <a:lnTo>
                        <a:pt x="37" y="66"/>
                      </a:lnTo>
                      <a:lnTo>
                        <a:pt x="45" y="66"/>
                      </a:lnTo>
                      <a:lnTo>
                        <a:pt x="53" y="59"/>
                      </a:lnTo>
                      <a:lnTo>
                        <a:pt x="60" y="52"/>
                      </a:lnTo>
                      <a:lnTo>
                        <a:pt x="67" y="45"/>
                      </a:lnTo>
                      <a:lnTo>
                        <a:pt x="67" y="37"/>
                      </a:lnTo>
                      <a:lnTo>
                        <a:pt x="67" y="30"/>
                      </a:lnTo>
                      <a:close/>
                    </a:path>
                  </a:pathLst>
                </a:custGeom>
                <a:solidFill>
                  <a:srgbClr val="FF0000"/>
                </a:solidFill>
                <a:ln w="0">
                  <a:solidFill>
                    <a:srgbClr val="FF0000"/>
                  </a:solidFill>
                  <a:prstDash val="solid"/>
                  <a:round/>
                  <a:headEnd/>
                  <a:tailEnd/>
                </a:ln>
              </p:spPr>
              <p:txBody>
                <a:bodyPr/>
                <a:lstStyle/>
                <a:p>
                  <a:endParaRPr lang="en-US"/>
                </a:p>
              </p:txBody>
            </p:sp>
            <p:sp>
              <p:nvSpPr>
                <p:cNvPr id="9719" name="Freeform 285">
                  <a:extLst>
                    <a:ext uri="{FF2B5EF4-FFF2-40B4-BE49-F238E27FC236}">
                      <a16:creationId xmlns:a16="http://schemas.microsoft.com/office/drawing/2014/main" id="{48374DB1-1EC3-F3E5-4133-298FA264F526}"/>
                    </a:ext>
                  </a:extLst>
                </p:cNvPr>
                <p:cNvSpPr>
                  <a:spLocks/>
                </p:cNvSpPr>
                <p:nvPr/>
              </p:nvSpPr>
              <p:spPr bwMode="auto">
                <a:xfrm>
                  <a:off x="209" y="2717"/>
                  <a:ext cx="2" cy="3"/>
                </a:xfrm>
                <a:custGeom>
                  <a:avLst/>
                  <a:gdLst>
                    <a:gd name="T0" fmla="*/ 0 w 67"/>
                    <a:gd name="T1" fmla="*/ 0 h 66"/>
                    <a:gd name="T2" fmla="*/ 0 w 67"/>
                    <a:gd name="T3" fmla="*/ 0 h 66"/>
                    <a:gd name="T4" fmla="*/ 0 w 67"/>
                    <a:gd name="T5" fmla="*/ 0 h 66"/>
                    <a:gd name="T6" fmla="*/ 0 w 67"/>
                    <a:gd name="T7" fmla="*/ 0 h 66"/>
                    <a:gd name="T8" fmla="*/ 0 w 67"/>
                    <a:gd name="T9" fmla="*/ 0 h 66"/>
                    <a:gd name="T10" fmla="*/ 0 w 67"/>
                    <a:gd name="T11" fmla="*/ 0 h 66"/>
                    <a:gd name="T12" fmla="*/ 0 w 67"/>
                    <a:gd name="T13" fmla="*/ 0 h 66"/>
                    <a:gd name="T14" fmla="*/ 0 w 67"/>
                    <a:gd name="T15" fmla="*/ 0 h 66"/>
                    <a:gd name="T16" fmla="*/ 0 w 67"/>
                    <a:gd name="T17" fmla="*/ 0 h 66"/>
                    <a:gd name="T18" fmla="*/ 0 w 67"/>
                    <a:gd name="T19" fmla="*/ 0 h 66"/>
                    <a:gd name="T20" fmla="*/ 0 w 67"/>
                    <a:gd name="T21" fmla="*/ 0 h 66"/>
                    <a:gd name="T22" fmla="*/ 0 w 67"/>
                    <a:gd name="T23" fmla="*/ 0 h 66"/>
                    <a:gd name="T24" fmla="*/ 0 w 67"/>
                    <a:gd name="T25" fmla="*/ 0 h 66"/>
                    <a:gd name="T26" fmla="*/ 0 w 67"/>
                    <a:gd name="T27" fmla="*/ 0 h 66"/>
                    <a:gd name="T28" fmla="*/ 0 w 67"/>
                    <a:gd name="T29" fmla="*/ 0 h 66"/>
                    <a:gd name="T30" fmla="*/ 0 w 67"/>
                    <a:gd name="T31" fmla="*/ 0 h 66"/>
                    <a:gd name="T32" fmla="*/ 0 w 67"/>
                    <a:gd name="T33" fmla="*/ 0 h 66"/>
                    <a:gd name="T34" fmla="*/ 0 w 67"/>
                    <a:gd name="T35" fmla="*/ 0 h 66"/>
                    <a:gd name="T36" fmla="*/ 0 w 67"/>
                    <a:gd name="T37" fmla="*/ 0 h 66"/>
                    <a:gd name="T38" fmla="*/ 0 w 67"/>
                    <a:gd name="T39" fmla="*/ 0 h 66"/>
                    <a:gd name="T40" fmla="*/ 0 w 67"/>
                    <a:gd name="T41" fmla="*/ 0 h 66"/>
                    <a:gd name="T42" fmla="*/ 0 w 67"/>
                    <a:gd name="T43" fmla="*/ 0 h 66"/>
                    <a:gd name="T44" fmla="*/ 0 w 67"/>
                    <a:gd name="T45" fmla="*/ 0 h 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7"/>
                    <a:gd name="T70" fmla="*/ 0 h 66"/>
                    <a:gd name="T71" fmla="*/ 67 w 67"/>
                    <a:gd name="T72" fmla="*/ 66 h 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7" h="66">
                      <a:moveTo>
                        <a:pt x="67" y="29"/>
                      </a:moveTo>
                      <a:lnTo>
                        <a:pt x="60" y="22"/>
                      </a:lnTo>
                      <a:lnTo>
                        <a:pt x="60" y="7"/>
                      </a:lnTo>
                      <a:lnTo>
                        <a:pt x="45" y="0"/>
                      </a:lnTo>
                      <a:lnTo>
                        <a:pt x="37" y="0"/>
                      </a:lnTo>
                      <a:lnTo>
                        <a:pt x="23" y="0"/>
                      </a:lnTo>
                      <a:lnTo>
                        <a:pt x="23" y="7"/>
                      </a:lnTo>
                      <a:lnTo>
                        <a:pt x="8" y="7"/>
                      </a:lnTo>
                      <a:lnTo>
                        <a:pt x="8" y="22"/>
                      </a:lnTo>
                      <a:lnTo>
                        <a:pt x="0" y="29"/>
                      </a:lnTo>
                      <a:lnTo>
                        <a:pt x="0" y="36"/>
                      </a:lnTo>
                      <a:lnTo>
                        <a:pt x="0" y="43"/>
                      </a:lnTo>
                      <a:lnTo>
                        <a:pt x="8" y="43"/>
                      </a:lnTo>
                      <a:lnTo>
                        <a:pt x="8" y="58"/>
                      </a:lnTo>
                      <a:lnTo>
                        <a:pt x="16" y="66"/>
                      </a:lnTo>
                      <a:lnTo>
                        <a:pt x="23" y="66"/>
                      </a:lnTo>
                      <a:lnTo>
                        <a:pt x="37" y="66"/>
                      </a:lnTo>
                      <a:lnTo>
                        <a:pt x="45" y="66"/>
                      </a:lnTo>
                      <a:lnTo>
                        <a:pt x="53" y="66"/>
                      </a:lnTo>
                      <a:lnTo>
                        <a:pt x="60" y="58"/>
                      </a:lnTo>
                      <a:lnTo>
                        <a:pt x="60" y="51"/>
                      </a:lnTo>
                      <a:lnTo>
                        <a:pt x="67" y="43"/>
                      </a:lnTo>
                      <a:lnTo>
                        <a:pt x="67" y="29"/>
                      </a:lnTo>
                      <a:close/>
                    </a:path>
                  </a:pathLst>
                </a:custGeom>
                <a:solidFill>
                  <a:srgbClr val="FF0000"/>
                </a:solidFill>
                <a:ln w="0">
                  <a:solidFill>
                    <a:srgbClr val="FF0000"/>
                  </a:solidFill>
                  <a:prstDash val="solid"/>
                  <a:round/>
                  <a:headEnd/>
                  <a:tailEnd/>
                </a:ln>
              </p:spPr>
              <p:txBody>
                <a:bodyPr/>
                <a:lstStyle/>
                <a:p>
                  <a:endParaRPr lang="en-US"/>
                </a:p>
              </p:txBody>
            </p:sp>
            <p:sp>
              <p:nvSpPr>
                <p:cNvPr id="9720" name="Freeform 286">
                  <a:extLst>
                    <a:ext uri="{FF2B5EF4-FFF2-40B4-BE49-F238E27FC236}">
                      <a16:creationId xmlns:a16="http://schemas.microsoft.com/office/drawing/2014/main" id="{6E03D3F0-EA0C-931E-FA6C-3B48DD683BAC}"/>
                    </a:ext>
                  </a:extLst>
                </p:cNvPr>
                <p:cNvSpPr>
                  <a:spLocks/>
                </p:cNvSpPr>
                <p:nvPr/>
              </p:nvSpPr>
              <p:spPr bwMode="auto">
                <a:xfrm>
                  <a:off x="209" y="2733"/>
                  <a:ext cx="2" cy="3"/>
                </a:xfrm>
                <a:custGeom>
                  <a:avLst/>
                  <a:gdLst>
                    <a:gd name="T0" fmla="*/ 0 w 67"/>
                    <a:gd name="T1" fmla="*/ 0 h 65"/>
                    <a:gd name="T2" fmla="*/ 0 w 67"/>
                    <a:gd name="T3" fmla="*/ 0 h 65"/>
                    <a:gd name="T4" fmla="*/ 0 w 67"/>
                    <a:gd name="T5" fmla="*/ 0 h 65"/>
                    <a:gd name="T6" fmla="*/ 0 w 67"/>
                    <a:gd name="T7" fmla="*/ 0 h 65"/>
                    <a:gd name="T8" fmla="*/ 0 w 67"/>
                    <a:gd name="T9" fmla="*/ 0 h 65"/>
                    <a:gd name="T10" fmla="*/ 0 w 67"/>
                    <a:gd name="T11" fmla="*/ 0 h 65"/>
                    <a:gd name="T12" fmla="*/ 0 w 67"/>
                    <a:gd name="T13" fmla="*/ 0 h 65"/>
                    <a:gd name="T14" fmla="*/ 0 w 67"/>
                    <a:gd name="T15" fmla="*/ 0 h 65"/>
                    <a:gd name="T16" fmla="*/ 0 w 67"/>
                    <a:gd name="T17" fmla="*/ 0 h 65"/>
                    <a:gd name="T18" fmla="*/ 0 w 67"/>
                    <a:gd name="T19" fmla="*/ 0 h 65"/>
                    <a:gd name="T20" fmla="*/ 0 w 67"/>
                    <a:gd name="T21" fmla="*/ 0 h 65"/>
                    <a:gd name="T22" fmla="*/ 0 w 67"/>
                    <a:gd name="T23" fmla="*/ 0 h 65"/>
                    <a:gd name="T24" fmla="*/ 0 w 67"/>
                    <a:gd name="T25" fmla="*/ 0 h 65"/>
                    <a:gd name="T26" fmla="*/ 0 w 67"/>
                    <a:gd name="T27" fmla="*/ 0 h 65"/>
                    <a:gd name="T28" fmla="*/ 0 w 67"/>
                    <a:gd name="T29" fmla="*/ 0 h 65"/>
                    <a:gd name="T30" fmla="*/ 0 w 67"/>
                    <a:gd name="T31" fmla="*/ 0 h 65"/>
                    <a:gd name="T32" fmla="*/ 0 w 67"/>
                    <a:gd name="T33" fmla="*/ 0 h 65"/>
                    <a:gd name="T34" fmla="*/ 0 w 67"/>
                    <a:gd name="T35" fmla="*/ 0 h 65"/>
                    <a:gd name="T36" fmla="*/ 0 w 67"/>
                    <a:gd name="T37" fmla="*/ 0 h 65"/>
                    <a:gd name="T38" fmla="*/ 0 w 67"/>
                    <a:gd name="T39" fmla="*/ 0 h 65"/>
                    <a:gd name="T40" fmla="*/ 0 w 67"/>
                    <a:gd name="T41" fmla="*/ 0 h 65"/>
                    <a:gd name="T42" fmla="*/ 0 w 67"/>
                    <a:gd name="T43" fmla="*/ 0 h 65"/>
                    <a:gd name="T44" fmla="*/ 0 w 67"/>
                    <a:gd name="T45" fmla="*/ 0 h 65"/>
                    <a:gd name="T46" fmla="*/ 0 w 67"/>
                    <a:gd name="T47" fmla="*/ 0 h 65"/>
                    <a:gd name="T48" fmla="*/ 0 w 67"/>
                    <a:gd name="T49" fmla="*/ 0 h 65"/>
                    <a:gd name="T50" fmla="*/ 0 w 67"/>
                    <a:gd name="T51" fmla="*/ 0 h 65"/>
                    <a:gd name="T52" fmla="*/ 0 w 67"/>
                    <a:gd name="T53" fmla="*/ 0 h 6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7"/>
                    <a:gd name="T82" fmla="*/ 0 h 65"/>
                    <a:gd name="T83" fmla="*/ 67 w 67"/>
                    <a:gd name="T84" fmla="*/ 65 h 6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7" h="65">
                      <a:moveTo>
                        <a:pt x="67" y="37"/>
                      </a:moveTo>
                      <a:lnTo>
                        <a:pt x="67" y="29"/>
                      </a:lnTo>
                      <a:lnTo>
                        <a:pt x="60" y="21"/>
                      </a:lnTo>
                      <a:lnTo>
                        <a:pt x="60" y="14"/>
                      </a:lnTo>
                      <a:lnTo>
                        <a:pt x="60" y="7"/>
                      </a:lnTo>
                      <a:lnTo>
                        <a:pt x="45" y="0"/>
                      </a:lnTo>
                      <a:lnTo>
                        <a:pt x="37" y="0"/>
                      </a:lnTo>
                      <a:lnTo>
                        <a:pt x="23" y="0"/>
                      </a:lnTo>
                      <a:lnTo>
                        <a:pt x="23" y="7"/>
                      </a:lnTo>
                      <a:lnTo>
                        <a:pt x="8" y="7"/>
                      </a:lnTo>
                      <a:lnTo>
                        <a:pt x="8" y="14"/>
                      </a:lnTo>
                      <a:lnTo>
                        <a:pt x="8" y="21"/>
                      </a:lnTo>
                      <a:lnTo>
                        <a:pt x="0" y="29"/>
                      </a:lnTo>
                      <a:lnTo>
                        <a:pt x="0" y="37"/>
                      </a:lnTo>
                      <a:lnTo>
                        <a:pt x="0" y="44"/>
                      </a:lnTo>
                      <a:lnTo>
                        <a:pt x="8" y="51"/>
                      </a:lnTo>
                      <a:lnTo>
                        <a:pt x="8" y="58"/>
                      </a:lnTo>
                      <a:lnTo>
                        <a:pt x="16" y="65"/>
                      </a:lnTo>
                      <a:lnTo>
                        <a:pt x="23" y="65"/>
                      </a:lnTo>
                      <a:lnTo>
                        <a:pt x="37" y="65"/>
                      </a:lnTo>
                      <a:lnTo>
                        <a:pt x="45" y="65"/>
                      </a:lnTo>
                      <a:lnTo>
                        <a:pt x="53" y="65"/>
                      </a:lnTo>
                      <a:lnTo>
                        <a:pt x="60" y="58"/>
                      </a:lnTo>
                      <a:lnTo>
                        <a:pt x="60" y="51"/>
                      </a:lnTo>
                      <a:lnTo>
                        <a:pt x="67" y="51"/>
                      </a:lnTo>
                      <a:lnTo>
                        <a:pt x="67" y="44"/>
                      </a:lnTo>
                      <a:lnTo>
                        <a:pt x="67" y="37"/>
                      </a:lnTo>
                      <a:close/>
                    </a:path>
                  </a:pathLst>
                </a:custGeom>
                <a:solidFill>
                  <a:srgbClr val="FF0000"/>
                </a:solidFill>
                <a:ln w="0">
                  <a:solidFill>
                    <a:srgbClr val="FF0000"/>
                  </a:solidFill>
                  <a:prstDash val="solid"/>
                  <a:round/>
                  <a:headEnd/>
                  <a:tailEnd/>
                </a:ln>
              </p:spPr>
              <p:txBody>
                <a:bodyPr/>
                <a:lstStyle/>
                <a:p>
                  <a:endParaRPr lang="en-US"/>
                </a:p>
              </p:txBody>
            </p:sp>
            <p:sp>
              <p:nvSpPr>
                <p:cNvPr id="9721" name="Freeform 287">
                  <a:extLst>
                    <a:ext uri="{FF2B5EF4-FFF2-40B4-BE49-F238E27FC236}">
                      <a16:creationId xmlns:a16="http://schemas.microsoft.com/office/drawing/2014/main" id="{A1A41AF6-9365-3A8F-BD05-FCAE5E607162}"/>
                    </a:ext>
                  </a:extLst>
                </p:cNvPr>
                <p:cNvSpPr>
                  <a:spLocks/>
                </p:cNvSpPr>
                <p:nvPr/>
              </p:nvSpPr>
              <p:spPr bwMode="auto">
                <a:xfrm>
                  <a:off x="209" y="2748"/>
                  <a:ext cx="2" cy="4"/>
                </a:xfrm>
                <a:custGeom>
                  <a:avLst/>
                  <a:gdLst>
                    <a:gd name="T0" fmla="*/ 0 w 67"/>
                    <a:gd name="T1" fmla="*/ 0 h 73"/>
                    <a:gd name="T2" fmla="*/ 0 w 67"/>
                    <a:gd name="T3" fmla="*/ 0 h 73"/>
                    <a:gd name="T4" fmla="*/ 0 w 67"/>
                    <a:gd name="T5" fmla="*/ 0 h 73"/>
                    <a:gd name="T6" fmla="*/ 0 w 67"/>
                    <a:gd name="T7" fmla="*/ 0 h 73"/>
                    <a:gd name="T8" fmla="*/ 0 w 67"/>
                    <a:gd name="T9" fmla="*/ 0 h 73"/>
                    <a:gd name="T10" fmla="*/ 0 w 67"/>
                    <a:gd name="T11" fmla="*/ 0 h 73"/>
                    <a:gd name="T12" fmla="*/ 0 w 67"/>
                    <a:gd name="T13" fmla="*/ 0 h 73"/>
                    <a:gd name="T14" fmla="*/ 0 w 67"/>
                    <a:gd name="T15" fmla="*/ 0 h 73"/>
                    <a:gd name="T16" fmla="*/ 0 w 67"/>
                    <a:gd name="T17" fmla="*/ 0 h 73"/>
                    <a:gd name="T18" fmla="*/ 0 w 67"/>
                    <a:gd name="T19" fmla="*/ 0 h 73"/>
                    <a:gd name="T20" fmla="*/ 0 w 67"/>
                    <a:gd name="T21" fmla="*/ 0 h 73"/>
                    <a:gd name="T22" fmla="*/ 0 w 67"/>
                    <a:gd name="T23" fmla="*/ 0 h 73"/>
                    <a:gd name="T24" fmla="*/ 0 w 67"/>
                    <a:gd name="T25" fmla="*/ 0 h 73"/>
                    <a:gd name="T26" fmla="*/ 0 w 67"/>
                    <a:gd name="T27" fmla="*/ 0 h 73"/>
                    <a:gd name="T28" fmla="*/ 0 w 67"/>
                    <a:gd name="T29" fmla="*/ 0 h 73"/>
                    <a:gd name="T30" fmla="*/ 0 w 67"/>
                    <a:gd name="T31" fmla="*/ 0 h 73"/>
                    <a:gd name="T32" fmla="*/ 0 w 67"/>
                    <a:gd name="T33" fmla="*/ 0 h 73"/>
                    <a:gd name="T34" fmla="*/ 0 w 67"/>
                    <a:gd name="T35" fmla="*/ 0 h 73"/>
                    <a:gd name="T36" fmla="*/ 0 w 67"/>
                    <a:gd name="T37" fmla="*/ 0 h 73"/>
                    <a:gd name="T38" fmla="*/ 0 w 67"/>
                    <a:gd name="T39" fmla="*/ 0 h 73"/>
                    <a:gd name="T40" fmla="*/ 0 w 67"/>
                    <a:gd name="T41" fmla="*/ 0 h 73"/>
                    <a:gd name="T42" fmla="*/ 0 w 67"/>
                    <a:gd name="T43" fmla="*/ 0 h 73"/>
                    <a:gd name="T44" fmla="*/ 0 w 67"/>
                    <a:gd name="T45" fmla="*/ 0 h 73"/>
                    <a:gd name="T46" fmla="*/ 0 w 67"/>
                    <a:gd name="T47" fmla="*/ 0 h 73"/>
                    <a:gd name="T48" fmla="*/ 0 w 67"/>
                    <a:gd name="T49" fmla="*/ 0 h 73"/>
                    <a:gd name="T50" fmla="*/ 0 w 67"/>
                    <a:gd name="T51" fmla="*/ 0 h 73"/>
                    <a:gd name="T52" fmla="*/ 0 w 67"/>
                    <a:gd name="T53" fmla="*/ 0 h 7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7"/>
                    <a:gd name="T82" fmla="*/ 0 h 73"/>
                    <a:gd name="T83" fmla="*/ 67 w 67"/>
                    <a:gd name="T84" fmla="*/ 73 h 7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7" h="73">
                      <a:moveTo>
                        <a:pt x="67" y="36"/>
                      </a:moveTo>
                      <a:lnTo>
                        <a:pt x="67" y="28"/>
                      </a:lnTo>
                      <a:lnTo>
                        <a:pt x="60" y="21"/>
                      </a:lnTo>
                      <a:lnTo>
                        <a:pt x="60" y="14"/>
                      </a:lnTo>
                      <a:lnTo>
                        <a:pt x="60" y="7"/>
                      </a:lnTo>
                      <a:lnTo>
                        <a:pt x="45" y="0"/>
                      </a:lnTo>
                      <a:lnTo>
                        <a:pt x="37" y="0"/>
                      </a:lnTo>
                      <a:lnTo>
                        <a:pt x="23" y="0"/>
                      </a:lnTo>
                      <a:lnTo>
                        <a:pt x="23" y="7"/>
                      </a:lnTo>
                      <a:lnTo>
                        <a:pt x="8" y="7"/>
                      </a:lnTo>
                      <a:lnTo>
                        <a:pt x="8" y="14"/>
                      </a:lnTo>
                      <a:lnTo>
                        <a:pt x="8" y="21"/>
                      </a:lnTo>
                      <a:lnTo>
                        <a:pt x="0" y="28"/>
                      </a:lnTo>
                      <a:lnTo>
                        <a:pt x="0" y="36"/>
                      </a:lnTo>
                      <a:lnTo>
                        <a:pt x="0" y="43"/>
                      </a:lnTo>
                      <a:lnTo>
                        <a:pt x="8" y="51"/>
                      </a:lnTo>
                      <a:lnTo>
                        <a:pt x="8" y="58"/>
                      </a:lnTo>
                      <a:lnTo>
                        <a:pt x="16" y="65"/>
                      </a:lnTo>
                      <a:lnTo>
                        <a:pt x="23" y="65"/>
                      </a:lnTo>
                      <a:lnTo>
                        <a:pt x="23" y="73"/>
                      </a:lnTo>
                      <a:lnTo>
                        <a:pt x="37" y="73"/>
                      </a:lnTo>
                      <a:lnTo>
                        <a:pt x="45" y="73"/>
                      </a:lnTo>
                      <a:lnTo>
                        <a:pt x="53" y="65"/>
                      </a:lnTo>
                      <a:lnTo>
                        <a:pt x="60" y="58"/>
                      </a:lnTo>
                      <a:lnTo>
                        <a:pt x="67" y="51"/>
                      </a:lnTo>
                      <a:lnTo>
                        <a:pt x="67" y="43"/>
                      </a:lnTo>
                      <a:lnTo>
                        <a:pt x="67" y="36"/>
                      </a:lnTo>
                      <a:close/>
                    </a:path>
                  </a:pathLst>
                </a:custGeom>
                <a:solidFill>
                  <a:srgbClr val="FF0000"/>
                </a:solidFill>
                <a:ln w="0">
                  <a:solidFill>
                    <a:srgbClr val="FF0000"/>
                  </a:solidFill>
                  <a:prstDash val="solid"/>
                  <a:round/>
                  <a:headEnd/>
                  <a:tailEnd/>
                </a:ln>
              </p:spPr>
              <p:txBody>
                <a:bodyPr/>
                <a:lstStyle/>
                <a:p>
                  <a:endParaRPr lang="en-US"/>
                </a:p>
              </p:txBody>
            </p:sp>
            <p:sp>
              <p:nvSpPr>
                <p:cNvPr id="9722" name="Freeform 288">
                  <a:extLst>
                    <a:ext uri="{FF2B5EF4-FFF2-40B4-BE49-F238E27FC236}">
                      <a16:creationId xmlns:a16="http://schemas.microsoft.com/office/drawing/2014/main" id="{3F7D1DAC-BE51-2709-C136-3269F5997183}"/>
                    </a:ext>
                  </a:extLst>
                </p:cNvPr>
                <p:cNvSpPr>
                  <a:spLocks/>
                </p:cNvSpPr>
                <p:nvPr/>
              </p:nvSpPr>
              <p:spPr bwMode="auto">
                <a:xfrm>
                  <a:off x="209" y="2765"/>
                  <a:ext cx="2" cy="3"/>
                </a:xfrm>
                <a:custGeom>
                  <a:avLst/>
                  <a:gdLst>
                    <a:gd name="T0" fmla="*/ 0 w 67"/>
                    <a:gd name="T1" fmla="*/ 0 h 65"/>
                    <a:gd name="T2" fmla="*/ 0 w 67"/>
                    <a:gd name="T3" fmla="*/ 0 h 65"/>
                    <a:gd name="T4" fmla="*/ 0 w 67"/>
                    <a:gd name="T5" fmla="*/ 0 h 65"/>
                    <a:gd name="T6" fmla="*/ 0 w 67"/>
                    <a:gd name="T7" fmla="*/ 0 h 65"/>
                    <a:gd name="T8" fmla="*/ 0 w 67"/>
                    <a:gd name="T9" fmla="*/ 0 h 65"/>
                    <a:gd name="T10" fmla="*/ 0 w 67"/>
                    <a:gd name="T11" fmla="*/ 0 h 65"/>
                    <a:gd name="T12" fmla="*/ 0 w 67"/>
                    <a:gd name="T13" fmla="*/ 0 h 65"/>
                    <a:gd name="T14" fmla="*/ 0 w 67"/>
                    <a:gd name="T15" fmla="*/ 0 h 65"/>
                    <a:gd name="T16" fmla="*/ 0 w 67"/>
                    <a:gd name="T17" fmla="*/ 0 h 65"/>
                    <a:gd name="T18" fmla="*/ 0 w 67"/>
                    <a:gd name="T19" fmla="*/ 0 h 65"/>
                    <a:gd name="T20" fmla="*/ 0 w 67"/>
                    <a:gd name="T21" fmla="*/ 0 h 65"/>
                    <a:gd name="T22" fmla="*/ 0 w 67"/>
                    <a:gd name="T23" fmla="*/ 0 h 65"/>
                    <a:gd name="T24" fmla="*/ 0 w 67"/>
                    <a:gd name="T25" fmla="*/ 0 h 65"/>
                    <a:gd name="T26" fmla="*/ 0 w 67"/>
                    <a:gd name="T27" fmla="*/ 0 h 65"/>
                    <a:gd name="T28" fmla="*/ 0 w 67"/>
                    <a:gd name="T29" fmla="*/ 0 h 65"/>
                    <a:gd name="T30" fmla="*/ 0 w 67"/>
                    <a:gd name="T31" fmla="*/ 0 h 65"/>
                    <a:gd name="T32" fmla="*/ 0 w 67"/>
                    <a:gd name="T33" fmla="*/ 0 h 65"/>
                    <a:gd name="T34" fmla="*/ 0 w 67"/>
                    <a:gd name="T35" fmla="*/ 0 h 65"/>
                    <a:gd name="T36" fmla="*/ 0 w 67"/>
                    <a:gd name="T37" fmla="*/ 0 h 65"/>
                    <a:gd name="T38" fmla="*/ 0 w 67"/>
                    <a:gd name="T39" fmla="*/ 0 h 65"/>
                    <a:gd name="T40" fmla="*/ 0 w 67"/>
                    <a:gd name="T41" fmla="*/ 0 h 65"/>
                    <a:gd name="T42" fmla="*/ 0 w 67"/>
                    <a:gd name="T43" fmla="*/ 0 h 65"/>
                    <a:gd name="T44" fmla="*/ 0 w 67"/>
                    <a:gd name="T45" fmla="*/ 0 h 65"/>
                    <a:gd name="T46" fmla="*/ 0 w 67"/>
                    <a:gd name="T47" fmla="*/ 0 h 65"/>
                    <a:gd name="T48" fmla="*/ 0 w 67"/>
                    <a:gd name="T49" fmla="*/ 0 h 6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7"/>
                    <a:gd name="T76" fmla="*/ 0 h 65"/>
                    <a:gd name="T77" fmla="*/ 67 w 67"/>
                    <a:gd name="T78" fmla="*/ 65 h 6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7" h="65">
                      <a:moveTo>
                        <a:pt x="67" y="29"/>
                      </a:moveTo>
                      <a:lnTo>
                        <a:pt x="67" y="22"/>
                      </a:lnTo>
                      <a:lnTo>
                        <a:pt x="60" y="22"/>
                      </a:lnTo>
                      <a:lnTo>
                        <a:pt x="60" y="8"/>
                      </a:lnTo>
                      <a:lnTo>
                        <a:pt x="60" y="0"/>
                      </a:lnTo>
                      <a:lnTo>
                        <a:pt x="45" y="0"/>
                      </a:lnTo>
                      <a:lnTo>
                        <a:pt x="37" y="0"/>
                      </a:lnTo>
                      <a:lnTo>
                        <a:pt x="23" y="0"/>
                      </a:lnTo>
                      <a:lnTo>
                        <a:pt x="8" y="0"/>
                      </a:lnTo>
                      <a:lnTo>
                        <a:pt x="8" y="8"/>
                      </a:lnTo>
                      <a:lnTo>
                        <a:pt x="8" y="22"/>
                      </a:lnTo>
                      <a:lnTo>
                        <a:pt x="0" y="22"/>
                      </a:lnTo>
                      <a:lnTo>
                        <a:pt x="0" y="37"/>
                      </a:lnTo>
                      <a:lnTo>
                        <a:pt x="8" y="44"/>
                      </a:lnTo>
                      <a:lnTo>
                        <a:pt x="8" y="51"/>
                      </a:lnTo>
                      <a:lnTo>
                        <a:pt x="16" y="58"/>
                      </a:lnTo>
                      <a:lnTo>
                        <a:pt x="23" y="58"/>
                      </a:lnTo>
                      <a:lnTo>
                        <a:pt x="23" y="65"/>
                      </a:lnTo>
                      <a:lnTo>
                        <a:pt x="37" y="65"/>
                      </a:lnTo>
                      <a:lnTo>
                        <a:pt x="45" y="65"/>
                      </a:lnTo>
                      <a:lnTo>
                        <a:pt x="53" y="58"/>
                      </a:lnTo>
                      <a:lnTo>
                        <a:pt x="60" y="51"/>
                      </a:lnTo>
                      <a:lnTo>
                        <a:pt x="67" y="44"/>
                      </a:lnTo>
                      <a:lnTo>
                        <a:pt x="67" y="37"/>
                      </a:lnTo>
                      <a:lnTo>
                        <a:pt x="67" y="29"/>
                      </a:lnTo>
                      <a:close/>
                    </a:path>
                  </a:pathLst>
                </a:custGeom>
                <a:solidFill>
                  <a:srgbClr val="FF0000"/>
                </a:solidFill>
                <a:ln w="0">
                  <a:solidFill>
                    <a:srgbClr val="FF0000"/>
                  </a:solidFill>
                  <a:prstDash val="solid"/>
                  <a:round/>
                  <a:headEnd/>
                  <a:tailEnd/>
                </a:ln>
              </p:spPr>
              <p:txBody>
                <a:bodyPr/>
                <a:lstStyle/>
                <a:p>
                  <a:endParaRPr lang="en-US"/>
                </a:p>
              </p:txBody>
            </p:sp>
            <p:sp>
              <p:nvSpPr>
                <p:cNvPr id="9723" name="Freeform 289">
                  <a:extLst>
                    <a:ext uri="{FF2B5EF4-FFF2-40B4-BE49-F238E27FC236}">
                      <a16:creationId xmlns:a16="http://schemas.microsoft.com/office/drawing/2014/main" id="{69D178FB-1AFB-DECD-80A9-B4F97AE86A19}"/>
                    </a:ext>
                  </a:extLst>
                </p:cNvPr>
                <p:cNvSpPr>
                  <a:spLocks/>
                </p:cNvSpPr>
                <p:nvPr/>
              </p:nvSpPr>
              <p:spPr bwMode="auto">
                <a:xfrm>
                  <a:off x="209" y="2781"/>
                  <a:ext cx="2" cy="3"/>
                </a:xfrm>
                <a:custGeom>
                  <a:avLst/>
                  <a:gdLst>
                    <a:gd name="T0" fmla="*/ 0 w 67"/>
                    <a:gd name="T1" fmla="*/ 0 h 65"/>
                    <a:gd name="T2" fmla="*/ 0 w 67"/>
                    <a:gd name="T3" fmla="*/ 0 h 65"/>
                    <a:gd name="T4" fmla="*/ 0 w 67"/>
                    <a:gd name="T5" fmla="*/ 0 h 65"/>
                    <a:gd name="T6" fmla="*/ 0 w 67"/>
                    <a:gd name="T7" fmla="*/ 0 h 65"/>
                    <a:gd name="T8" fmla="*/ 0 w 67"/>
                    <a:gd name="T9" fmla="*/ 0 h 65"/>
                    <a:gd name="T10" fmla="*/ 0 w 67"/>
                    <a:gd name="T11" fmla="*/ 0 h 65"/>
                    <a:gd name="T12" fmla="*/ 0 w 67"/>
                    <a:gd name="T13" fmla="*/ 0 h 65"/>
                    <a:gd name="T14" fmla="*/ 0 w 67"/>
                    <a:gd name="T15" fmla="*/ 0 h 65"/>
                    <a:gd name="T16" fmla="*/ 0 w 67"/>
                    <a:gd name="T17" fmla="*/ 0 h 65"/>
                    <a:gd name="T18" fmla="*/ 0 w 67"/>
                    <a:gd name="T19" fmla="*/ 0 h 65"/>
                    <a:gd name="T20" fmla="*/ 0 w 67"/>
                    <a:gd name="T21" fmla="*/ 0 h 65"/>
                    <a:gd name="T22" fmla="*/ 0 w 67"/>
                    <a:gd name="T23" fmla="*/ 0 h 65"/>
                    <a:gd name="T24" fmla="*/ 0 w 67"/>
                    <a:gd name="T25" fmla="*/ 0 h 65"/>
                    <a:gd name="T26" fmla="*/ 0 w 67"/>
                    <a:gd name="T27" fmla="*/ 0 h 65"/>
                    <a:gd name="T28" fmla="*/ 0 w 67"/>
                    <a:gd name="T29" fmla="*/ 0 h 65"/>
                    <a:gd name="T30" fmla="*/ 0 w 67"/>
                    <a:gd name="T31" fmla="*/ 0 h 65"/>
                    <a:gd name="T32" fmla="*/ 0 w 67"/>
                    <a:gd name="T33" fmla="*/ 0 h 65"/>
                    <a:gd name="T34" fmla="*/ 0 w 67"/>
                    <a:gd name="T35" fmla="*/ 0 h 65"/>
                    <a:gd name="T36" fmla="*/ 0 w 67"/>
                    <a:gd name="T37" fmla="*/ 0 h 65"/>
                    <a:gd name="T38" fmla="*/ 0 w 67"/>
                    <a:gd name="T39" fmla="*/ 0 h 65"/>
                    <a:gd name="T40" fmla="*/ 0 w 67"/>
                    <a:gd name="T41" fmla="*/ 0 h 65"/>
                    <a:gd name="T42" fmla="*/ 0 w 67"/>
                    <a:gd name="T43" fmla="*/ 0 h 65"/>
                    <a:gd name="T44" fmla="*/ 0 w 67"/>
                    <a:gd name="T45" fmla="*/ 0 h 65"/>
                    <a:gd name="T46" fmla="*/ 0 w 67"/>
                    <a:gd name="T47" fmla="*/ 0 h 65"/>
                    <a:gd name="T48" fmla="*/ 0 w 67"/>
                    <a:gd name="T49" fmla="*/ 0 h 6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7"/>
                    <a:gd name="T76" fmla="*/ 0 h 65"/>
                    <a:gd name="T77" fmla="*/ 67 w 67"/>
                    <a:gd name="T78" fmla="*/ 65 h 6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7" h="65">
                      <a:moveTo>
                        <a:pt x="67" y="28"/>
                      </a:moveTo>
                      <a:lnTo>
                        <a:pt x="67" y="21"/>
                      </a:lnTo>
                      <a:lnTo>
                        <a:pt x="60" y="21"/>
                      </a:lnTo>
                      <a:lnTo>
                        <a:pt x="60" y="7"/>
                      </a:lnTo>
                      <a:lnTo>
                        <a:pt x="45" y="0"/>
                      </a:lnTo>
                      <a:lnTo>
                        <a:pt x="37" y="0"/>
                      </a:lnTo>
                      <a:lnTo>
                        <a:pt x="23" y="0"/>
                      </a:lnTo>
                      <a:lnTo>
                        <a:pt x="23" y="7"/>
                      </a:lnTo>
                      <a:lnTo>
                        <a:pt x="8" y="7"/>
                      </a:lnTo>
                      <a:lnTo>
                        <a:pt x="8" y="21"/>
                      </a:lnTo>
                      <a:lnTo>
                        <a:pt x="0" y="21"/>
                      </a:lnTo>
                      <a:lnTo>
                        <a:pt x="0" y="37"/>
                      </a:lnTo>
                      <a:lnTo>
                        <a:pt x="0" y="44"/>
                      </a:lnTo>
                      <a:lnTo>
                        <a:pt x="8" y="44"/>
                      </a:lnTo>
                      <a:lnTo>
                        <a:pt x="8" y="58"/>
                      </a:lnTo>
                      <a:lnTo>
                        <a:pt x="16" y="58"/>
                      </a:lnTo>
                      <a:lnTo>
                        <a:pt x="23" y="58"/>
                      </a:lnTo>
                      <a:lnTo>
                        <a:pt x="23" y="65"/>
                      </a:lnTo>
                      <a:lnTo>
                        <a:pt x="37" y="65"/>
                      </a:lnTo>
                      <a:lnTo>
                        <a:pt x="45" y="65"/>
                      </a:lnTo>
                      <a:lnTo>
                        <a:pt x="53" y="58"/>
                      </a:lnTo>
                      <a:lnTo>
                        <a:pt x="60" y="58"/>
                      </a:lnTo>
                      <a:lnTo>
                        <a:pt x="60" y="51"/>
                      </a:lnTo>
                      <a:lnTo>
                        <a:pt x="67" y="44"/>
                      </a:lnTo>
                      <a:lnTo>
                        <a:pt x="67" y="28"/>
                      </a:lnTo>
                      <a:close/>
                    </a:path>
                  </a:pathLst>
                </a:custGeom>
                <a:solidFill>
                  <a:srgbClr val="FF0000"/>
                </a:solidFill>
                <a:ln w="0">
                  <a:solidFill>
                    <a:srgbClr val="FF0000"/>
                  </a:solidFill>
                  <a:prstDash val="solid"/>
                  <a:round/>
                  <a:headEnd/>
                  <a:tailEnd/>
                </a:ln>
              </p:spPr>
              <p:txBody>
                <a:bodyPr/>
                <a:lstStyle/>
                <a:p>
                  <a:endParaRPr lang="en-US"/>
                </a:p>
              </p:txBody>
            </p:sp>
            <p:sp>
              <p:nvSpPr>
                <p:cNvPr id="9724" name="Rectangle 290">
                  <a:extLst>
                    <a:ext uri="{FF2B5EF4-FFF2-40B4-BE49-F238E27FC236}">
                      <a16:creationId xmlns:a16="http://schemas.microsoft.com/office/drawing/2014/main" id="{DC97E58F-C500-1E7E-612B-CA0F91B85FF3}"/>
                    </a:ext>
                  </a:extLst>
                </p:cNvPr>
                <p:cNvSpPr>
                  <a:spLocks noChangeArrowheads="1"/>
                </p:cNvSpPr>
                <p:nvPr/>
              </p:nvSpPr>
              <p:spPr bwMode="auto">
                <a:xfrm>
                  <a:off x="279" y="2660"/>
                  <a:ext cx="76" cy="133"/>
                </a:xfrm>
                <a:prstGeom prst="rect">
                  <a:avLst/>
                </a:prstGeom>
                <a:solidFill>
                  <a:srgbClr val="000000"/>
                </a:solidFill>
                <a:ln w="0">
                  <a:solidFill>
                    <a:srgbClr val="000000"/>
                  </a:solidFill>
                  <a:miter lim="800000"/>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725" name="Freeform 291">
                  <a:extLst>
                    <a:ext uri="{FF2B5EF4-FFF2-40B4-BE49-F238E27FC236}">
                      <a16:creationId xmlns:a16="http://schemas.microsoft.com/office/drawing/2014/main" id="{E4EE38AE-41C1-E3AD-4C4F-486A5F7398C3}"/>
                    </a:ext>
                  </a:extLst>
                </p:cNvPr>
                <p:cNvSpPr>
                  <a:spLocks/>
                </p:cNvSpPr>
                <p:nvPr/>
              </p:nvSpPr>
              <p:spPr bwMode="auto">
                <a:xfrm>
                  <a:off x="315" y="2669"/>
                  <a:ext cx="2" cy="3"/>
                </a:xfrm>
                <a:custGeom>
                  <a:avLst/>
                  <a:gdLst>
                    <a:gd name="T0" fmla="*/ 0 w 66"/>
                    <a:gd name="T1" fmla="*/ 0 h 65"/>
                    <a:gd name="T2" fmla="*/ 0 w 66"/>
                    <a:gd name="T3" fmla="*/ 0 h 65"/>
                    <a:gd name="T4" fmla="*/ 0 w 66"/>
                    <a:gd name="T5" fmla="*/ 0 h 65"/>
                    <a:gd name="T6" fmla="*/ 0 w 66"/>
                    <a:gd name="T7" fmla="*/ 0 h 65"/>
                    <a:gd name="T8" fmla="*/ 0 w 66"/>
                    <a:gd name="T9" fmla="*/ 0 h 65"/>
                    <a:gd name="T10" fmla="*/ 0 w 66"/>
                    <a:gd name="T11" fmla="*/ 0 h 65"/>
                    <a:gd name="T12" fmla="*/ 0 w 66"/>
                    <a:gd name="T13" fmla="*/ 0 h 65"/>
                    <a:gd name="T14" fmla="*/ 0 w 66"/>
                    <a:gd name="T15" fmla="*/ 0 h 65"/>
                    <a:gd name="T16" fmla="*/ 0 w 66"/>
                    <a:gd name="T17" fmla="*/ 0 h 65"/>
                    <a:gd name="T18" fmla="*/ 0 w 66"/>
                    <a:gd name="T19" fmla="*/ 0 h 65"/>
                    <a:gd name="T20" fmla="*/ 0 w 66"/>
                    <a:gd name="T21" fmla="*/ 0 h 65"/>
                    <a:gd name="T22" fmla="*/ 0 w 66"/>
                    <a:gd name="T23" fmla="*/ 0 h 65"/>
                    <a:gd name="T24" fmla="*/ 0 w 66"/>
                    <a:gd name="T25" fmla="*/ 0 h 65"/>
                    <a:gd name="T26" fmla="*/ 0 w 66"/>
                    <a:gd name="T27" fmla="*/ 0 h 65"/>
                    <a:gd name="T28" fmla="*/ 0 w 66"/>
                    <a:gd name="T29" fmla="*/ 0 h 65"/>
                    <a:gd name="T30" fmla="*/ 0 w 66"/>
                    <a:gd name="T31" fmla="*/ 0 h 65"/>
                    <a:gd name="T32" fmla="*/ 0 w 66"/>
                    <a:gd name="T33" fmla="*/ 0 h 65"/>
                    <a:gd name="T34" fmla="*/ 0 w 66"/>
                    <a:gd name="T35" fmla="*/ 0 h 65"/>
                    <a:gd name="T36" fmla="*/ 0 w 66"/>
                    <a:gd name="T37" fmla="*/ 0 h 65"/>
                    <a:gd name="T38" fmla="*/ 0 w 66"/>
                    <a:gd name="T39" fmla="*/ 0 h 65"/>
                    <a:gd name="T40" fmla="*/ 0 w 66"/>
                    <a:gd name="T41" fmla="*/ 0 h 65"/>
                    <a:gd name="T42" fmla="*/ 0 w 66"/>
                    <a:gd name="T43" fmla="*/ 0 h 65"/>
                    <a:gd name="T44" fmla="*/ 0 w 66"/>
                    <a:gd name="T45" fmla="*/ 0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6"/>
                    <a:gd name="T70" fmla="*/ 0 h 65"/>
                    <a:gd name="T71" fmla="*/ 66 w 66"/>
                    <a:gd name="T72" fmla="*/ 65 h 6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6" h="65">
                      <a:moveTo>
                        <a:pt x="66" y="28"/>
                      </a:moveTo>
                      <a:lnTo>
                        <a:pt x="66" y="21"/>
                      </a:lnTo>
                      <a:lnTo>
                        <a:pt x="59" y="21"/>
                      </a:lnTo>
                      <a:lnTo>
                        <a:pt x="59" y="7"/>
                      </a:lnTo>
                      <a:lnTo>
                        <a:pt x="45" y="0"/>
                      </a:lnTo>
                      <a:lnTo>
                        <a:pt x="37" y="0"/>
                      </a:lnTo>
                      <a:lnTo>
                        <a:pt x="23" y="0"/>
                      </a:lnTo>
                      <a:lnTo>
                        <a:pt x="23" y="7"/>
                      </a:lnTo>
                      <a:lnTo>
                        <a:pt x="8" y="7"/>
                      </a:lnTo>
                      <a:lnTo>
                        <a:pt x="0" y="7"/>
                      </a:lnTo>
                      <a:lnTo>
                        <a:pt x="0" y="21"/>
                      </a:lnTo>
                      <a:lnTo>
                        <a:pt x="0" y="36"/>
                      </a:lnTo>
                      <a:lnTo>
                        <a:pt x="0" y="44"/>
                      </a:lnTo>
                      <a:lnTo>
                        <a:pt x="8" y="58"/>
                      </a:lnTo>
                      <a:lnTo>
                        <a:pt x="15" y="58"/>
                      </a:lnTo>
                      <a:lnTo>
                        <a:pt x="23" y="58"/>
                      </a:lnTo>
                      <a:lnTo>
                        <a:pt x="23" y="65"/>
                      </a:lnTo>
                      <a:lnTo>
                        <a:pt x="37" y="65"/>
                      </a:lnTo>
                      <a:lnTo>
                        <a:pt x="52" y="58"/>
                      </a:lnTo>
                      <a:lnTo>
                        <a:pt x="59" y="58"/>
                      </a:lnTo>
                      <a:lnTo>
                        <a:pt x="59" y="51"/>
                      </a:lnTo>
                      <a:lnTo>
                        <a:pt x="66" y="44"/>
                      </a:lnTo>
                      <a:lnTo>
                        <a:pt x="66" y="28"/>
                      </a:lnTo>
                      <a:close/>
                    </a:path>
                  </a:pathLst>
                </a:custGeom>
                <a:solidFill>
                  <a:srgbClr val="FF0000"/>
                </a:solidFill>
                <a:ln w="0">
                  <a:solidFill>
                    <a:srgbClr val="FF0000"/>
                  </a:solidFill>
                  <a:prstDash val="solid"/>
                  <a:round/>
                  <a:headEnd/>
                  <a:tailEnd/>
                </a:ln>
              </p:spPr>
              <p:txBody>
                <a:bodyPr/>
                <a:lstStyle/>
                <a:p>
                  <a:endParaRPr lang="en-US"/>
                </a:p>
              </p:txBody>
            </p:sp>
            <p:sp>
              <p:nvSpPr>
                <p:cNvPr id="9726" name="Freeform 292">
                  <a:extLst>
                    <a:ext uri="{FF2B5EF4-FFF2-40B4-BE49-F238E27FC236}">
                      <a16:creationId xmlns:a16="http://schemas.microsoft.com/office/drawing/2014/main" id="{E4D63E25-522B-CE42-FC59-4AD09943ADCF}"/>
                    </a:ext>
                  </a:extLst>
                </p:cNvPr>
                <p:cNvSpPr>
                  <a:spLocks/>
                </p:cNvSpPr>
                <p:nvPr/>
              </p:nvSpPr>
              <p:spPr bwMode="auto">
                <a:xfrm>
                  <a:off x="315" y="2685"/>
                  <a:ext cx="2" cy="3"/>
                </a:xfrm>
                <a:custGeom>
                  <a:avLst/>
                  <a:gdLst>
                    <a:gd name="T0" fmla="*/ 0 w 66"/>
                    <a:gd name="T1" fmla="*/ 0 h 72"/>
                    <a:gd name="T2" fmla="*/ 0 w 66"/>
                    <a:gd name="T3" fmla="*/ 0 h 72"/>
                    <a:gd name="T4" fmla="*/ 0 w 66"/>
                    <a:gd name="T5" fmla="*/ 0 h 72"/>
                    <a:gd name="T6" fmla="*/ 0 w 66"/>
                    <a:gd name="T7" fmla="*/ 0 h 72"/>
                    <a:gd name="T8" fmla="*/ 0 w 66"/>
                    <a:gd name="T9" fmla="*/ 0 h 72"/>
                    <a:gd name="T10" fmla="*/ 0 w 66"/>
                    <a:gd name="T11" fmla="*/ 0 h 72"/>
                    <a:gd name="T12" fmla="*/ 0 w 66"/>
                    <a:gd name="T13" fmla="*/ 0 h 72"/>
                    <a:gd name="T14" fmla="*/ 0 w 66"/>
                    <a:gd name="T15" fmla="*/ 0 h 72"/>
                    <a:gd name="T16" fmla="*/ 0 w 66"/>
                    <a:gd name="T17" fmla="*/ 0 h 72"/>
                    <a:gd name="T18" fmla="*/ 0 w 66"/>
                    <a:gd name="T19" fmla="*/ 0 h 72"/>
                    <a:gd name="T20" fmla="*/ 0 w 66"/>
                    <a:gd name="T21" fmla="*/ 0 h 72"/>
                    <a:gd name="T22" fmla="*/ 0 w 66"/>
                    <a:gd name="T23" fmla="*/ 0 h 72"/>
                    <a:gd name="T24" fmla="*/ 0 w 66"/>
                    <a:gd name="T25" fmla="*/ 0 h 72"/>
                    <a:gd name="T26" fmla="*/ 0 w 66"/>
                    <a:gd name="T27" fmla="*/ 0 h 72"/>
                    <a:gd name="T28" fmla="*/ 0 w 66"/>
                    <a:gd name="T29" fmla="*/ 0 h 72"/>
                    <a:gd name="T30" fmla="*/ 0 w 66"/>
                    <a:gd name="T31" fmla="*/ 0 h 72"/>
                    <a:gd name="T32" fmla="*/ 0 w 66"/>
                    <a:gd name="T33" fmla="*/ 0 h 72"/>
                    <a:gd name="T34" fmla="*/ 0 w 66"/>
                    <a:gd name="T35" fmla="*/ 0 h 72"/>
                    <a:gd name="T36" fmla="*/ 0 w 66"/>
                    <a:gd name="T37" fmla="*/ 0 h 72"/>
                    <a:gd name="T38" fmla="*/ 0 w 66"/>
                    <a:gd name="T39" fmla="*/ 0 h 72"/>
                    <a:gd name="T40" fmla="*/ 0 w 66"/>
                    <a:gd name="T41" fmla="*/ 0 h 72"/>
                    <a:gd name="T42" fmla="*/ 0 w 66"/>
                    <a:gd name="T43" fmla="*/ 0 h 72"/>
                    <a:gd name="T44" fmla="*/ 0 w 66"/>
                    <a:gd name="T45" fmla="*/ 0 h 72"/>
                    <a:gd name="T46" fmla="*/ 0 w 66"/>
                    <a:gd name="T47" fmla="*/ 0 h 72"/>
                    <a:gd name="T48" fmla="*/ 0 w 66"/>
                    <a:gd name="T49" fmla="*/ 0 h 72"/>
                    <a:gd name="T50" fmla="*/ 0 w 66"/>
                    <a:gd name="T51" fmla="*/ 0 h 72"/>
                    <a:gd name="T52" fmla="*/ 0 w 66"/>
                    <a:gd name="T53" fmla="*/ 0 h 7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6"/>
                    <a:gd name="T82" fmla="*/ 0 h 72"/>
                    <a:gd name="T83" fmla="*/ 66 w 66"/>
                    <a:gd name="T84" fmla="*/ 72 h 7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6" h="72">
                      <a:moveTo>
                        <a:pt x="66" y="35"/>
                      </a:moveTo>
                      <a:lnTo>
                        <a:pt x="66" y="28"/>
                      </a:lnTo>
                      <a:lnTo>
                        <a:pt x="59" y="22"/>
                      </a:lnTo>
                      <a:lnTo>
                        <a:pt x="59" y="15"/>
                      </a:lnTo>
                      <a:lnTo>
                        <a:pt x="59" y="7"/>
                      </a:lnTo>
                      <a:lnTo>
                        <a:pt x="45" y="0"/>
                      </a:lnTo>
                      <a:lnTo>
                        <a:pt x="37" y="0"/>
                      </a:lnTo>
                      <a:lnTo>
                        <a:pt x="23" y="0"/>
                      </a:lnTo>
                      <a:lnTo>
                        <a:pt x="23" y="7"/>
                      </a:lnTo>
                      <a:lnTo>
                        <a:pt x="8" y="7"/>
                      </a:lnTo>
                      <a:lnTo>
                        <a:pt x="0" y="15"/>
                      </a:lnTo>
                      <a:lnTo>
                        <a:pt x="0" y="22"/>
                      </a:lnTo>
                      <a:lnTo>
                        <a:pt x="0" y="28"/>
                      </a:lnTo>
                      <a:lnTo>
                        <a:pt x="0" y="35"/>
                      </a:lnTo>
                      <a:lnTo>
                        <a:pt x="0" y="42"/>
                      </a:lnTo>
                      <a:lnTo>
                        <a:pt x="0" y="50"/>
                      </a:lnTo>
                      <a:lnTo>
                        <a:pt x="8" y="56"/>
                      </a:lnTo>
                      <a:lnTo>
                        <a:pt x="15" y="64"/>
                      </a:lnTo>
                      <a:lnTo>
                        <a:pt x="23" y="64"/>
                      </a:lnTo>
                      <a:lnTo>
                        <a:pt x="23" y="72"/>
                      </a:lnTo>
                      <a:lnTo>
                        <a:pt x="37" y="72"/>
                      </a:lnTo>
                      <a:lnTo>
                        <a:pt x="52" y="64"/>
                      </a:lnTo>
                      <a:lnTo>
                        <a:pt x="59" y="56"/>
                      </a:lnTo>
                      <a:lnTo>
                        <a:pt x="59" y="50"/>
                      </a:lnTo>
                      <a:lnTo>
                        <a:pt x="66" y="50"/>
                      </a:lnTo>
                      <a:lnTo>
                        <a:pt x="66" y="42"/>
                      </a:lnTo>
                      <a:lnTo>
                        <a:pt x="66" y="35"/>
                      </a:lnTo>
                      <a:close/>
                    </a:path>
                  </a:pathLst>
                </a:custGeom>
                <a:solidFill>
                  <a:srgbClr val="FF0000"/>
                </a:solidFill>
                <a:ln w="0">
                  <a:solidFill>
                    <a:srgbClr val="FF0000"/>
                  </a:solidFill>
                  <a:prstDash val="solid"/>
                  <a:round/>
                  <a:headEnd/>
                  <a:tailEnd/>
                </a:ln>
              </p:spPr>
              <p:txBody>
                <a:bodyPr/>
                <a:lstStyle/>
                <a:p>
                  <a:endParaRPr lang="en-US"/>
                </a:p>
              </p:txBody>
            </p:sp>
            <p:sp>
              <p:nvSpPr>
                <p:cNvPr id="9727" name="Freeform 293">
                  <a:extLst>
                    <a:ext uri="{FF2B5EF4-FFF2-40B4-BE49-F238E27FC236}">
                      <a16:creationId xmlns:a16="http://schemas.microsoft.com/office/drawing/2014/main" id="{7C8A0F93-3982-DF7F-BD68-C0582BA5DD60}"/>
                    </a:ext>
                  </a:extLst>
                </p:cNvPr>
                <p:cNvSpPr>
                  <a:spLocks/>
                </p:cNvSpPr>
                <p:nvPr/>
              </p:nvSpPr>
              <p:spPr bwMode="auto">
                <a:xfrm>
                  <a:off x="315" y="2701"/>
                  <a:ext cx="2" cy="3"/>
                </a:xfrm>
                <a:custGeom>
                  <a:avLst/>
                  <a:gdLst>
                    <a:gd name="T0" fmla="*/ 0 w 66"/>
                    <a:gd name="T1" fmla="*/ 0 h 66"/>
                    <a:gd name="T2" fmla="*/ 0 w 66"/>
                    <a:gd name="T3" fmla="*/ 0 h 66"/>
                    <a:gd name="T4" fmla="*/ 0 w 66"/>
                    <a:gd name="T5" fmla="*/ 0 h 66"/>
                    <a:gd name="T6" fmla="*/ 0 w 66"/>
                    <a:gd name="T7" fmla="*/ 0 h 66"/>
                    <a:gd name="T8" fmla="*/ 0 w 66"/>
                    <a:gd name="T9" fmla="*/ 0 h 66"/>
                    <a:gd name="T10" fmla="*/ 0 w 66"/>
                    <a:gd name="T11" fmla="*/ 0 h 66"/>
                    <a:gd name="T12" fmla="*/ 0 w 66"/>
                    <a:gd name="T13" fmla="*/ 0 h 66"/>
                    <a:gd name="T14" fmla="*/ 0 w 66"/>
                    <a:gd name="T15" fmla="*/ 0 h 66"/>
                    <a:gd name="T16" fmla="*/ 0 w 66"/>
                    <a:gd name="T17" fmla="*/ 0 h 66"/>
                    <a:gd name="T18" fmla="*/ 0 w 66"/>
                    <a:gd name="T19" fmla="*/ 0 h 66"/>
                    <a:gd name="T20" fmla="*/ 0 w 66"/>
                    <a:gd name="T21" fmla="*/ 0 h 66"/>
                    <a:gd name="T22" fmla="*/ 0 w 66"/>
                    <a:gd name="T23" fmla="*/ 0 h 66"/>
                    <a:gd name="T24" fmla="*/ 0 w 66"/>
                    <a:gd name="T25" fmla="*/ 0 h 66"/>
                    <a:gd name="T26" fmla="*/ 0 w 66"/>
                    <a:gd name="T27" fmla="*/ 0 h 66"/>
                    <a:gd name="T28" fmla="*/ 0 w 66"/>
                    <a:gd name="T29" fmla="*/ 0 h 66"/>
                    <a:gd name="T30" fmla="*/ 0 w 66"/>
                    <a:gd name="T31" fmla="*/ 0 h 66"/>
                    <a:gd name="T32" fmla="*/ 0 w 66"/>
                    <a:gd name="T33" fmla="*/ 0 h 66"/>
                    <a:gd name="T34" fmla="*/ 0 w 66"/>
                    <a:gd name="T35" fmla="*/ 0 h 66"/>
                    <a:gd name="T36" fmla="*/ 0 w 66"/>
                    <a:gd name="T37" fmla="*/ 0 h 66"/>
                    <a:gd name="T38" fmla="*/ 0 w 66"/>
                    <a:gd name="T39" fmla="*/ 0 h 66"/>
                    <a:gd name="T40" fmla="*/ 0 w 66"/>
                    <a:gd name="T41" fmla="*/ 0 h 66"/>
                    <a:gd name="T42" fmla="*/ 0 w 66"/>
                    <a:gd name="T43" fmla="*/ 0 h 66"/>
                    <a:gd name="T44" fmla="*/ 0 w 66"/>
                    <a:gd name="T45" fmla="*/ 0 h 66"/>
                    <a:gd name="T46" fmla="*/ 0 w 66"/>
                    <a:gd name="T47" fmla="*/ 0 h 6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6"/>
                    <a:gd name="T73" fmla="*/ 0 h 66"/>
                    <a:gd name="T74" fmla="*/ 66 w 66"/>
                    <a:gd name="T75" fmla="*/ 66 h 6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6" h="66">
                      <a:moveTo>
                        <a:pt x="66" y="30"/>
                      </a:moveTo>
                      <a:lnTo>
                        <a:pt x="66" y="22"/>
                      </a:lnTo>
                      <a:lnTo>
                        <a:pt x="59" y="15"/>
                      </a:lnTo>
                      <a:lnTo>
                        <a:pt x="59" y="8"/>
                      </a:lnTo>
                      <a:lnTo>
                        <a:pt x="59" y="0"/>
                      </a:lnTo>
                      <a:lnTo>
                        <a:pt x="45" y="0"/>
                      </a:lnTo>
                      <a:lnTo>
                        <a:pt x="37" y="0"/>
                      </a:lnTo>
                      <a:lnTo>
                        <a:pt x="23" y="0"/>
                      </a:lnTo>
                      <a:lnTo>
                        <a:pt x="8" y="0"/>
                      </a:lnTo>
                      <a:lnTo>
                        <a:pt x="0" y="8"/>
                      </a:lnTo>
                      <a:lnTo>
                        <a:pt x="0" y="15"/>
                      </a:lnTo>
                      <a:lnTo>
                        <a:pt x="0" y="22"/>
                      </a:lnTo>
                      <a:lnTo>
                        <a:pt x="0" y="37"/>
                      </a:lnTo>
                      <a:lnTo>
                        <a:pt x="0" y="45"/>
                      </a:lnTo>
                      <a:lnTo>
                        <a:pt x="8" y="52"/>
                      </a:lnTo>
                      <a:lnTo>
                        <a:pt x="15" y="59"/>
                      </a:lnTo>
                      <a:lnTo>
                        <a:pt x="23" y="59"/>
                      </a:lnTo>
                      <a:lnTo>
                        <a:pt x="23" y="66"/>
                      </a:lnTo>
                      <a:lnTo>
                        <a:pt x="37" y="66"/>
                      </a:lnTo>
                      <a:lnTo>
                        <a:pt x="52" y="59"/>
                      </a:lnTo>
                      <a:lnTo>
                        <a:pt x="59" y="52"/>
                      </a:lnTo>
                      <a:lnTo>
                        <a:pt x="66" y="45"/>
                      </a:lnTo>
                      <a:lnTo>
                        <a:pt x="66" y="37"/>
                      </a:lnTo>
                      <a:lnTo>
                        <a:pt x="66" y="30"/>
                      </a:lnTo>
                      <a:close/>
                    </a:path>
                  </a:pathLst>
                </a:custGeom>
                <a:solidFill>
                  <a:srgbClr val="FF0000"/>
                </a:solidFill>
                <a:ln w="0">
                  <a:solidFill>
                    <a:srgbClr val="FF0000"/>
                  </a:solidFill>
                  <a:prstDash val="solid"/>
                  <a:round/>
                  <a:headEnd/>
                  <a:tailEnd/>
                </a:ln>
              </p:spPr>
              <p:txBody>
                <a:bodyPr/>
                <a:lstStyle/>
                <a:p>
                  <a:endParaRPr lang="en-US"/>
                </a:p>
              </p:txBody>
            </p:sp>
            <p:sp>
              <p:nvSpPr>
                <p:cNvPr id="9728" name="Freeform 294">
                  <a:extLst>
                    <a:ext uri="{FF2B5EF4-FFF2-40B4-BE49-F238E27FC236}">
                      <a16:creationId xmlns:a16="http://schemas.microsoft.com/office/drawing/2014/main" id="{D71885BD-0EBA-A4B4-2842-FF6908CCF7AD}"/>
                    </a:ext>
                  </a:extLst>
                </p:cNvPr>
                <p:cNvSpPr>
                  <a:spLocks/>
                </p:cNvSpPr>
                <p:nvPr/>
              </p:nvSpPr>
              <p:spPr bwMode="auto">
                <a:xfrm>
                  <a:off x="315" y="2717"/>
                  <a:ext cx="2" cy="3"/>
                </a:xfrm>
                <a:custGeom>
                  <a:avLst/>
                  <a:gdLst>
                    <a:gd name="T0" fmla="*/ 0 w 66"/>
                    <a:gd name="T1" fmla="*/ 0 h 66"/>
                    <a:gd name="T2" fmla="*/ 0 w 66"/>
                    <a:gd name="T3" fmla="*/ 0 h 66"/>
                    <a:gd name="T4" fmla="*/ 0 w 66"/>
                    <a:gd name="T5" fmla="*/ 0 h 66"/>
                    <a:gd name="T6" fmla="*/ 0 w 66"/>
                    <a:gd name="T7" fmla="*/ 0 h 66"/>
                    <a:gd name="T8" fmla="*/ 0 w 66"/>
                    <a:gd name="T9" fmla="*/ 0 h 66"/>
                    <a:gd name="T10" fmla="*/ 0 w 66"/>
                    <a:gd name="T11" fmla="*/ 0 h 66"/>
                    <a:gd name="T12" fmla="*/ 0 w 66"/>
                    <a:gd name="T13" fmla="*/ 0 h 66"/>
                    <a:gd name="T14" fmla="*/ 0 w 66"/>
                    <a:gd name="T15" fmla="*/ 0 h 66"/>
                    <a:gd name="T16" fmla="*/ 0 w 66"/>
                    <a:gd name="T17" fmla="*/ 0 h 66"/>
                    <a:gd name="T18" fmla="*/ 0 w 66"/>
                    <a:gd name="T19" fmla="*/ 0 h 66"/>
                    <a:gd name="T20" fmla="*/ 0 w 66"/>
                    <a:gd name="T21" fmla="*/ 0 h 66"/>
                    <a:gd name="T22" fmla="*/ 0 w 66"/>
                    <a:gd name="T23" fmla="*/ 0 h 66"/>
                    <a:gd name="T24" fmla="*/ 0 w 66"/>
                    <a:gd name="T25" fmla="*/ 0 h 66"/>
                    <a:gd name="T26" fmla="*/ 0 w 66"/>
                    <a:gd name="T27" fmla="*/ 0 h 66"/>
                    <a:gd name="T28" fmla="*/ 0 w 66"/>
                    <a:gd name="T29" fmla="*/ 0 h 66"/>
                    <a:gd name="T30" fmla="*/ 0 w 66"/>
                    <a:gd name="T31" fmla="*/ 0 h 66"/>
                    <a:gd name="T32" fmla="*/ 0 w 66"/>
                    <a:gd name="T33" fmla="*/ 0 h 66"/>
                    <a:gd name="T34" fmla="*/ 0 w 66"/>
                    <a:gd name="T35" fmla="*/ 0 h 66"/>
                    <a:gd name="T36" fmla="*/ 0 w 66"/>
                    <a:gd name="T37" fmla="*/ 0 h 66"/>
                    <a:gd name="T38" fmla="*/ 0 w 66"/>
                    <a:gd name="T39" fmla="*/ 0 h 66"/>
                    <a:gd name="T40" fmla="*/ 0 w 66"/>
                    <a:gd name="T41" fmla="*/ 0 h 66"/>
                    <a:gd name="T42" fmla="*/ 0 w 66"/>
                    <a:gd name="T43" fmla="*/ 0 h 6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6"/>
                    <a:gd name="T67" fmla="*/ 0 h 66"/>
                    <a:gd name="T68" fmla="*/ 66 w 66"/>
                    <a:gd name="T69" fmla="*/ 66 h 6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6" h="66">
                      <a:moveTo>
                        <a:pt x="66" y="29"/>
                      </a:moveTo>
                      <a:lnTo>
                        <a:pt x="59" y="22"/>
                      </a:lnTo>
                      <a:lnTo>
                        <a:pt x="59" y="7"/>
                      </a:lnTo>
                      <a:lnTo>
                        <a:pt x="45" y="0"/>
                      </a:lnTo>
                      <a:lnTo>
                        <a:pt x="37" y="0"/>
                      </a:lnTo>
                      <a:lnTo>
                        <a:pt x="23" y="0"/>
                      </a:lnTo>
                      <a:lnTo>
                        <a:pt x="23" y="7"/>
                      </a:lnTo>
                      <a:lnTo>
                        <a:pt x="8" y="7"/>
                      </a:lnTo>
                      <a:lnTo>
                        <a:pt x="0" y="7"/>
                      </a:lnTo>
                      <a:lnTo>
                        <a:pt x="0" y="22"/>
                      </a:lnTo>
                      <a:lnTo>
                        <a:pt x="0" y="29"/>
                      </a:lnTo>
                      <a:lnTo>
                        <a:pt x="0" y="36"/>
                      </a:lnTo>
                      <a:lnTo>
                        <a:pt x="0" y="43"/>
                      </a:lnTo>
                      <a:lnTo>
                        <a:pt x="8" y="58"/>
                      </a:lnTo>
                      <a:lnTo>
                        <a:pt x="15" y="66"/>
                      </a:lnTo>
                      <a:lnTo>
                        <a:pt x="23" y="66"/>
                      </a:lnTo>
                      <a:lnTo>
                        <a:pt x="37" y="66"/>
                      </a:lnTo>
                      <a:lnTo>
                        <a:pt x="52" y="66"/>
                      </a:lnTo>
                      <a:lnTo>
                        <a:pt x="59" y="58"/>
                      </a:lnTo>
                      <a:lnTo>
                        <a:pt x="59" y="51"/>
                      </a:lnTo>
                      <a:lnTo>
                        <a:pt x="66" y="43"/>
                      </a:lnTo>
                      <a:lnTo>
                        <a:pt x="66" y="29"/>
                      </a:lnTo>
                      <a:close/>
                    </a:path>
                  </a:pathLst>
                </a:custGeom>
                <a:solidFill>
                  <a:srgbClr val="FF0000"/>
                </a:solidFill>
                <a:ln w="0">
                  <a:solidFill>
                    <a:srgbClr val="FF0000"/>
                  </a:solidFill>
                  <a:prstDash val="solid"/>
                  <a:round/>
                  <a:headEnd/>
                  <a:tailEnd/>
                </a:ln>
              </p:spPr>
              <p:txBody>
                <a:bodyPr/>
                <a:lstStyle/>
                <a:p>
                  <a:endParaRPr lang="en-US"/>
                </a:p>
              </p:txBody>
            </p:sp>
            <p:sp>
              <p:nvSpPr>
                <p:cNvPr id="9729" name="Freeform 295">
                  <a:extLst>
                    <a:ext uri="{FF2B5EF4-FFF2-40B4-BE49-F238E27FC236}">
                      <a16:creationId xmlns:a16="http://schemas.microsoft.com/office/drawing/2014/main" id="{E14BA014-3110-7138-2298-219A13EDE912}"/>
                    </a:ext>
                  </a:extLst>
                </p:cNvPr>
                <p:cNvSpPr>
                  <a:spLocks/>
                </p:cNvSpPr>
                <p:nvPr/>
              </p:nvSpPr>
              <p:spPr bwMode="auto">
                <a:xfrm>
                  <a:off x="315" y="2733"/>
                  <a:ext cx="2" cy="3"/>
                </a:xfrm>
                <a:custGeom>
                  <a:avLst/>
                  <a:gdLst>
                    <a:gd name="T0" fmla="*/ 0 w 66"/>
                    <a:gd name="T1" fmla="*/ 0 h 65"/>
                    <a:gd name="T2" fmla="*/ 0 w 66"/>
                    <a:gd name="T3" fmla="*/ 0 h 65"/>
                    <a:gd name="T4" fmla="*/ 0 w 66"/>
                    <a:gd name="T5" fmla="*/ 0 h 65"/>
                    <a:gd name="T6" fmla="*/ 0 w 66"/>
                    <a:gd name="T7" fmla="*/ 0 h 65"/>
                    <a:gd name="T8" fmla="*/ 0 w 66"/>
                    <a:gd name="T9" fmla="*/ 0 h 65"/>
                    <a:gd name="T10" fmla="*/ 0 w 66"/>
                    <a:gd name="T11" fmla="*/ 0 h 65"/>
                    <a:gd name="T12" fmla="*/ 0 w 66"/>
                    <a:gd name="T13" fmla="*/ 0 h 65"/>
                    <a:gd name="T14" fmla="*/ 0 w 66"/>
                    <a:gd name="T15" fmla="*/ 0 h 65"/>
                    <a:gd name="T16" fmla="*/ 0 w 66"/>
                    <a:gd name="T17" fmla="*/ 0 h 65"/>
                    <a:gd name="T18" fmla="*/ 0 w 66"/>
                    <a:gd name="T19" fmla="*/ 0 h 65"/>
                    <a:gd name="T20" fmla="*/ 0 w 66"/>
                    <a:gd name="T21" fmla="*/ 0 h 65"/>
                    <a:gd name="T22" fmla="*/ 0 w 66"/>
                    <a:gd name="T23" fmla="*/ 0 h 65"/>
                    <a:gd name="T24" fmla="*/ 0 w 66"/>
                    <a:gd name="T25" fmla="*/ 0 h 65"/>
                    <a:gd name="T26" fmla="*/ 0 w 66"/>
                    <a:gd name="T27" fmla="*/ 0 h 65"/>
                    <a:gd name="T28" fmla="*/ 0 w 66"/>
                    <a:gd name="T29" fmla="*/ 0 h 65"/>
                    <a:gd name="T30" fmla="*/ 0 w 66"/>
                    <a:gd name="T31" fmla="*/ 0 h 65"/>
                    <a:gd name="T32" fmla="*/ 0 w 66"/>
                    <a:gd name="T33" fmla="*/ 0 h 65"/>
                    <a:gd name="T34" fmla="*/ 0 w 66"/>
                    <a:gd name="T35" fmla="*/ 0 h 65"/>
                    <a:gd name="T36" fmla="*/ 0 w 66"/>
                    <a:gd name="T37" fmla="*/ 0 h 65"/>
                    <a:gd name="T38" fmla="*/ 0 w 66"/>
                    <a:gd name="T39" fmla="*/ 0 h 65"/>
                    <a:gd name="T40" fmla="*/ 0 w 66"/>
                    <a:gd name="T41" fmla="*/ 0 h 65"/>
                    <a:gd name="T42" fmla="*/ 0 w 66"/>
                    <a:gd name="T43" fmla="*/ 0 h 65"/>
                    <a:gd name="T44" fmla="*/ 0 w 66"/>
                    <a:gd name="T45" fmla="*/ 0 h 65"/>
                    <a:gd name="T46" fmla="*/ 0 w 66"/>
                    <a:gd name="T47" fmla="*/ 0 h 65"/>
                    <a:gd name="T48" fmla="*/ 0 w 66"/>
                    <a:gd name="T49" fmla="*/ 0 h 65"/>
                    <a:gd name="T50" fmla="*/ 0 w 66"/>
                    <a:gd name="T51" fmla="*/ 0 h 6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6"/>
                    <a:gd name="T79" fmla="*/ 0 h 65"/>
                    <a:gd name="T80" fmla="*/ 66 w 66"/>
                    <a:gd name="T81" fmla="*/ 65 h 6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6" h="65">
                      <a:moveTo>
                        <a:pt x="66" y="37"/>
                      </a:moveTo>
                      <a:lnTo>
                        <a:pt x="66" y="29"/>
                      </a:lnTo>
                      <a:lnTo>
                        <a:pt x="59" y="21"/>
                      </a:lnTo>
                      <a:lnTo>
                        <a:pt x="59" y="14"/>
                      </a:lnTo>
                      <a:lnTo>
                        <a:pt x="59" y="7"/>
                      </a:lnTo>
                      <a:lnTo>
                        <a:pt x="45" y="0"/>
                      </a:lnTo>
                      <a:lnTo>
                        <a:pt x="37" y="0"/>
                      </a:lnTo>
                      <a:lnTo>
                        <a:pt x="23" y="0"/>
                      </a:lnTo>
                      <a:lnTo>
                        <a:pt x="23" y="7"/>
                      </a:lnTo>
                      <a:lnTo>
                        <a:pt x="8" y="7"/>
                      </a:lnTo>
                      <a:lnTo>
                        <a:pt x="0" y="14"/>
                      </a:lnTo>
                      <a:lnTo>
                        <a:pt x="0" y="21"/>
                      </a:lnTo>
                      <a:lnTo>
                        <a:pt x="0" y="29"/>
                      </a:lnTo>
                      <a:lnTo>
                        <a:pt x="0" y="37"/>
                      </a:lnTo>
                      <a:lnTo>
                        <a:pt x="0" y="44"/>
                      </a:lnTo>
                      <a:lnTo>
                        <a:pt x="0" y="51"/>
                      </a:lnTo>
                      <a:lnTo>
                        <a:pt x="8" y="58"/>
                      </a:lnTo>
                      <a:lnTo>
                        <a:pt x="15" y="65"/>
                      </a:lnTo>
                      <a:lnTo>
                        <a:pt x="23" y="65"/>
                      </a:lnTo>
                      <a:lnTo>
                        <a:pt x="37" y="65"/>
                      </a:lnTo>
                      <a:lnTo>
                        <a:pt x="52" y="65"/>
                      </a:lnTo>
                      <a:lnTo>
                        <a:pt x="59" y="58"/>
                      </a:lnTo>
                      <a:lnTo>
                        <a:pt x="59" y="51"/>
                      </a:lnTo>
                      <a:lnTo>
                        <a:pt x="66" y="51"/>
                      </a:lnTo>
                      <a:lnTo>
                        <a:pt x="66" y="44"/>
                      </a:lnTo>
                      <a:lnTo>
                        <a:pt x="66" y="37"/>
                      </a:lnTo>
                      <a:close/>
                    </a:path>
                  </a:pathLst>
                </a:custGeom>
                <a:solidFill>
                  <a:srgbClr val="FF0000"/>
                </a:solidFill>
                <a:ln w="0">
                  <a:solidFill>
                    <a:srgbClr val="FF0000"/>
                  </a:solidFill>
                  <a:prstDash val="solid"/>
                  <a:round/>
                  <a:headEnd/>
                  <a:tailEnd/>
                </a:ln>
              </p:spPr>
              <p:txBody>
                <a:bodyPr/>
                <a:lstStyle/>
                <a:p>
                  <a:endParaRPr lang="en-US"/>
                </a:p>
              </p:txBody>
            </p:sp>
            <p:sp>
              <p:nvSpPr>
                <p:cNvPr id="9730" name="Freeform 296">
                  <a:extLst>
                    <a:ext uri="{FF2B5EF4-FFF2-40B4-BE49-F238E27FC236}">
                      <a16:creationId xmlns:a16="http://schemas.microsoft.com/office/drawing/2014/main" id="{FD166A89-FACB-46D4-C1C7-3D91647A45E9}"/>
                    </a:ext>
                  </a:extLst>
                </p:cNvPr>
                <p:cNvSpPr>
                  <a:spLocks/>
                </p:cNvSpPr>
                <p:nvPr/>
              </p:nvSpPr>
              <p:spPr bwMode="auto">
                <a:xfrm>
                  <a:off x="315" y="2748"/>
                  <a:ext cx="2" cy="4"/>
                </a:xfrm>
                <a:custGeom>
                  <a:avLst/>
                  <a:gdLst>
                    <a:gd name="T0" fmla="*/ 0 w 66"/>
                    <a:gd name="T1" fmla="*/ 0 h 73"/>
                    <a:gd name="T2" fmla="*/ 0 w 66"/>
                    <a:gd name="T3" fmla="*/ 0 h 73"/>
                    <a:gd name="T4" fmla="*/ 0 w 66"/>
                    <a:gd name="T5" fmla="*/ 0 h 73"/>
                    <a:gd name="T6" fmla="*/ 0 w 66"/>
                    <a:gd name="T7" fmla="*/ 0 h 73"/>
                    <a:gd name="T8" fmla="*/ 0 w 66"/>
                    <a:gd name="T9" fmla="*/ 0 h 73"/>
                    <a:gd name="T10" fmla="*/ 0 w 66"/>
                    <a:gd name="T11" fmla="*/ 0 h 73"/>
                    <a:gd name="T12" fmla="*/ 0 w 66"/>
                    <a:gd name="T13" fmla="*/ 0 h 73"/>
                    <a:gd name="T14" fmla="*/ 0 w 66"/>
                    <a:gd name="T15" fmla="*/ 0 h 73"/>
                    <a:gd name="T16" fmla="*/ 0 w 66"/>
                    <a:gd name="T17" fmla="*/ 0 h 73"/>
                    <a:gd name="T18" fmla="*/ 0 w 66"/>
                    <a:gd name="T19" fmla="*/ 0 h 73"/>
                    <a:gd name="T20" fmla="*/ 0 w 66"/>
                    <a:gd name="T21" fmla="*/ 0 h 73"/>
                    <a:gd name="T22" fmla="*/ 0 w 66"/>
                    <a:gd name="T23" fmla="*/ 0 h 73"/>
                    <a:gd name="T24" fmla="*/ 0 w 66"/>
                    <a:gd name="T25" fmla="*/ 0 h 73"/>
                    <a:gd name="T26" fmla="*/ 0 w 66"/>
                    <a:gd name="T27" fmla="*/ 0 h 73"/>
                    <a:gd name="T28" fmla="*/ 0 w 66"/>
                    <a:gd name="T29" fmla="*/ 0 h 73"/>
                    <a:gd name="T30" fmla="*/ 0 w 66"/>
                    <a:gd name="T31" fmla="*/ 0 h 73"/>
                    <a:gd name="T32" fmla="*/ 0 w 66"/>
                    <a:gd name="T33" fmla="*/ 0 h 73"/>
                    <a:gd name="T34" fmla="*/ 0 w 66"/>
                    <a:gd name="T35" fmla="*/ 0 h 73"/>
                    <a:gd name="T36" fmla="*/ 0 w 66"/>
                    <a:gd name="T37" fmla="*/ 0 h 73"/>
                    <a:gd name="T38" fmla="*/ 0 w 66"/>
                    <a:gd name="T39" fmla="*/ 0 h 73"/>
                    <a:gd name="T40" fmla="*/ 0 w 66"/>
                    <a:gd name="T41" fmla="*/ 0 h 73"/>
                    <a:gd name="T42" fmla="*/ 0 w 66"/>
                    <a:gd name="T43" fmla="*/ 0 h 73"/>
                    <a:gd name="T44" fmla="*/ 0 w 66"/>
                    <a:gd name="T45" fmla="*/ 0 h 73"/>
                    <a:gd name="T46" fmla="*/ 0 w 66"/>
                    <a:gd name="T47" fmla="*/ 0 h 73"/>
                    <a:gd name="T48" fmla="*/ 0 w 66"/>
                    <a:gd name="T49" fmla="*/ 0 h 73"/>
                    <a:gd name="T50" fmla="*/ 0 w 66"/>
                    <a:gd name="T51" fmla="*/ 0 h 7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6"/>
                    <a:gd name="T79" fmla="*/ 0 h 73"/>
                    <a:gd name="T80" fmla="*/ 66 w 66"/>
                    <a:gd name="T81" fmla="*/ 73 h 7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6" h="73">
                      <a:moveTo>
                        <a:pt x="66" y="36"/>
                      </a:moveTo>
                      <a:lnTo>
                        <a:pt x="66" y="28"/>
                      </a:lnTo>
                      <a:lnTo>
                        <a:pt x="59" y="21"/>
                      </a:lnTo>
                      <a:lnTo>
                        <a:pt x="59" y="14"/>
                      </a:lnTo>
                      <a:lnTo>
                        <a:pt x="59" y="7"/>
                      </a:lnTo>
                      <a:lnTo>
                        <a:pt x="45" y="0"/>
                      </a:lnTo>
                      <a:lnTo>
                        <a:pt x="37" y="0"/>
                      </a:lnTo>
                      <a:lnTo>
                        <a:pt x="23" y="0"/>
                      </a:lnTo>
                      <a:lnTo>
                        <a:pt x="23" y="7"/>
                      </a:lnTo>
                      <a:lnTo>
                        <a:pt x="8" y="7"/>
                      </a:lnTo>
                      <a:lnTo>
                        <a:pt x="0" y="14"/>
                      </a:lnTo>
                      <a:lnTo>
                        <a:pt x="0" y="21"/>
                      </a:lnTo>
                      <a:lnTo>
                        <a:pt x="0" y="28"/>
                      </a:lnTo>
                      <a:lnTo>
                        <a:pt x="0" y="36"/>
                      </a:lnTo>
                      <a:lnTo>
                        <a:pt x="0" y="43"/>
                      </a:lnTo>
                      <a:lnTo>
                        <a:pt x="0" y="51"/>
                      </a:lnTo>
                      <a:lnTo>
                        <a:pt x="8" y="58"/>
                      </a:lnTo>
                      <a:lnTo>
                        <a:pt x="15" y="65"/>
                      </a:lnTo>
                      <a:lnTo>
                        <a:pt x="23" y="65"/>
                      </a:lnTo>
                      <a:lnTo>
                        <a:pt x="23" y="73"/>
                      </a:lnTo>
                      <a:lnTo>
                        <a:pt x="37" y="73"/>
                      </a:lnTo>
                      <a:lnTo>
                        <a:pt x="52" y="65"/>
                      </a:lnTo>
                      <a:lnTo>
                        <a:pt x="59" y="58"/>
                      </a:lnTo>
                      <a:lnTo>
                        <a:pt x="66" y="51"/>
                      </a:lnTo>
                      <a:lnTo>
                        <a:pt x="66" y="43"/>
                      </a:lnTo>
                      <a:lnTo>
                        <a:pt x="66" y="36"/>
                      </a:lnTo>
                      <a:close/>
                    </a:path>
                  </a:pathLst>
                </a:custGeom>
                <a:solidFill>
                  <a:srgbClr val="FF0000"/>
                </a:solidFill>
                <a:ln w="0">
                  <a:solidFill>
                    <a:srgbClr val="FF0000"/>
                  </a:solidFill>
                  <a:prstDash val="solid"/>
                  <a:round/>
                  <a:headEnd/>
                  <a:tailEnd/>
                </a:ln>
              </p:spPr>
              <p:txBody>
                <a:bodyPr/>
                <a:lstStyle/>
                <a:p>
                  <a:endParaRPr lang="en-US"/>
                </a:p>
              </p:txBody>
            </p:sp>
            <p:sp>
              <p:nvSpPr>
                <p:cNvPr id="9731" name="Freeform 297">
                  <a:extLst>
                    <a:ext uri="{FF2B5EF4-FFF2-40B4-BE49-F238E27FC236}">
                      <a16:creationId xmlns:a16="http://schemas.microsoft.com/office/drawing/2014/main" id="{6F2B3483-2B9B-F5A7-65E9-F2BB70B5034A}"/>
                    </a:ext>
                  </a:extLst>
                </p:cNvPr>
                <p:cNvSpPr>
                  <a:spLocks/>
                </p:cNvSpPr>
                <p:nvPr/>
              </p:nvSpPr>
              <p:spPr bwMode="auto">
                <a:xfrm>
                  <a:off x="315" y="2765"/>
                  <a:ext cx="2" cy="3"/>
                </a:xfrm>
                <a:custGeom>
                  <a:avLst/>
                  <a:gdLst>
                    <a:gd name="T0" fmla="*/ 0 w 66"/>
                    <a:gd name="T1" fmla="*/ 0 h 65"/>
                    <a:gd name="T2" fmla="*/ 0 w 66"/>
                    <a:gd name="T3" fmla="*/ 0 h 65"/>
                    <a:gd name="T4" fmla="*/ 0 w 66"/>
                    <a:gd name="T5" fmla="*/ 0 h 65"/>
                    <a:gd name="T6" fmla="*/ 0 w 66"/>
                    <a:gd name="T7" fmla="*/ 0 h 65"/>
                    <a:gd name="T8" fmla="*/ 0 w 66"/>
                    <a:gd name="T9" fmla="*/ 0 h 65"/>
                    <a:gd name="T10" fmla="*/ 0 w 66"/>
                    <a:gd name="T11" fmla="*/ 0 h 65"/>
                    <a:gd name="T12" fmla="*/ 0 w 66"/>
                    <a:gd name="T13" fmla="*/ 0 h 65"/>
                    <a:gd name="T14" fmla="*/ 0 w 66"/>
                    <a:gd name="T15" fmla="*/ 0 h 65"/>
                    <a:gd name="T16" fmla="*/ 0 w 66"/>
                    <a:gd name="T17" fmla="*/ 0 h 65"/>
                    <a:gd name="T18" fmla="*/ 0 w 66"/>
                    <a:gd name="T19" fmla="*/ 0 h 65"/>
                    <a:gd name="T20" fmla="*/ 0 w 66"/>
                    <a:gd name="T21" fmla="*/ 0 h 65"/>
                    <a:gd name="T22" fmla="*/ 0 w 66"/>
                    <a:gd name="T23" fmla="*/ 0 h 65"/>
                    <a:gd name="T24" fmla="*/ 0 w 66"/>
                    <a:gd name="T25" fmla="*/ 0 h 65"/>
                    <a:gd name="T26" fmla="*/ 0 w 66"/>
                    <a:gd name="T27" fmla="*/ 0 h 65"/>
                    <a:gd name="T28" fmla="*/ 0 w 66"/>
                    <a:gd name="T29" fmla="*/ 0 h 65"/>
                    <a:gd name="T30" fmla="*/ 0 w 66"/>
                    <a:gd name="T31" fmla="*/ 0 h 65"/>
                    <a:gd name="T32" fmla="*/ 0 w 66"/>
                    <a:gd name="T33" fmla="*/ 0 h 65"/>
                    <a:gd name="T34" fmla="*/ 0 w 66"/>
                    <a:gd name="T35" fmla="*/ 0 h 65"/>
                    <a:gd name="T36" fmla="*/ 0 w 66"/>
                    <a:gd name="T37" fmla="*/ 0 h 65"/>
                    <a:gd name="T38" fmla="*/ 0 w 66"/>
                    <a:gd name="T39" fmla="*/ 0 h 65"/>
                    <a:gd name="T40" fmla="*/ 0 w 66"/>
                    <a:gd name="T41" fmla="*/ 0 h 65"/>
                    <a:gd name="T42" fmla="*/ 0 w 66"/>
                    <a:gd name="T43" fmla="*/ 0 h 65"/>
                    <a:gd name="T44" fmla="*/ 0 w 66"/>
                    <a:gd name="T45" fmla="*/ 0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6"/>
                    <a:gd name="T70" fmla="*/ 0 h 65"/>
                    <a:gd name="T71" fmla="*/ 66 w 66"/>
                    <a:gd name="T72" fmla="*/ 65 h 6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6" h="65">
                      <a:moveTo>
                        <a:pt x="66" y="29"/>
                      </a:moveTo>
                      <a:lnTo>
                        <a:pt x="66" y="22"/>
                      </a:lnTo>
                      <a:lnTo>
                        <a:pt x="59" y="22"/>
                      </a:lnTo>
                      <a:lnTo>
                        <a:pt x="59" y="8"/>
                      </a:lnTo>
                      <a:lnTo>
                        <a:pt x="59" y="0"/>
                      </a:lnTo>
                      <a:lnTo>
                        <a:pt x="45" y="0"/>
                      </a:lnTo>
                      <a:lnTo>
                        <a:pt x="37" y="0"/>
                      </a:lnTo>
                      <a:lnTo>
                        <a:pt x="23" y="0"/>
                      </a:lnTo>
                      <a:lnTo>
                        <a:pt x="8" y="0"/>
                      </a:lnTo>
                      <a:lnTo>
                        <a:pt x="0" y="8"/>
                      </a:lnTo>
                      <a:lnTo>
                        <a:pt x="0" y="22"/>
                      </a:lnTo>
                      <a:lnTo>
                        <a:pt x="0" y="37"/>
                      </a:lnTo>
                      <a:lnTo>
                        <a:pt x="0" y="44"/>
                      </a:lnTo>
                      <a:lnTo>
                        <a:pt x="8" y="51"/>
                      </a:lnTo>
                      <a:lnTo>
                        <a:pt x="15" y="58"/>
                      </a:lnTo>
                      <a:lnTo>
                        <a:pt x="23" y="58"/>
                      </a:lnTo>
                      <a:lnTo>
                        <a:pt x="23" y="65"/>
                      </a:lnTo>
                      <a:lnTo>
                        <a:pt x="37" y="65"/>
                      </a:lnTo>
                      <a:lnTo>
                        <a:pt x="52" y="58"/>
                      </a:lnTo>
                      <a:lnTo>
                        <a:pt x="59" y="51"/>
                      </a:lnTo>
                      <a:lnTo>
                        <a:pt x="66" y="44"/>
                      </a:lnTo>
                      <a:lnTo>
                        <a:pt x="66" y="37"/>
                      </a:lnTo>
                      <a:lnTo>
                        <a:pt x="66" y="29"/>
                      </a:lnTo>
                      <a:close/>
                    </a:path>
                  </a:pathLst>
                </a:custGeom>
                <a:solidFill>
                  <a:srgbClr val="FF0000"/>
                </a:solidFill>
                <a:ln w="0">
                  <a:solidFill>
                    <a:srgbClr val="FF0000"/>
                  </a:solidFill>
                  <a:prstDash val="solid"/>
                  <a:round/>
                  <a:headEnd/>
                  <a:tailEnd/>
                </a:ln>
              </p:spPr>
              <p:txBody>
                <a:bodyPr/>
                <a:lstStyle/>
                <a:p>
                  <a:endParaRPr lang="en-US"/>
                </a:p>
              </p:txBody>
            </p:sp>
            <p:sp>
              <p:nvSpPr>
                <p:cNvPr id="9732" name="Freeform 298">
                  <a:extLst>
                    <a:ext uri="{FF2B5EF4-FFF2-40B4-BE49-F238E27FC236}">
                      <a16:creationId xmlns:a16="http://schemas.microsoft.com/office/drawing/2014/main" id="{3A54E35F-F315-2579-3817-FF4830CC84E8}"/>
                    </a:ext>
                  </a:extLst>
                </p:cNvPr>
                <p:cNvSpPr>
                  <a:spLocks/>
                </p:cNvSpPr>
                <p:nvPr/>
              </p:nvSpPr>
              <p:spPr bwMode="auto">
                <a:xfrm>
                  <a:off x="315" y="2781"/>
                  <a:ext cx="2" cy="3"/>
                </a:xfrm>
                <a:custGeom>
                  <a:avLst/>
                  <a:gdLst>
                    <a:gd name="T0" fmla="*/ 0 w 66"/>
                    <a:gd name="T1" fmla="*/ 0 h 65"/>
                    <a:gd name="T2" fmla="*/ 0 w 66"/>
                    <a:gd name="T3" fmla="*/ 0 h 65"/>
                    <a:gd name="T4" fmla="*/ 0 w 66"/>
                    <a:gd name="T5" fmla="*/ 0 h 65"/>
                    <a:gd name="T6" fmla="*/ 0 w 66"/>
                    <a:gd name="T7" fmla="*/ 0 h 65"/>
                    <a:gd name="T8" fmla="*/ 0 w 66"/>
                    <a:gd name="T9" fmla="*/ 0 h 65"/>
                    <a:gd name="T10" fmla="*/ 0 w 66"/>
                    <a:gd name="T11" fmla="*/ 0 h 65"/>
                    <a:gd name="T12" fmla="*/ 0 w 66"/>
                    <a:gd name="T13" fmla="*/ 0 h 65"/>
                    <a:gd name="T14" fmla="*/ 0 w 66"/>
                    <a:gd name="T15" fmla="*/ 0 h 65"/>
                    <a:gd name="T16" fmla="*/ 0 w 66"/>
                    <a:gd name="T17" fmla="*/ 0 h 65"/>
                    <a:gd name="T18" fmla="*/ 0 w 66"/>
                    <a:gd name="T19" fmla="*/ 0 h 65"/>
                    <a:gd name="T20" fmla="*/ 0 w 66"/>
                    <a:gd name="T21" fmla="*/ 0 h 65"/>
                    <a:gd name="T22" fmla="*/ 0 w 66"/>
                    <a:gd name="T23" fmla="*/ 0 h 65"/>
                    <a:gd name="T24" fmla="*/ 0 w 66"/>
                    <a:gd name="T25" fmla="*/ 0 h 65"/>
                    <a:gd name="T26" fmla="*/ 0 w 66"/>
                    <a:gd name="T27" fmla="*/ 0 h 65"/>
                    <a:gd name="T28" fmla="*/ 0 w 66"/>
                    <a:gd name="T29" fmla="*/ 0 h 65"/>
                    <a:gd name="T30" fmla="*/ 0 w 66"/>
                    <a:gd name="T31" fmla="*/ 0 h 65"/>
                    <a:gd name="T32" fmla="*/ 0 w 66"/>
                    <a:gd name="T33" fmla="*/ 0 h 65"/>
                    <a:gd name="T34" fmla="*/ 0 w 66"/>
                    <a:gd name="T35" fmla="*/ 0 h 65"/>
                    <a:gd name="T36" fmla="*/ 0 w 66"/>
                    <a:gd name="T37" fmla="*/ 0 h 65"/>
                    <a:gd name="T38" fmla="*/ 0 w 66"/>
                    <a:gd name="T39" fmla="*/ 0 h 65"/>
                    <a:gd name="T40" fmla="*/ 0 w 66"/>
                    <a:gd name="T41" fmla="*/ 0 h 65"/>
                    <a:gd name="T42" fmla="*/ 0 w 66"/>
                    <a:gd name="T43" fmla="*/ 0 h 65"/>
                    <a:gd name="T44" fmla="*/ 0 w 66"/>
                    <a:gd name="T45" fmla="*/ 0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6"/>
                    <a:gd name="T70" fmla="*/ 0 h 65"/>
                    <a:gd name="T71" fmla="*/ 66 w 66"/>
                    <a:gd name="T72" fmla="*/ 65 h 6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6" h="65">
                      <a:moveTo>
                        <a:pt x="66" y="28"/>
                      </a:moveTo>
                      <a:lnTo>
                        <a:pt x="66" y="21"/>
                      </a:lnTo>
                      <a:lnTo>
                        <a:pt x="59" y="21"/>
                      </a:lnTo>
                      <a:lnTo>
                        <a:pt x="59" y="7"/>
                      </a:lnTo>
                      <a:lnTo>
                        <a:pt x="45" y="0"/>
                      </a:lnTo>
                      <a:lnTo>
                        <a:pt x="37" y="0"/>
                      </a:lnTo>
                      <a:lnTo>
                        <a:pt x="23" y="0"/>
                      </a:lnTo>
                      <a:lnTo>
                        <a:pt x="23" y="7"/>
                      </a:lnTo>
                      <a:lnTo>
                        <a:pt x="8" y="7"/>
                      </a:lnTo>
                      <a:lnTo>
                        <a:pt x="0" y="7"/>
                      </a:lnTo>
                      <a:lnTo>
                        <a:pt x="0" y="21"/>
                      </a:lnTo>
                      <a:lnTo>
                        <a:pt x="0" y="37"/>
                      </a:lnTo>
                      <a:lnTo>
                        <a:pt x="0" y="44"/>
                      </a:lnTo>
                      <a:lnTo>
                        <a:pt x="8" y="58"/>
                      </a:lnTo>
                      <a:lnTo>
                        <a:pt x="15" y="58"/>
                      </a:lnTo>
                      <a:lnTo>
                        <a:pt x="23" y="58"/>
                      </a:lnTo>
                      <a:lnTo>
                        <a:pt x="23" y="65"/>
                      </a:lnTo>
                      <a:lnTo>
                        <a:pt x="37" y="65"/>
                      </a:lnTo>
                      <a:lnTo>
                        <a:pt x="52" y="58"/>
                      </a:lnTo>
                      <a:lnTo>
                        <a:pt x="59" y="58"/>
                      </a:lnTo>
                      <a:lnTo>
                        <a:pt x="59" y="51"/>
                      </a:lnTo>
                      <a:lnTo>
                        <a:pt x="66" y="44"/>
                      </a:lnTo>
                      <a:lnTo>
                        <a:pt x="66" y="28"/>
                      </a:lnTo>
                      <a:close/>
                    </a:path>
                  </a:pathLst>
                </a:custGeom>
                <a:solidFill>
                  <a:srgbClr val="FF0000"/>
                </a:solidFill>
                <a:ln w="0">
                  <a:solidFill>
                    <a:srgbClr val="FF0000"/>
                  </a:solidFill>
                  <a:prstDash val="solid"/>
                  <a:round/>
                  <a:headEnd/>
                  <a:tailEnd/>
                </a:ln>
              </p:spPr>
              <p:txBody>
                <a:bodyPr/>
                <a:lstStyle/>
                <a:p>
                  <a:endParaRPr lang="en-US"/>
                </a:p>
              </p:txBody>
            </p:sp>
            <p:sp>
              <p:nvSpPr>
                <p:cNvPr id="9733" name="Rectangle 299">
                  <a:extLst>
                    <a:ext uri="{FF2B5EF4-FFF2-40B4-BE49-F238E27FC236}">
                      <a16:creationId xmlns:a16="http://schemas.microsoft.com/office/drawing/2014/main" id="{19B1D8C7-2365-3AA6-198E-6D9D0F2F4ABD}"/>
                    </a:ext>
                  </a:extLst>
                </p:cNvPr>
                <p:cNvSpPr>
                  <a:spLocks noChangeArrowheads="1"/>
                </p:cNvSpPr>
                <p:nvPr/>
              </p:nvSpPr>
              <p:spPr bwMode="auto">
                <a:xfrm>
                  <a:off x="388" y="2660"/>
                  <a:ext cx="77" cy="133"/>
                </a:xfrm>
                <a:prstGeom prst="rect">
                  <a:avLst/>
                </a:prstGeom>
                <a:solidFill>
                  <a:srgbClr val="000000"/>
                </a:solidFill>
                <a:ln w="0">
                  <a:solidFill>
                    <a:srgbClr val="000000"/>
                  </a:solidFill>
                  <a:miter lim="800000"/>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734" name="Freeform 300">
                  <a:extLst>
                    <a:ext uri="{FF2B5EF4-FFF2-40B4-BE49-F238E27FC236}">
                      <a16:creationId xmlns:a16="http://schemas.microsoft.com/office/drawing/2014/main" id="{94EAD5B9-86AE-A32A-34F8-BBD2206EC894}"/>
                    </a:ext>
                  </a:extLst>
                </p:cNvPr>
                <p:cNvSpPr>
                  <a:spLocks/>
                </p:cNvSpPr>
                <p:nvPr/>
              </p:nvSpPr>
              <p:spPr bwMode="auto">
                <a:xfrm>
                  <a:off x="424" y="2669"/>
                  <a:ext cx="3" cy="3"/>
                </a:xfrm>
                <a:custGeom>
                  <a:avLst/>
                  <a:gdLst>
                    <a:gd name="T0" fmla="*/ 0 w 67"/>
                    <a:gd name="T1" fmla="*/ 0 h 65"/>
                    <a:gd name="T2" fmla="*/ 0 w 67"/>
                    <a:gd name="T3" fmla="*/ 0 h 65"/>
                    <a:gd name="T4" fmla="*/ 0 w 67"/>
                    <a:gd name="T5" fmla="*/ 0 h 65"/>
                    <a:gd name="T6" fmla="*/ 0 w 67"/>
                    <a:gd name="T7" fmla="*/ 0 h 65"/>
                    <a:gd name="T8" fmla="*/ 0 w 67"/>
                    <a:gd name="T9" fmla="*/ 0 h 65"/>
                    <a:gd name="T10" fmla="*/ 0 w 67"/>
                    <a:gd name="T11" fmla="*/ 0 h 65"/>
                    <a:gd name="T12" fmla="*/ 0 w 67"/>
                    <a:gd name="T13" fmla="*/ 0 h 65"/>
                    <a:gd name="T14" fmla="*/ 0 w 67"/>
                    <a:gd name="T15" fmla="*/ 0 h 65"/>
                    <a:gd name="T16" fmla="*/ 0 w 67"/>
                    <a:gd name="T17" fmla="*/ 0 h 65"/>
                    <a:gd name="T18" fmla="*/ 0 w 67"/>
                    <a:gd name="T19" fmla="*/ 0 h 65"/>
                    <a:gd name="T20" fmla="*/ 0 w 67"/>
                    <a:gd name="T21" fmla="*/ 0 h 65"/>
                    <a:gd name="T22" fmla="*/ 0 w 67"/>
                    <a:gd name="T23" fmla="*/ 0 h 65"/>
                    <a:gd name="T24" fmla="*/ 0 w 67"/>
                    <a:gd name="T25" fmla="*/ 0 h 65"/>
                    <a:gd name="T26" fmla="*/ 0 w 67"/>
                    <a:gd name="T27" fmla="*/ 0 h 65"/>
                    <a:gd name="T28" fmla="*/ 0 w 67"/>
                    <a:gd name="T29" fmla="*/ 0 h 65"/>
                    <a:gd name="T30" fmla="*/ 0 w 67"/>
                    <a:gd name="T31" fmla="*/ 0 h 65"/>
                    <a:gd name="T32" fmla="*/ 0 w 67"/>
                    <a:gd name="T33" fmla="*/ 0 h 65"/>
                    <a:gd name="T34" fmla="*/ 0 w 67"/>
                    <a:gd name="T35" fmla="*/ 0 h 65"/>
                    <a:gd name="T36" fmla="*/ 0 w 67"/>
                    <a:gd name="T37" fmla="*/ 0 h 65"/>
                    <a:gd name="T38" fmla="*/ 0 w 67"/>
                    <a:gd name="T39" fmla="*/ 0 h 65"/>
                    <a:gd name="T40" fmla="*/ 0 w 67"/>
                    <a:gd name="T41" fmla="*/ 0 h 65"/>
                    <a:gd name="T42" fmla="*/ 0 w 67"/>
                    <a:gd name="T43" fmla="*/ 0 h 65"/>
                    <a:gd name="T44" fmla="*/ 0 w 67"/>
                    <a:gd name="T45" fmla="*/ 0 h 65"/>
                    <a:gd name="T46" fmla="*/ 0 w 67"/>
                    <a:gd name="T47" fmla="*/ 0 h 65"/>
                    <a:gd name="T48" fmla="*/ 0 w 67"/>
                    <a:gd name="T49" fmla="*/ 0 h 6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7"/>
                    <a:gd name="T76" fmla="*/ 0 h 65"/>
                    <a:gd name="T77" fmla="*/ 67 w 67"/>
                    <a:gd name="T78" fmla="*/ 65 h 6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7" h="65">
                      <a:moveTo>
                        <a:pt x="67" y="28"/>
                      </a:moveTo>
                      <a:lnTo>
                        <a:pt x="67" y="21"/>
                      </a:lnTo>
                      <a:lnTo>
                        <a:pt x="59" y="21"/>
                      </a:lnTo>
                      <a:lnTo>
                        <a:pt x="59" y="7"/>
                      </a:lnTo>
                      <a:lnTo>
                        <a:pt x="44" y="0"/>
                      </a:lnTo>
                      <a:lnTo>
                        <a:pt x="37" y="0"/>
                      </a:lnTo>
                      <a:lnTo>
                        <a:pt x="30" y="0"/>
                      </a:lnTo>
                      <a:lnTo>
                        <a:pt x="22" y="7"/>
                      </a:lnTo>
                      <a:lnTo>
                        <a:pt x="7" y="7"/>
                      </a:lnTo>
                      <a:lnTo>
                        <a:pt x="7" y="21"/>
                      </a:lnTo>
                      <a:lnTo>
                        <a:pt x="0" y="21"/>
                      </a:lnTo>
                      <a:lnTo>
                        <a:pt x="0" y="36"/>
                      </a:lnTo>
                      <a:lnTo>
                        <a:pt x="0" y="44"/>
                      </a:lnTo>
                      <a:lnTo>
                        <a:pt x="7" y="44"/>
                      </a:lnTo>
                      <a:lnTo>
                        <a:pt x="7" y="58"/>
                      </a:lnTo>
                      <a:lnTo>
                        <a:pt x="14" y="58"/>
                      </a:lnTo>
                      <a:lnTo>
                        <a:pt x="22" y="58"/>
                      </a:lnTo>
                      <a:lnTo>
                        <a:pt x="30" y="65"/>
                      </a:lnTo>
                      <a:lnTo>
                        <a:pt x="37" y="65"/>
                      </a:lnTo>
                      <a:lnTo>
                        <a:pt x="44" y="65"/>
                      </a:lnTo>
                      <a:lnTo>
                        <a:pt x="51" y="58"/>
                      </a:lnTo>
                      <a:lnTo>
                        <a:pt x="59" y="58"/>
                      </a:lnTo>
                      <a:lnTo>
                        <a:pt x="59" y="51"/>
                      </a:lnTo>
                      <a:lnTo>
                        <a:pt x="67" y="44"/>
                      </a:lnTo>
                      <a:lnTo>
                        <a:pt x="67" y="28"/>
                      </a:lnTo>
                      <a:close/>
                    </a:path>
                  </a:pathLst>
                </a:custGeom>
                <a:solidFill>
                  <a:srgbClr val="FF0000"/>
                </a:solidFill>
                <a:ln w="0">
                  <a:solidFill>
                    <a:srgbClr val="FF0000"/>
                  </a:solidFill>
                  <a:prstDash val="solid"/>
                  <a:round/>
                  <a:headEnd/>
                  <a:tailEnd/>
                </a:ln>
              </p:spPr>
              <p:txBody>
                <a:bodyPr/>
                <a:lstStyle/>
                <a:p>
                  <a:endParaRPr lang="en-US"/>
                </a:p>
              </p:txBody>
            </p:sp>
            <p:sp>
              <p:nvSpPr>
                <p:cNvPr id="9735" name="Freeform 301">
                  <a:extLst>
                    <a:ext uri="{FF2B5EF4-FFF2-40B4-BE49-F238E27FC236}">
                      <a16:creationId xmlns:a16="http://schemas.microsoft.com/office/drawing/2014/main" id="{2CDBFC44-2056-5B46-1FC4-DC59962B18CB}"/>
                    </a:ext>
                  </a:extLst>
                </p:cNvPr>
                <p:cNvSpPr>
                  <a:spLocks/>
                </p:cNvSpPr>
                <p:nvPr/>
              </p:nvSpPr>
              <p:spPr bwMode="auto">
                <a:xfrm>
                  <a:off x="424" y="2685"/>
                  <a:ext cx="3" cy="3"/>
                </a:xfrm>
                <a:custGeom>
                  <a:avLst/>
                  <a:gdLst>
                    <a:gd name="T0" fmla="*/ 0 w 67"/>
                    <a:gd name="T1" fmla="*/ 0 h 72"/>
                    <a:gd name="T2" fmla="*/ 0 w 67"/>
                    <a:gd name="T3" fmla="*/ 0 h 72"/>
                    <a:gd name="T4" fmla="*/ 0 w 67"/>
                    <a:gd name="T5" fmla="*/ 0 h 72"/>
                    <a:gd name="T6" fmla="*/ 0 w 67"/>
                    <a:gd name="T7" fmla="*/ 0 h 72"/>
                    <a:gd name="T8" fmla="*/ 0 w 67"/>
                    <a:gd name="T9" fmla="*/ 0 h 72"/>
                    <a:gd name="T10" fmla="*/ 0 w 67"/>
                    <a:gd name="T11" fmla="*/ 0 h 72"/>
                    <a:gd name="T12" fmla="*/ 0 w 67"/>
                    <a:gd name="T13" fmla="*/ 0 h 72"/>
                    <a:gd name="T14" fmla="*/ 0 w 67"/>
                    <a:gd name="T15" fmla="*/ 0 h 72"/>
                    <a:gd name="T16" fmla="*/ 0 w 67"/>
                    <a:gd name="T17" fmla="*/ 0 h 72"/>
                    <a:gd name="T18" fmla="*/ 0 w 67"/>
                    <a:gd name="T19" fmla="*/ 0 h 72"/>
                    <a:gd name="T20" fmla="*/ 0 w 67"/>
                    <a:gd name="T21" fmla="*/ 0 h 72"/>
                    <a:gd name="T22" fmla="*/ 0 w 67"/>
                    <a:gd name="T23" fmla="*/ 0 h 72"/>
                    <a:gd name="T24" fmla="*/ 0 w 67"/>
                    <a:gd name="T25" fmla="*/ 0 h 72"/>
                    <a:gd name="T26" fmla="*/ 0 w 67"/>
                    <a:gd name="T27" fmla="*/ 0 h 72"/>
                    <a:gd name="T28" fmla="*/ 0 w 67"/>
                    <a:gd name="T29" fmla="*/ 0 h 72"/>
                    <a:gd name="T30" fmla="*/ 0 w 67"/>
                    <a:gd name="T31" fmla="*/ 0 h 72"/>
                    <a:gd name="T32" fmla="*/ 0 w 67"/>
                    <a:gd name="T33" fmla="*/ 0 h 72"/>
                    <a:gd name="T34" fmla="*/ 0 w 67"/>
                    <a:gd name="T35" fmla="*/ 0 h 72"/>
                    <a:gd name="T36" fmla="*/ 0 w 67"/>
                    <a:gd name="T37" fmla="*/ 0 h 72"/>
                    <a:gd name="T38" fmla="*/ 0 w 67"/>
                    <a:gd name="T39" fmla="*/ 0 h 72"/>
                    <a:gd name="T40" fmla="*/ 0 w 67"/>
                    <a:gd name="T41" fmla="*/ 0 h 72"/>
                    <a:gd name="T42" fmla="*/ 0 w 67"/>
                    <a:gd name="T43" fmla="*/ 0 h 72"/>
                    <a:gd name="T44" fmla="*/ 0 w 67"/>
                    <a:gd name="T45" fmla="*/ 0 h 72"/>
                    <a:gd name="T46" fmla="*/ 0 w 67"/>
                    <a:gd name="T47" fmla="*/ 0 h 72"/>
                    <a:gd name="T48" fmla="*/ 0 w 67"/>
                    <a:gd name="T49" fmla="*/ 0 h 72"/>
                    <a:gd name="T50" fmla="*/ 0 w 67"/>
                    <a:gd name="T51" fmla="*/ 0 h 72"/>
                    <a:gd name="T52" fmla="*/ 0 w 67"/>
                    <a:gd name="T53" fmla="*/ 0 h 72"/>
                    <a:gd name="T54" fmla="*/ 0 w 67"/>
                    <a:gd name="T55" fmla="*/ 0 h 7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7"/>
                    <a:gd name="T85" fmla="*/ 0 h 72"/>
                    <a:gd name="T86" fmla="*/ 67 w 67"/>
                    <a:gd name="T87" fmla="*/ 72 h 7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7" h="72">
                      <a:moveTo>
                        <a:pt x="67" y="35"/>
                      </a:moveTo>
                      <a:lnTo>
                        <a:pt x="67" y="28"/>
                      </a:lnTo>
                      <a:lnTo>
                        <a:pt x="59" y="22"/>
                      </a:lnTo>
                      <a:lnTo>
                        <a:pt x="59" y="15"/>
                      </a:lnTo>
                      <a:lnTo>
                        <a:pt x="59" y="7"/>
                      </a:lnTo>
                      <a:lnTo>
                        <a:pt x="44" y="0"/>
                      </a:lnTo>
                      <a:lnTo>
                        <a:pt x="37" y="0"/>
                      </a:lnTo>
                      <a:lnTo>
                        <a:pt x="30" y="0"/>
                      </a:lnTo>
                      <a:lnTo>
                        <a:pt x="22" y="7"/>
                      </a:lnTo>
                      <a:lnTo>
                        <a:pt x="7" y="7"/>
                      </a:lnTo>
                      <a:lnTo>
                        <a:pt x="7" y="15"/>
                      </a:lnTo>
                      <a:lnTo>
                        <a:pt x="7" y="22"/>
                      </a:lnTo>
                      <a:lnTo>
                        <a:pt x="0" y="28"/>
                      </a:lnTo>
                      <a:lnTo>
                        <a:pt x="0" y="35"/>
                      </a:lnTo>
                      <a:lnTo>
                        <a:pt x="0" y="42"/>
                      </a:lnTo>
                      <a:lnTo>
                        <a:pt x="7" y="50"/>
                      </a:lnTo>
                      <a:lnTo>
                        <a:pt x="7" y="56"/>
                      </a:lnTo>
                      <a:lnTo>
                        <a:pt x="14" y="64"/>
                      </a:lnTo>
                      <a:lnTo>
                        <a:pt x="22" y="64"/>
                      </a:lnTo>
                      <a:lnTo>
                        <a:pt x="30" y="72"/>
                      </a:lnTo>
                      <a:lnTo>
                        <a:pt x="37" y="72"/>
                      </a:lnTo>
                      <a:lnTo>
                        <a:pt x="44" y="72"/>
                      </a:lnTo>
                      <a:lnTo>
                        <a:pt x="51" y="64"/>
                      </a:lnTo>
                      <a:lnTo>
                        <a:pt x="59" y="56"/>
                      </a:lnTo>
                      <a:lnTo>
                        <a:pt x="59" y="50"/>
                      </a:lnTo>
                      <a:lnTo>
                        <a:pt x="67" y="50"/>
                      </a:lnTo>
                      <a:lnTo>
                        <a:pt x="67" y="42"/>
                      </a:lnTo>
                      <a:lnTo>
                        <a:pt x="67" y="35"/>
                      </a:lnTo>
                      <a:close/>
                    </a:path>
                  </a:pathLst>
                </a:custGeom>
                <a:solidFill>
                  <a:srgbClr val="FF0000"/>
                </a:solidFill>
                <a:ln w="0">
                  <a:solidFill>
                    <a:srgbClr val="FF0000"/>
                  </a:solidFill>
                  <a:prstDash val="solid"/>
                  <a:round/>
                  <a:headEnd/>
                  <a:tailEnd/>
                </a:ln>
              </p:spPr>
              <p:txBody>
                <a:bodyPr/>
                <a:lstStyle/>
                <a:p>
                  <a:endParaRPr lang="en-US"/>
                </a:p>
              </p:txBody>
            </p:sp>
            <p:sp>
              <p:nvSpPr>
                <p:cNvPr id="9736" name="Freeform 302">
                  <a:extLst>
                    <a:ext uri="{FF2B5EF4-FFF2-40B4-BE49-F238E27FC236}">
                      <a16:creationId xmlns:a16="http://schemas.microsoft.com/office/drawing/2014/main" id="{E65A06F3-75D3-AA16-F541-3CC8E2624C34}"/>
                    </a:ext>
                  </a:extLst>
                </p:cNvPr>
                <p:cNvSpPr>
                  <a:spLocks/>
                </p:cNvSpPr>
                <p:nvPr/>
              </p:nvSpPr>
              <p:spPr bwMode="auto">
                <a:xfrm>
                  <a:off x="424" y="2701"/>
                  <a:ext cx="3" cy="3"/>
                </a:xfrm>
                <a:custGeom>
                  <a:avLst/>
                  <a:gdLst>
                    <a:gd name="T0" fmla="*/ 0 w 67"/>
                    <a:gd name="T1" fmla="*/ 0 h 66"/>
                    <a:gd name="T2" fmla="*/ 0 w 67"/>
                    <a:gd name="T3" fmla="*/ 0 h 66"/>
                    <a:gd name="T4" fmla="*/ 0 w 67"/>
                    <a:gd name="T5" fmla="*/ 0 h 66"/>
                    <a:gd name="T6" fmla="*/ 0 w 67"/>
                    <a:gd name="T7" fmla="*/ 0 h 66"/>
                    <a:gd name="T8" fmla="*/ 0 w 67"/>
                    <a:gd name="T9" fmla="*/ 0 h 66"/>
                    <a:gd name="T10" fmla="*/ 0 w 67"/>
                    <a:gd name="T11" fmla="*/ 0 h 66"/>
                    <a:gd name="T12" fmla="*/ 0 w 67"/>
                    <a:gd name="T13" fmla="*/ 0 h 66"/>
                    <a:gd name="T14" fmla="*/ 0 w 67"/>
                    <a:gd name="T15" fmla="*/ 0 h 66"/>
                    <a:gd name="T16" fmla="*/ 0 w 67"/>
                    <a:gd name="T17" fmla="*/ 0 h 66"/>
                    <a:gd name="T18" fmla="*/ 0 w 67"/>
                    <a:gd name="T19" fmla="*/ 0 h 66"/>
                    <a:gd name="T20" fmla="*/ 0 w 67"/>
                    <a:gd name="T21" fmla="*/ 0 h 66"/>
                    <a:gd name="T22" fmla="*/ 0 w 67"/>
                    <a:gd name="T23" fmla="*/ 0 h 66"/>
                    <a:gd name="T24" fmla="*/ 0 w 67"/>
                    <a:gd name="T25" fmla="*/ 0 h 66"/>
                    <a:gd name="T26" fmla="*/ 0 w 67"/>
                    <a:gd name="T27" fmla="*/ 0 h 66"/>
                    <a:gd name="T28" fmla="*/ 0 w 67"/>
                    <a:gd name="T29" fmla="*/ 0 h 66"/>
                    <a:gd name="T30" fmla="*/ 0 w 67"/>
                    <a:gd name="T31" fmla="*/ 0 h 66"/>
                    <a:gd name="T32" fmla="*/ 0 w 67"/>
                    <a:gd name="T33" fmla="*/ 0 h 66"/>
                    <a:gd name="T34" fmla="*/ 0 w 67"/>
                    <a:gd name="T35" fmla="*/ 0 h 66"/>
                    <a:gd name="T36" fmla="*/ 0 w 67"/>
                    <a:gd name="T37" fmla="*/ 0 h 66"/>
                    <a:gd name="T38" fmla="*/ 0 w 67"/>
                    <a:gd name="T39" fmla="*/ 0 h 66"/>
                    <a:gd name="T40" fmla="*/ 0 w 67"/>
                    <a:gd name="T41" fmla="*/ 0 h 66"/>
                    <a:gd name="T42" fmla="*/ 0 w 67"/>
                    <a:gd name="T43" fmla="*/ 0 h 66"/>
                    <a:gd name="T44" fmla="*/ 0 w 67"/>
                    <a:gd name="T45" fmla="*/ 0 h 66"/>
                    <a:gd name="T46" fmla="*/ 0 w 67"/>
                    <a:gd name="T47" fmla="*/ 0 h 66"/>
                    <a:gd name="T48" fmla="*/ 0 w 67"/>
                    <a:gd name="T49" fmla="*/ 0 h 66"/>
                    <a:gd name="T50" fmla="*/ 0 w 67"/>
                    <a:gd name="T51" fmla="*/ 0 h 6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7"/>
                    <a:gd name="T79" fmla="*/ 0 h 66"/>
                    <a:gd name="T80" fmla="*/ 67 w 67"/>
                    <a:gd name="T81" fmla="*/ 66 h 6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7" h="66">
                      <a:moveTo>
                        <a:pt x="67" y="30"/>
                      </a:moveTo>
                      <a:lnTo>
                        <a:pt x="67" y="22"/>
                      </a:lnTo>
                      <a:lnTo>
                        <a:pt x="59" y="15"/>
                      </a:lnTo>
                      <a:lnTo>
                        <a:pt x="59" y="8"/>
                      </a:lnTo>
                      <a:lnTo>
                        <a:pt x="59" y="0"/>
                      </a:lnTo>
                      <a:lnTo>
                        <a:pt x="44" y="0"/>
                      </a:lnTo>
                      <a:lnTo>
                        <a:pt x="37" y="0"/>
                      </a:lnTo>
                      <a:lnTo>
                        <a:pt x="30" y="0"/>
                      </a:lnTo>
                      <a:lnTo>
                        <a:pt x="22" y="0"/>
                      </a:lnTo>
                      <a:lnTo>
                        <a:pt x="7" y="0"/>
                      </a:lnTo>
                      <a:lnTo>
                        <a:pt x="7" y="8"/>
                      </a:lnTo>
                      <a:lnTo>
                        <a:pt x="7" y="15"/>
                      </a:lnTo>
                      <a:lnTo>
                        <a:pt x="0" y="22"/>
                      </a:lnTo>
                      <a:lnTo>
                        <a:pt x="0" y="37"/>
                      </a:lnTo>
                      <a:lnTo>
                        <a:pt x="7" y="45"/>
                      </a:lnTo>
                      <a:lnTo>
                        <a:pt x="7" y="52"/>
                      </a:lnTo>
                      <a:lnTo>
                        <a:pt x="14" y="59"/>
                      </a:lnTo>
                      <a:lnTo>
                        <a:pt x="22" y="59"/>
                      </a:lnTo>
                      <a:lnTo>
                        <a:pt x="30" y="66"/>
                      </a:lnTo>
                      <a:lnTo>
                        <a:pt x="37" y="66"/>
                      </a:lnTo>
                      <a:lnTo>
                        <a:pt x="44" y="66"/>
                      </a:lnTo>
                      <a:lnTo>
                        <a:pt x="51" y="59"/>
                      </a:lnTo>
                      <a:lnTo>
                        <a:pt x="59" y="52"/>
                      </a:lnTo>
                      <a:lnTo>
                        <a:pt x="67" y="45"/>
                      </a:lnTo>
                      <a:lnTo>
                        <a:pt x="67" y="37"/>
                      </a:lnTo>
                      <a:lnTo>
                        <a:pt x="67" y="30"/>
                      </a:lnTo>
                      <a:close/>
                    </a:path>
                  </a:pathLst>
                </a:custGeom>
                <a:solidFill>
                  <a:srgbClr val="FF0000"/>
                </a:solidFill>
                <a:ln w="0">
                  <a:solidFill>
                    <a:srgbClr val="FF0000"/>
                  </a:solidFill>
                  <a:prstDash val="solid"/>
                  <a:round/>
                  <a:headEnd/>
                  <a:tailEnd/>
                </a:ln>
              </p:spPr>
              <p:txBody>
                <a:bodyPr/>
                <a:lstStyle/>
                <a:p>
                  <a:endParaRPr lang="en-US"/>
                </a:p>
              </p:txBody>
            </p:sp>
            <p:sp>
              <p:nvSpPr>
                <p:cNvPr id="9737" name="Freeform 303">
                  <a:extLst>
                    <a:ext uri="{FF2B5EF4-FFF2-40B4-BE49-F238E27FC236}">
                      <a16:creationId xmlns:a16="http://schemas.microsoft.com/office/drawing/2014/main" id="{AF99A551-534E-5133-1083-0F1E316DAA75}"/>
                    </a:ext>
                  </a:extLst>
                </p:cNvPr>
                <p:cNvSpPr>
                  <a:spLocks/>
                </p:cNvSpPr>
                <p:nvPr/>
              </p:nvSpPr>
              <p:spPr bwMode="auto">
                <a:xfrm>
                  <a:off x="424" y="2717"/>
                  <a:ext cx="3" cy="3"/>
                </a:xfrm>
                <a:custGeom>
                  <a:avLst/>
                  <a:gdLst>
                    <a:gd name="T0" fmla="*/ 0 w 67"/>
                    <a:gd name="T1" fmla="*/ 0 h 66"/>
                    <a:gd name="T2" fmla="*/ 0 w 67"/>
                    <a:gd name="T3" fmla="*/ 0 h 66"/>
                    <a:gd name="T4" fmla="*/ 0 w 67"/>
                    <a:gd name="T5" fmla="*/ 0 h 66"/>
                    <a:gd name="T6" fmla="*/ 0 w 67"/>
                    <a:gd name="T7" fmla="*/ 0 h 66"/>
                    <a:gd name="T8" fmla="*/ 0 w 67"/>
                    <a:gd name="T9" fmla="*/ 0 h 66"/>
                    <a:gd name="T10" fmla="*/ 0 w 67"/>
                    <a:gd name="T11" fmla="*/ 0 h 66"/>
                    <a:gd name="T12" fmla="*/ 0 w 67"/>
                    <a:gd name="T13" fmla="*/ 0 h 66"/>
                    <a:gd name="T14" fmla="*/ 0 w 67"/>
                    <a:gd name="T15" fmla="*/ 0 h 66"/>
                    <a:gd name="T16" fmla="*/ 0 w 67"/>
                    <a:gd name="T17" fmla="*/ 0 h 66"/>
                    <a:gd name="T18" fmla="*/ 0 w 67"/>
                    <a:gd name="T19" fmla="*/ 0 h 66"/>
                    <a:gd name="T20" fmla="*/ 0 w 67"/>
                    <a:gd name="T21" fmla="*/ 0 h 66"/>
                    <a:gd name="T22" fmla="*/ 0 w 67"/>
                    <a:gd name="T23" fmla="*/ 0 h 66"/>
                    <a:gd name="T24" fmla="*/ 0 w 67"/>
                    <a:gd name="T25" fmla="*/ 0 h 66"/>
                    <a:gd name="T26" fmla="*/ 0 w 67"/>
                    <a:gd name="T27" fmla="*/ 0 h 66"/>
                    <a:gd name="T28" fmla="*/ 0 w 67"/>
                    <a:gd name="T29" fmla="*/ 0 h 66"/>
                    <a:gd name="T30" fmla="*/ 0 w 67"/>
                    <a:gd name="T31" fmla="*/ 0 h 66"/>
                    <a:gd name="T32" fmla="*/ 0 w 67"/>
                    <a:gd name="T33" fmla="*/ 0 h 66"/>
                    <a:gd name="T34" fmla="*/ 0 w 67"/>
                    <a:gd name="T35" fmla="*/ 0 h 66"/>
                    <a:gd name="T36" fmla="*/ 0 w 67"/>
                    <a:gd name="T37" fmla="*/ 0 h 66"/>
                    <a:gd name="T38" fmla="*/ 0 w 67"/>
                    <a:gd name="T39" fmla="*/ 0 h 66"/>
                    <a:gd name="T40" fmla="*/ 0 w 67"/>
                    <a:gd name="T41" fmla="*/ 0 h 66"/>
                    <a:gd name="T42" fmla="*/ 0 w 67"/>
                    <a:gd name="T43" fmla="*/ 0 h 66"/>
                    <a:gd name="T44" fmla="*/ 0 w 67"/>
                    <a:gd name="T45" fmla="*/ 0 h 66"/>
                    <a:gd name="T46" fmla="*/ 0 w 67"/>
                    <a:gd name="T47" fmla="*/ 0 h 6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7"/>
                    <a:gd name="T73" fmla="*/ 0 h 66"/>
                    <a:gd name="T74" fmla="*/ 67 w 67"/>
                    <a:gd name="T75" fmla="*/ 66 h 6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7" h="66">
                      <a:moveTo>
                        <a:pt x="67" y="29"/>
                      </a:moveTo>
                      <a:lnTo>
                        <a:pt x="59" y="22"/>
                      </a:lnTo>
                      <a:lnTo>
                        <a:pt x="59" y="7"/>
                      </a:lnTo>
                      <a:lnTo>
                        <a:pt x="44" y="0"/>
                      </a:lnTo>
                      <a:lnTo>
                        <a:pt x="37" y="0"/>
                      </a:lnTo>
                      <a:lnTo>
                        <a:pt x="30" y="0"/>
                      </a:lnTo>
                      <a:lnTo>
                        <a:pt x="22" y="7"/>
                      </a:lnTo>
                      <a:lnTo>
                        <a:pt x="7" y="7"/>
                      </a:lnTo>
                      <a:lnTo>
                        <a:pt x="7" y="22"/>
                      </a:lnTo>
                      <a:lnTo>
                        <a:pt x="0" y="29"/>
                      </a:lnTo>
                      <a:lnTo>
                        <a:pt x="0" y="36"/>
                      </a:lnTo>
                      <a:lnTo>
                        <a:pt x="0" y="43"/>
                      </a:lnTo>
                      <a:lnTo>
                        <a:pt x="7" y="43"/>
                      </a:lnTo>
                      <a:lnTo>
                        <a:pt x="7" y="58"/>
                      </a:lnTo>
                      <a:lnTo>
                        <a:pt x="14" y="66"/>
                      </a:lnTo>
                      <a:lnTo>
                        <a:pt x="22" y="66"/>
                      </a:lnTo>
                      <a:lnTo>
                        <a:pt x="30" y="66"/>
                      </a:lnTo>
                      <a:lnTo>
                        <a:pt x="37" y="66"/>
                      </a:lnTo>
                      <a:lnTo>
                        <a:pt x="44" y="66"/>
                      </a:lnTo>
                      <a:lnTo>
                        <a:pt x="51" y="66"/>
                      </a:lnTo>
                      <a:lnTo>
                        <a:pt x="59" y="58"/>
                      </a:lnTo>
                      <a:lnTo>
                        <a:pt x="59" y="51"/>
                      </a:lnTo>
                      <a:lnTo>
                        <a:pt x="67" y="43"/>
                      </a:lnTo>
                      <a:lnTo>
                        <a:pt x="67" y="29"/>
                      </a:lnTo>
                      <a:close/>
                    </a:path>
                  </a:pathLst>
                </a:custGeom>
                <a:solidFill>
                  <a:srgbClr val="FF0000"/>
                </a:solidFill>
                <a:ln w="0">
                  <a:solidFill>
                    <a:srgbClr val="FF0000"/>
                  </a:solidFill>
                  <a:prstDash val="solid"/>
                  <a:round/>
                  <a:headEnd/>
                  <a:tailEnd/>
                </a:ln>
              </p:spPr>
              <p:txBody>
                <a:bodyPr/>
                <a:lstStyle/>
                <a:p>
                  <a:endParaRPr lang="en-US"/>
                </a:p>
              </p:txBody>
            </p:sp>
            <p:sp>
              <p:nvSpPr>
                <p:cNvPr id="9738" name="Freeform 304">
                  <a:extLst>
                    <a:ext uri="{FF2B5EF4-FFF2-40B4-BE49-F238E27FC236}">
                      <a16:creationId xmlns:a16="http://schemas.microsoft.com/office/drawing/2014/main" id="{9138A52B-6887-3E73-6C0E-D95E0E3687A8}"/>
                    </a:ext>
                  </a:extLst>
                </p:cNvPr>
                <p:cNvSpPr>
                  <a:spLocks/>
                </p:cNvSpPr>
                <p:nvPr/>
              </p:nvSpPr>
              <p:spPr bwMode="auto">
                <a:xfrm>
                  <a:off x="424" y="2733"/>
                  <a:ext cx="3" cy="3"/>
                </a:xfrm>
                <a:custGeom>
                  <a:avLst/>
                  <a:gdLst>
                    <a:gd name="T0" fmla="*/ 0 w 67"/>
                    <a:gd name="T1" fmla="*/ 0 h 65"/>
                    <a:gd name="T2" fmla="*/ 0 w 67"/>
                    <a:gd name="T3" fmla="*/ 0 h 65"/>
                    <a:gd name="T4" fmla="*/ 0 w 67"/>
                    <a:gd name="T5" fmla="*/ 0 h 65"/>
                    <a:gd name="T6" fmla="*/ 0 w 67"/>
                    <a:gd name="T7" fmla="*/ 0 h 65"/>
                    <a:gd name="T8" fmla="*/ 0 w 67"/>
                    <a:gd name="T9" fmla="*/ 0 h 65"/>
                    <a:gd name="T10" fmla="*/ 0 w 67"/>
                    <a:gd name="T11" fmla="*/ 0 h 65"/>
                    <a:gd name="T12" fmla="*/ 0 w 67"/>
                    <a:gd name="T13" fmla="*/ 0 h 65"/>
                    <a:gd name="T14" fmla="*/ 0 w 67"/>
                    <a:gd name="T15" fmla="*/ 0 h 65"/>
                    <a:gd name="T16" fmla="*/ 0 w 67"/>
                    <a:gd name="T17" fmla="*/ 0 h 65"/>
                    <a:gd name="T18" fmla="*/ 0 w 67"/>
                    <a:gd name="T19" fmla="*/ 0 h 65"/>
                    <a:gd name="T20" fmla="*/ 0 w 67"/>
                    <a:gd name="T21" fmla="*/ 0 h 65"/>
                    <a:gd name="T22" fmla="*/ 0 w 67"/>
                    <a:gd name="T23" fmla="*/ 0 h 65"/>
                    <a:gd name="T24" fmla="*/ 0 w 67"/>
                    <a:gd name="T25" fmla="*/ 0 h 65"/>
                    <a:gd name="T26" fmla="*/ 0 w 67"/>
                    <a:gd name="T27" fmla="*/ 0 h 65"/>
                    <a:gd name="T28" fmla="*/ 0 w 67"/>
                    <a:gd name="T29" fmla="*/ 0 h 65"/>
                    <a:gd name="T30" fmla="*/ 0 w 67"/>
                    <a:gd name="T31" fmla="*/ 0 h 65"/>
                    <a:gd name="T32" fmla="*/ 0 w 67"/>
                    <a:gd name="T33" fmla="*/ 0 h 65"/>
                    <a:gd name="T34" fmla="*/ 0 w 67"/>
                    <a:gd name="T35" fmla="*/ 0 h 65"/>
                    <a:gd name="T36" fmla="*/ 0 w 67"/>
                    <a:gd name="T37" fmla="*/ 0 h 65"/>
                    <a:gd name="T38" fmla="*/ 0 w 67"/>
                    <a:gd name="T39" fmla="*/ 0 h 65"/>
                    <a:gd name="T40" fmla="*/ 0 w 67"/>
                    <a:gd name="T41" fmla="*/ 0 h 65"/>
                    <a:gd name="T42" fmla="*/ 0 w 67"/>
                    <a:gd name="T43" fmla="*/ 0 h 65"/>
                    <a:gd name="T44" fmla="*/ 0 w 67"/>
                    <a:gd name="T45" fmla="*/ 0 h 65"/>
                    <a:gd name="T46" fmla="*/ 0 w 67"/>
                    <a:gd name="T47" fmla="*/ 0 h 65"/>
                    <a:gd name="T48" fmla="*/ 0 w 67"/>
                    <a:gd name="T49" fmla="*/ 0 h 65"/>
                    <a:gd name="T50" fmla="*/ 0 w 67"/>
                    <a:gd name="T51" fmla="*/ 0 h 65"/>
                    <a:gd name="T52" fmla="*/ 0 w 67"/>
                    <a:gd name="T53" fmla="*/ 0 h 65"/>
                    <a:gd name="T54" fmla="*/ 0 w 67"/>
                    <a:gd name="T55" fmla="*/ 0 h 6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7"/>
                    <a:gd name="T85" fmla="*/ 0 h 65"/>
                    <a:gd name="T86" fmla="*/ 67 w 67"/>
                    <a:gd name="T87" fmla="*/ 65 h 6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7" h="65">
                      <a:moveTo>
                        <a:pt x="67" y="37"/>
                      </a:moveTo>
                      <a:lnTo>
                        <a:pt x="67" y="29"/>
                      </a:lnTo>
                      <a:lnTo>
                        <a:pt x="59" y="21"/>
                      </a:lnTo>
                      <a:lnTo>
                        <a:pt x="59" y="14"/>
                      </a:lnTo>
                      <a:lnTo>
                        <a:pt x="59" y="7"/>
                      </a:lnTo>
                      <a:lnTo>
                        <a:pt x="44" y="0"/>
                      </a:lnTo>
                      <a:lnTo>
                        <a:pt x="37" y="0"/>
                      </a:lnTo>
                      <a:lnTo>
                        <a:pt x="30" y="0"/>
                      </a:lnTo>
                      <a:lnTo>
                        <a:pt x="22" y="7"/>
                      </a:lnTo>
                      <a:lnTo>
                        <a:pt x="7" y="7"/>
                      </a:lnTo>
                      <a:lnTo>
                        <a:pt x="7" y="14"/>
                      </a:lnTo>
                      <a:lnTo>
                        <a:pt x="7" y="21"/>
                      </a:lnTo>
                      <a:lnTo>
                        <a:pt x="0" y="29"/>
                      </a:lnTo>
                      <a:lnTo>
                        <a:pt x="0" y="37"/>
                      </a:lnTo>
                      <a:lnTo>
                        <a:pt x="0" y="44"/>
                      </a:lnTo>
                      <a:lnTo>
                        <a:pt x="7" y="51"/>
                      </a:lnTo>
                      <a:lnTo>
                        <a:pt x="7" y="58"/>
                      </a:lnTo>
                      <a:lnTo>
                        <a:pt x="14" y="65"/>
                      </a:lnTo>
                      <a:lnTo>
                        <a:pt x="22" y="65"/>
                      </a:lnTo>
                      <a:lnTo>
                        <a:pt x="30" y="65"/>
                      </a:lnTo>
                      <a:lnTo>
                        <a:pt x="37" y="65"/>
                      </a:lnTo>
                      <a:lnTo>
                        <a:pt x="44" y="65"/>
                      </a:lnTo>
                      <a:lnTo>
                        <a:pt x="51" y="65"/>
                      </a:lnTo>
                      <a:lnTo>
                        <a:pt x="59" y="58"/>
                      </a:lnTo>
                      <a:lnTo>
                        <a:pt x="59" y="51"/>
                      </a:lnTo>
                      <a:lnTo>
                        <a:pt x="67" y="51"/>
                      </a:lnTo>
                      <a:lnTo>
                        <a:pt x="67" y="44"/>
                      </a:lnTo>
                      <a:lnTo>
                        <a:pt x="67" y="37"/>
                      </a:lnTo>
                      <a:close/>
                    </a:path>
                  </a:pathLst>
                </a:custGeom>
                <a:solidFill>
                  <a:srgbClr val="FF0000"/>
                </a:solidFill>
                <a:ln w="0">
                  <a:solidFill>
                    <a:srgbClr val="FF0000"/>
                  </a:solidFill>
                  <a:prstDash val="solid"/>
                  <a:round/>
                  <a:headEnd/>
                  <a:tailEnd/>
                </a:ln>
              </p:spPr>
              <p:txBody>
                <a:bodyPr/>
                <a:lstStyle/>
                <a:p>
                  <a:endParaRPr lang="en-US"/>
                </a:p>
              </p:txBody>
            </p:sp>
            <p:sp>
              <p:nvSpPr>
                <p:cNvPr id="9739" name="Freeform 305">
                  <a:extLst>
                    <a:ext uri="{FF2B5EF4-FFF2-40B4-BE49-F238E27FC236}">
                      <a16:creationId xmlns:a16="http://schemas.microsoft.com/office/drawing/2014/main" id="{3E0A3DD0-9B8C-2024-7D93-4E902908A662}"/>
                    </a:ext>
                  </a:extLst>
                </p:cNvPr>
                <p:cNvSpPr>
                  <a:spLocks/>
                </p:cNvSpPr>
                <p:nvPr/>
              </p:nvSpPr>
              <p:spPr bwMode="auto">
                <a:xfrm>
                  <a:off x="424" y="2748"/>
                  <a:ext cx="3" cy="4"/>
                </a:xfrm>
                <a:custGeom>
                  <a:avLst/>
                  <a:gdLst>
                    <a:gd name="T0" fmla="*/ 0 w 67"/>
                    <a:gd name="T1" fmla="*/ 0 h 73"/>
                    <a:gd name="T2" fmla="*/ 0 w 67"/>
                    <a:gd name="T3" fmla="*/ 0 h 73"/>
                    <a:gd name="T4" fmla="*/ 0 w 67"/>
                    <a:gd name="T5" fmla="*/ 0 h 73"/>
                    <a:gd name="T6" fmla="*/ 0 w 67"/>
                    <a:gd name="T7" fmla="*/ 0 h 73"/>
                    <a:gd name="T8" fmla="*/ 0 w 67"/>
                    <a:gd name="T9" fmla="*/ 0 h 73"/>
                    <a:gd name="T10" fmla="*/ 0 w 67"/>
                    <a:gd name="T11" fmla="*/ 0 h 73"/>
                    <a:gd name="T12" fmla="*/ 0 w 67"/>
                    <a:gd name="T13" fmla="*/ 0 h 73"/>
                    <a:gd name="T14" fmla="*/ 0 w 67"/>
                    <a:gd name="T15" fmla="*/ 0 h 73"/>
                    <a:gd name="T16" fmla="*/ 0 w 67"/>
                    <a:gd name="T17" fmla="*/ 0 h 73"/>
                    <a:gd name="T18" fmla="*/ 0 w 67"/>
                    <a:gd name="T19" fmla="*/ 0 h 73"/>
                    <a:gd name="T20" fmla="*/ 0 w 67"/>
                    <a:gd name="T21" fmla="*/ 0 h 73"/>
                    <a:gd name="T22" fmla="*/ 0 w 67"/>
                    <a:gd name="T23" fmla="*/ 0 h 73"/>
                    <a:gd name="T24" fmla="*/ 0 w 67"/>
                    <a:gd name="T25" fmla="*/ 0 h 73"/>
                    <a:gd name="T26" fmla="*/ 0 w 67"/>
                    <a:gd name="T27" fmla="*/ 0 h 73"/>
                    <a:gd name="T28" fmla="*/ 0 w 67"/>
                    <a:gd name="T29" fmla="*/ 0 h 73"/>
                    <a:gd name="T30" fmla="*/ 0 w 67"/>
                    <a:gd name="T31" fmla="*/ 0 h 73"/>
                    <a:gd name="T32" fmla="*/ 0 w 67"/>
                    <a:gd name="T33" fmla="*/ 0 h 73"/>
                    <a:gd name="T34" fmla="*/ 0 w 67"/>
                    <a:gd name="T35" fmla="*/ 0 h 73"/>
                    <a:gd name="T36" fmla="*/ 0 w 67"/>
                    <a:gd name="T37" fmla="*/ 0 h 73"/>
                    <a:gd name="T38" fmla="*/ 0 w 67"/>
                    <a:gd name="T39" fmla="*/ 0 h 73"/>
                    <a:gd name="T40" fmla="*/ 0 w 67"/>
                    <a:gd name="T41" fmla="*/ 0 h 73"/>
                    <a:gd name="T42" fmla="*/ 0 w 67"/>
                    <a:gd name="T43" fmla="*/ 0 h 73"/>
                    <a:gd name="T44" fmla="*/ 0 w 67"/>
                    <a:gd name="T45" fmla="*/ 0 h 73"/>
                    <a:gd name="T46" fmla="*/ 0 w 67"/>
                    <a:gd name="T47" fmla="*/ 0 h 73"/>
                    <a:gd name="T48" fmla="*/ 0 w 67"/>
                    <a:gd name="T49" fmla="*/ 0 h 73"/>
                    <a:gd name="T50" fmla="*/ 0 w 67"/>
                    <a:gd name="T51" fmla="*/ 0 h 73"/>
                    <a:gd name="T52" fmla="*/ 0 w 67"/>
                    <a:gd name="T53" fmla="*/ 0 h 7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7"/>
                    <a:gd name="T82" fmla="*/ 0 h 73"/>
                    <a:gd name="T83" fmla="*/ 67 w 67"/>
                    <a:gd name="T84" fmla="*/ 73 h 7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7" h="73">
                      <a:moveTo>
                        <a:pt x="67" y="36"/>
                      </a:moveTo>
                      <a:lnTo>
                        <a:pt x="67" y="28"/>
                      </a:lnTo>
                      <a:lnTo>
                        <a:pt x="59" y="21"/>
                      </a:lnTo>
                      <a:lnTo>
                        <a:pt x="59" y="14"/>
                      </a:lnTo>
                      <a:lnTo>
                        <a:pt x="59" y="7"/>
                      </a:lnTo>
                      <a:lnTo>
                        <a:pt x="44" y="0"/>
                      </a:lnTo>
                      <a:lnTo>
                        <a:pt x="37" y="0"/>
                      </a:lnTo>
                      <a:lnTo>
                        <a:pt x="30" y="0"/>
                      </a:lnTo>
                      <a:lnTo>
                        <a:pt x="22" y="7"/>
                      </a:lnTo>
                      <a:lnTo>
                        <a:pt x="7" y="7"/>
                      </a:lnTo>
                      <a:lnTo>
                        <a:pt x="7" y="14"/>
                      </a:lnTo>
                      <a:lnTo>
                        <a:pt x="7" y="21"/>
                      </a:lnTo>
                      <a:lnTo>
                        <a:pt x="0" y="28"/>
                      </a:lnTo>
                      <a:lnTo>
                        <a:pt x="0" y="36"/>
                      </a:lnTo>
                      <a:lnTo>
                        <a:pt x="0" y="43"/>
                      </a:lnTo>
                      <a:lnTo>
                        <a:pt x="7" y="51"/>
                      </a:lnTo>
                      <a:lnTo>
                        <a:pt x="7" y="58"/>
                      </a:lnTo>
                      <a:lnTo>
                        <a:pt x="14" y="65"/>
                      </a:lnTo>
                      <a:lnTo>
                        <a:pt x="22" y="65"/>
                      </a:lnTo>
                      <a:lnTo>
                        <a:pt x="30" y="73"/>
                      </a:lnTo>
                      <a:lnTo>
                        <a:pt x="37" y="73"/>
                      </a:lnTo>
                      <a:lnTo>
                        <a:pt x="44" y="73"/>
                      </a:lnTo>
                      <a:lnTo>
                        <a:pt x="51" y="65"/>
                      </a:lnTo>
                      <a:lnTo>
                        <a:pt x="59" y="58"/>
                      </a:lnTo>
                      <a:lnTo>
                        <a:pt x="67" y="51"/>
                      </a:lnTo>
                      <a:lnTo>
                        <a:pt x="67" y="43"/>
                      </a:lnTo>
                      <a:lnTo>
                        <a:pt x="67" y="36"/>
                      </a:lnTo>
                      <a:close/>
                    </a:path>
                  </a:pathLst>
                </a:custGeom>
                <a:solidFill>
                  <a:srgbClr val="FF0000"/>
                </a:solidFill>
                <a:ln w="0">
                  <a:solidFill>
                    <a:srgbClr val="FF0000"/>
                  </a:solidFill>
                  <a:prstDash val="solid"/>
                  <a:round/>
                  <a:headEnd/>
                  <a:tailEnd/>
                </a:ln>
              </p:spPr>
              <p:txBody>
                <a:bodyPr/>
                <a:lstStyle/>
                <a:p>
                  <a:endParaRPr lang="en-US"/>
                </a:p>
              </p:txBody>
            </p:sp>
            <p:sp>
              <p:nvSpPr>
                <p:cNvPr id="9740" name="Freeform 306">
                  <a:extLst>
                    <a:ext uri="{FF2B5EF4-FFF2-40B4-BE49-F238E27FC236}">
                      <a16:creationId xmlns:a16="http://schemas.microsoft.com/office/drawing/2014/main" id="{DCF9C8C0-7D66-72E2-A75E-374A10AE0FD9}"/>
                    </a:ext>
                  </a:extLst>
                </p:cNvPr>
                <p:cNvSpPr>
                  <a:spLocks/>
                </p:cNvSpPr>
                <p:nvPr/>
              </p:nvSpPr>
              <p:spPr bwMode="auto">
                <a:xfrm>
                  <a:off x="424" y="2765"/>
                  <a:ext cx="3" cy="3"/>
                </a:xfrm>
                <a:custGeom>
                  <a:avLst/>
                  <a:gdLst>
                    <a:gd name="T0" fmla="*/ 0 w 67"/>
                    <a:gd name="T1" fmla="*/ 0 h 65"/>
                    <a:gd name="T2" fmla="*/ 0 w 67"/>
                    <a:gd name="T3" fmla="*/ 0 h 65"/>
                    <a:gd name="T4" fmla="*/ 0 w 67"/>
                    <a:gd name="T5" fmla="*/ 0 h 65"/>
                    <a:gd name="T6" fmla="*/ 0 w 67"/>
                    <a:gd name="T7" fmla="*/ 0 h 65"/>
                    <a:gd name="T8" fmla="*/ 0 w 67"/>
                    <a:gd name="T9" fmla="*/ 0 h 65"/>
                    <a:gd name="T10" fmla="*/ 0 w 67"/>
                    <a:gd name="T11" fmla="*/ 0 h 65"/>
                    <a:gd name="T12" fmla="*/ 0 w 67"/>
                    <a:gd name="T13" fmla="*/ 0 h 65"/>
                    <a:gd name="T14" fmla="*/ 0 w 67"/>
                    <a:gd name="T15" fmla="*/ 0 h 65"/>
                    <a:gd name="T16" fmla="*/ 0 w 67"/>
                    <a:gd name="T17" fmla="*/ 0 h 65"/>
                    <a:gd name="T18" fmla="*/ 0 w 67"/>
                    <a:gd name="T19" fmla="*/ 0 h 65"/>
                    <a:gd name="T20" fmla="*/ 0 w 67"/>
                    <a:gd name="T21" fmla="*/ 0 h 65"/>
                    <a:gd name="T22" fmla="*/ 0 w 67"/>
                    <a:gd name="T23" fmla="*/ 0 h 65"/>
                    <a:gd name="T24" fmla="*/ 0 w 67"/>
                    <a:gd name="T25" fmla="*/ 0 h 65"/>
                    <a:gd name="T26" fmla="*/ 0 w 67"/>
                    <a:gd name="T27" fmla="*/ 0 h 65"/>
                    <a:gd name="T28" fmla="*/ 0 w 67"/>
                    <a:gd name="T29" fmla="*/ 0 h 65"/>
                    <a:gd name="T30" fmla="*/ 0 w 67"/>
                    <a:gd name="T31" fmla="*/ 0 h 65"/>
                    <a:gd name="T32" fmla="*/ 0 w 67"/>
                    <a:gd name="T33" fmla="*/ 0 h 65"/>
                    <a:gd name="T34" fmla="*/ 0 w 67"/>
                    <a:gd name="T35" fmla="*/ 0 h 65"/>
                    <a:gd name="T36" fmla="*/ 0 w 67"/>
                    <a:gd name="T37" fmla="*/ 0 h 65"/>
                    <a:gd name="T38" fmla="*/ 0 w 67"/>
                    <a:gd name="T39" fmla="*/ 0 h 65"/>
                    <a:gd name="T40" fmla="*/ 0 w 67"/>
                    <a:gd name="T41" fmla="*/ 0 h 65"/>
                    <a:gd name="T42" fmla="*/ 0 w 67"/>
                    <a:gd name="T43" fmla="*/ 0 h 65"/>
                    <a:gd name="T44" fmla="*/ 0 w 67"/>
                    <a:gd name="T45" fmla="*/ 0 h 65"/>
                    <a:gd name="T46" fmla="*/ 0 w 67"/>
                    <a:gd name="T47" fmla="*/ 0 h 65"/>
                    <a:gd name="T48" fmla="*/ 0 w 67"/>
                    <a:gd name="T49" fmla="*/ 0 h 65"/>
                    <a:gd name="T50" fmla="*/ 0 w 67"/>
                    <a:gd name="T51" fmla="*/ 0 h 6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7"/>
                    <a:gd name="T79" fmla="*/ 0 h 65"/>
                    <a:gd name="T80" fmla="*/ 67 w 67"/>
                    <a:gd name="T81" fmla="*/ 65 h 6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7" h="65">
                      <a:moveTo>
                        <a:pt x="67" y="29"/>
                      </a:moveTo>
                      <a:lnTo>
                        <a:pt x="67" y="22"/>
                      </a:lnTo>
                      <a:lnTo>
                        <a:pt x="59" y="22"/>
                      </a:lnTo>
                      <a:lnTo>
                        <a:pt x="59" y="8"/>
                      </a:lnTo>
                      <a:lnTo>
                        <a:pt x="59" y="0"/>
                      </a:lnTo>
                      <a:lnTo>
                        <a:pt x="44" y="0"/>
                      </a:lnTo>
                      <a:lnTo>
                        <a:pt x="37" y="0"/>
                      </a:lnTo>
                      <a:lnTo>
                        <a:pt x="30" y="0"/>
                      </a:lnTo>
                      <a:lnTo>
                        <a:pt x="22" y="0"/>
                      </a:lnTo>
                      <a:lnTo>
                        <a:pt x="7" y="0"/>
                      </a:lnTo>
                      <a:lnTo>
                        <a:pt x="7" y="8"/>
                      </a:lnTo>
                      <a:lnTo>
                        <a:pt x="7" y="22"/>
                      </a:lnTo>
                      <a:lnTo>
                        <a:pt x="0" y="22"/>
                      </a:lnTo>
                      <a:lnTo>
                        <a:pt x="0" y="37"/>
                      </a:lnTo>
                      <a:lnTo>
                        <a:pt x="7" y="44"/>
                      </a:lnTo>
                      <a:lnTo>
                        <a:pt x="7" y="51"/>
                      </a:lnTo>
                      <a:lnTo>
                        <a:pt x="14" y="58"/>
                      </a:lnTo>
                      <a:lnTo>
                        <a:pt x="22" y="58"/>
                      </a:lnTo>
                      <a:lnTo>
                        <a:pt x="30" y="65"/>
                      </a:lnTo>
                      <a:lnTo>
                        <a:pt x="37" y="65"/>
                      </a:lnTo>
                      <a:lnTo>
                        <a:pt x="44" y="65"/>
                      </a:lnTo>
                      <a:lnTo>
                        <a:pt x="51" y="58"/>
                      </a:lnTo>
                      <a:lnTo>
                        <a:pt x="59" y="51"/>
                      </a:lnTo>
                      <a:lnTo>
                        <a:pt x="67" y="44"/>
                      </a:lnTo>
                      <a:lnTo>
                        <a:pt x="67" y="37"/>
                      </a:lnTo>
                      <a:lnTo>
                        <a:pt x="67" y="29"/>
                      </a:lnTo>
                      <a:close/>
                    </a:path>
                  </a:pathLst>
                </a:custGeom>
                <a:solidFill>
                  <a:srgbClr val="FF0000"/>
                </a:solidFill>
                <a:ln w="0">
                  <a:solidFill>
                    <a:srgbClr val="FF0000"/>
                  </a:solidFill>
                  <a:prstDash val="solid"/>
                  <a:round/>
                  <a:headEnd/>
                  <a:tailEnd/>
                </a:ln>
              </p:spPr>
              <p:txBody>
                <a:bodyPr/>
                <a:lstStyle/>
                <a:p>
                  <a:endParaRPr lang="en-US"/>
                </a:p>
              </p:txBody>
            </p:sp>
            <p:sp>
              <p:nvSpPr>
                <p:cNvPr id="9741" name="Freeform 307">
                  <a:extLst>
                    <a:ext uri="{FF2B5EF4-FFF2-40B4-BE49-F238E27FC236}">
                      <a16:creationId xmlns:a16="http://schemas.microsoft.com/office/drawing/2014/main" id="{DDEC71A4-4847-9BCD-B75C-CD615E8EDA2A}"/>
                    </a:ext>
                  </a:extLst>
                </p:cNvPr>
                <p:cNvSpPr>
                  <a:spLocks/>
                </p:cNvSpPr>
                <p:nvPr/>
              </p:nvSpPr>
              <p:spPr bwMode="auto">
                <a:xfrm>
                  <a:off x="424" y="2781"/>
                  <a:ext cx="3" cy="3"/>
                </a:xfrm>
                <a:custGeom>
                  <a:avLst/>
                  <a:gdLst>
                    <a:gd name="T0" fmla="*/ 0 w 67"/>
                    <a:gd name="T1" fmla="*/ 0 h 65"/>
                    <a:gd name="T2" fmla="*/ 0 w 67"/>
                    <a:gd name="T3" fmla="*/ 0 h 65"/>
                    <a:gd name="T4" fmla="*/ 0 w 67"/>
                    <a:gd name="T5" fmla="*/ 0 h 65"/>
                    <a:gd name="T6" fmla="*/ 0 w 67"/>
                    <a:gd name="T7" fmla="*/ 0 h 65"/>
                    <a:gd name="T8" fmla="*/ 0 w 67"/>
                    <a:gd name="T9" fmla="*/ 0 h 65"/>
                    <a:gd name="T10" fmla="*/ 0 w 67"/>
                    <a:gd name="T11" fmla="*/ 0 h 65"/>
                    <a:gd name="T12" fmla="*/ 0 w 67"/>
                    <a:gd name="T13" fmla="*/ 0 h 65"/>
                    <a:gd name="T14" fmla="*/ 0 w 67"/>
                    <a:gd name="T15" fmla="*/ 0 h 65"/>
                    <a:gd name="T16" fmla="*/ 0 w 67"/>
                    <a:gd name="T17" fmla="*/ 0 h 65"/>
                    <a:gd name="T18" fmla="*/ 0 w 67"/>
                    <a:gd name="T19" fmla="*/ 0 h 65"/>
                    <a:gd name="T20" fmla="*/ 0 w 67"/>
                    <a:gd name="T21" fmla="*/ 0 h 65"/>
                    <a:gd name="T22" fmla="*/ 0 w 67"/>
                    <a:gd name="T23" fmla="*/ 0 h 65"/>
                    <a:gd name="T24" fmla="*/ 0 w 67"/>
                    <a:gd name="T25" fmla="*/ 0 h 65"/>
                    <a:gd name="T26" fmla="*/ 0 w 67"/>
                    <a:gd name="T27" fmla="*/ 0 h 65"/>
                    <a:gd name="T28" fmla="*/ 0 w 67"/>
                    <a:gd name="T29" fmla="*/ 0 h 65"/>
                    <a:gd name="T30" fmla="*/ 0 w 67"/>
                    <a:gd name="T31" fmla="*/ 0 h 65"/>
                    <a:gd name="T32" fmla="*/ 0 w 67"/>
                    <a:gd name="T33" fmla="*/ 0 h 65"/>
                    <a:gd name="T34" fmla="*/ 0 w 67"/>
                    <a:gd name="T35" fmla="*/ 0 h 65"/>
                    <a:gd name="T36" fmla="*/ 0 w 67"/>
                    <a:gd name="T37" fmla="*/ 0 h 65"/>
                    <a:gd name="T38" fmla="*/ 0 w 67"/>
                    <a:gd name="T39" fmla="*/ 0 h 65"/>
                    <a:gd name="T40" fmla="*/ 0 w 67"/>
                    <a:gd name="T41" fmla="*/ 0 h 65"/>
                    <a:gd name="T42" fmla="*/ 0 w 67"/>
                    <a:gd name="T43" fmla="*/ 0 h 65"/>
                    <a:gd name="T44" fmla="*/ 0 w 67"/>
                    <a:gd name="T45" fmla="*/ 0 h 65"/>
                    <a:gd name="T46" fmla="*/ 0 w 67"/>
                    <a:gd name="T47" fmla="*/ 0 h 65"/>
                    <a:gd name="T48" fmla="*/ 0 w 67"/>
                    <a:gd name="T49" fmla="*/ 0 h 6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7"/>
                    <a:gd name="T76" fmla="*/ 0 h 65"/>
                    <a:gd name="T77" fmla="*/ 67 w 67"/>
                    <a:gd name="T78" fmla="*/ 65 h 6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7" h="65">
                      <a:moveTo>
                        <a:pt x="67" y="28"/>
                      </a:moveTo>
                      <a:lnTo>
                        <a:pt x="67" y="21"/>
                      </a:lnTo>
                      <a:lnTo>
                        <a:pt x="59" y="21"/>
                      </a:lnTo>
                      <a:lnTo>
                        <a:pt x="59" y="7"/>
                      </a:lnTo>
                      <a:lnTo>
                        <a:pt x="44" y="0"/>
                      </a:lnTo>
                      <a:lnTo>
                        <a:pt x="37" y="0"/>
                      </a:lnTo>
                      <a:lnTo>
                        <a:pt x="30" y="0"/>
                      </a:lnTo>
                      <a:lnTo>
                        <a:pt x="22" y="7"/>
                      </a:lnTo>
                      <a:lnTo>
                        <a:pt x="7" y="7"/>
                      </a:lnTo>
                      <a:lnTo>
                        <a:pt x="7" y="21"/>
                      </a:lnTo>
                      <a:lnTo>
                        <a:pt x="0" y="21"/>
                      </a:lnTo>
                      <a:lnTo>
                        <a:pt x="0" y="37"/>
                      </a:lnTo>
                      <a:lnTo>
                        <a:pt x="0" y="44"/>
                      </a:lnTo>
                      <a:lnTo>
                        <a:pt x="7" y="44"/>
                      </a:lnTo>
                      <a:lnTo>
                        <a:pt x="7" y="58"/>
                      </a:lnTo>
                      <a:lnTo>
                        <a:pt x="14" y="58"/>
                      </a:lnTo>
                      <a:lnTo>
                        <a:pt x="22" y="58"/>
                      </a:lnTo>
                      <a:lnTo>
                        <a:pt x="30" y="65"/>
                      </a:lnTo>
                      <a:lnTo>
                        <a:pt x="37" y="65"/>
                      </a:lnTo>
                      <a:lnTo>
                        <a:pt x="44" y="65"/>
                      </a:lnTo>
                      <a:lnTo>
                        <a:pt x="51" y="58"/>
                      </a:lnTo>
                      <a:lnTo>
                        <a:pt x="59" y="58"/>
                      </a:lnTo>
                      <a:lnTo>
                        <a:pt x="59" y="51"/>
                      </a:lnTo>
                      <a:lnTo>
                        <a:pt x="67" y="44"/>
                      </a:lnTo>
                      <a:lnTo>
                        <a:pt x="67" y="28"/>
                      </a:lnTo>
                      <a:close/>
                    </a:path>
                  </a:pathLst>
                </a:custGeom>
                <a:solidFill>
                  <a:srgbClr val="FF0000"/>
                </a:solidFill>
                <a:ln w="0">
                  <a:solidFill>
                    <a:srgbClr val="FF0000"/>
                  </a:solidFill>
                  <a:prstDash val="solid"/>
                  <a:round/>
                  <a:headEnd/>
                  <a:tailEnd/>
                </a:ln>
              </p:spPr>
              <p:txBody>
                <a:bodyPr/>
                <a:lstStyle/>
                <a:p>
                  <a:endParaRPr lang="en-US"/>
                </a:p>
              </p:txBody>
            </p:sp>
            <p:sp>
              <p:nvSpPr>
                <p:cNvPr id="9742" name="Rectangle 308">
                  <a:extLst>
                    <a:ext uri="{FF2B5EF4-FFF2-40B4-BE49-F238E27FC236}">
                      <a16:creationId xmlns:a16="http://schemas.microsoft.com/office/drawing/2014/main" id="{157D4B3D-E54D-7744-0D18-4AA03444D793}"/>
                    </a:ext>
                  </a:extLst>
                </p:cNvPr>
                <p:cNvSpPr>
                  <a:spLocks noChangeArrowheads="1"/>
                </p:cNvSpPr>
                <p:nvPr/>
              </p:nvSpPr>
              <p:spPr bwMode="auto">
                <a:xfrm>
                  <a:off x="494" y="2660"/>
                  <a:ext cx="77" cy="133"/>
                </a:xfrm>
                <a:prstGeom prst="rect">
                  <a:avLst/>
                </a:prstGeom>
                <a:solidFill>
                  <a:srgbClr val="000000"/>
                </a:solidFill>
                <a:ln w="0">
                  <a:solidFill>
                    <a:srgbClr val="000000"/>
                  </a:solidFill>
                  <a:miter lim="800000"/>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743" name="Freeform 309">
                  <a:extLst>
                    <a:ext uri="{FF2B5EF4-FFF2-40B4-BE49-F238E27FC236}">
                      <a16:creationId xmlns:a16="http://schemas.microsoft.com/office/drawing/2014/main" id="{218B2426-FBE7-0401-36B9-0EC01918B4F6}"/>
                    </a:ext>
                  </a:extLst>
                </p:cNvPr>
                <p:cNvSpPr>
                  <a:spLocks/>
                </p:cNvSpPr>
                <p:nvPr/>
              </p:nvSpPr>
              <p:spPr bwMode="auto">
                <a:xfrm>
                  <a:off x="531" y="2669"/>
                  <a:ext cx="2" cy="3"/>
                </a:xfrm>
                <a:custGeom>
                  <a:avLst/>
                  <a:gdLst>
                    <a:gd name="T0" fmla="*/ 0 w 66"/>
                    <a:gd name="T1" fmla="*/ 0 h 65"/>
                    <a:gd name="T2" fmla="*/ 0 w 66"/>
                    <a:gd name="T3" fmla="*/ 0 h 65"/>
                    <a:gd name="T4" fmla="*/ 0 w 66"/>
                    <a:gd name="T5" fmla="*/ 0 h 65"/>
                    <a:gd name="T6" fmla="*/ 0 w 66"/>
                    <a:gd name="T7" fmla="*/ 0 h 65"/>
                    <a:gd name="T8" fmla="*/ 0 w 66"/>
                    <a:gd name="T9" fmla="*/ 0 h 65"/>
                    <a:gd name="T10" fmla="*/ 0 w 66"/>
                    <a:gd name="T11" fmla="*/ 0 h 65"/>
                    <a:gd name="T12" fmla="*/ 0 w 66"/>
                    <a:gd name="T13" fmla="*/ 0 h 65"/>
                    <a:gd name="T14" fmla="*/ 0 w 66"/>
                    <a:gd name="T15" fmla="*/ 0 h 65"/>
                    <a:gd name="T16" fmla="*/ 0 w 66"/>
                    <a:gd name="T17" fmla="*/ 0 h 65"/>
                    <a:gd name="T18" fmla="*/ 0 w 66"/>
                    <a:gd name="T19" fmla="*/ 0 h 65"/>
                    <a:gd name="T20" fmla="*/ 0 w 66"/>
                    <a:gd name="T21" fmla="*/ 0 h 65"/>
                    <a:gd name="T22" fmla="*/ 0 w 66"/>
                    <a:gd name="T23" fmla="*/ 0 h 65"/>
                    <a:gd name="T24" fmla="*/ 0 w 66"/>
                    <a:gd name="T25" fmla="*/ 0 h 65"/>
                    <a:gd name="T26" fmla="*/ 0 w 66"/>
                    <a:gd name="T27" fmla="*/ 0 h 65"/>
                    <a:gd name="T28" fmla="*/ 0 w 66"/>
                    <a:gd name="T29" fmla="*/ 0 h 65"/>
                    <a:gd name="T30" fmla="*/ 0 w 66"/>
                    <a:gd name="T31" fmla="*/ 0 h 65"/>
                    <a:gd name="T32" fmla="*/ 0 w 66"/>
                    <a:gd name="T33" fmla="*/ 0 h 65"/>
                    <a:gd name="T34" fmla="*/ 0 w 66"/>
                    <a:gd name="T35" fmla="*/ 0 h 65"/>
                    <a:gd name="T36" fmla="*/ 0 w 66"/>
                    <a:gd name="T37" fmla="*/ 0 h 65"/>
                    <a:gd name="T38" fmla="*/ 0 w 66"/>
                    <a:gd name="T39" fmla="*/ 0 h 65"/>
                    <a:gd name="T40" fmla="*/ 0 w 66"/>
                    <a:gd name="T41" fmla="*/ 0 h 65"/>
                    <a:gd name="T42" fmla="*/ 0 w 66"/>
                    <a:gd name="T43" fmla="*/ 0 h 65"/>
                    <a:gd name="T44" fmla="*/ 0 w 66"/>
                    <a:gd name="T45" fmla="*/ 0 h 65"/>
                    <a:gd name="T46" fmla="*/ 0 w 66"/>
                    <a:gd name="T47" fmla="*/ 0 h 6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6"/>
                    <a:gd name="T73" fmla="*/ 0 h 65"/>
                    <a:gd name="T74" fmla="*/ 66 w 66"/>
                    <a:gd name="T75" fmla="*/ 65 h 6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6" h="65">
                      <a:moveTo>
                        <a:pt x="66" y="28"/>
                      </a:moveTo>
                      <a:lnTo>
                        <a:pt x="66" y="21"/>
                      </a:lnTo>
                      <a:lnTo>
                        <a:pt x="59" y="21"/>
                      </a:lnTo>
                      <a:lnTo>
                        <a:pt x="59" y="7"/>
                      </a:lnTo>
                      <a:lnTo>
                        <a:pt x="43" y="0"/>
                      </a:lnTo>
                      <a:lnTo>
                        <a:pt x="36" y="0"/>
                      </a:lnTo>
                      <a:lnTo>
                        <a:pt x="22" y="0"/>
                      </a:lnTo>
                      <a:lnTo>
                        <a:pt x="22" y="7"/>
                      </a:lnTo>
                      <a:lnTo>
                        <a:pt x="7" y="7"/>
                      </a:lnTo>
                      <a:lnTo>
                        <a:pt x="7" y="21"/>
                      </a:lnTo>
                      <a:lnTo>
                        <a:pt x="0" y="21"/>
                      </a:lnTo>
                      <a:lnTo>
                        <a:pt x="0" y="36"/>
                      </a:lnTo>
                      <a:lnTo>
                        <a:pt x="0" y="44"/>
                      </a:lnTo>
                      <a:lnTo>
                        <a:pt x="7" y="44"/>
                      </a:lnTo>
                      <a:lnTo>
                        <a:pt x="7" y="58"/>
                      </a:lnTo>
                      <a:lnTo>
                        <a:pt x="14" y="58"/>
                      </a:lnTo>
                      <a:lnTo>
                        <a:pt x="22" y="58"/>
                      </a:lnTo>
                      <a:lnTo>
                        <a:pt x="22" y="65"/>
                      </a:lnTo>
                      <a:lnTo>
                        <a:pt x="36" y="65"/>
                      </a:lnTo>
                      <a:lnTo>
                        <a:pt x="51" y="58"/>
                      </a:lnTo>
                      <a:lnTo>
                        <a:pt x="59" y="58"/>
                      </a:lnTo>
                      <a:lnTo>
                        <a:pt x="59" y="51"/>
                      </a:lnTo>
                      <a:lnTo>
                        <a:pt x="66" y="44"/>
                      </a:lnTo>
                      <a:lnTo>
                        <a:pt x="66" y="28"/>
                      </a:lnTo>
                      <a:close/>
                    </a:path>
                  </a:pathLst>
                </a:custGeom>
                <a:solidFill>
                  <a:srgbClr val="FF0000"/>
                </a:solidFill>
                <a:ln w="0">
                  <a:solidFill>
                    <a:srgbClr val="FF0000"/>
                  </a:solidFill>
                  <a:prstDash val="solid"/>
                  <a:round/>
                  <a:headEnd/>
                  <a:tailEnd/>
                </a:ln>
              </p:spPr>
              <p:txBody>
                <a:bodyPr/>
                <a:lstStyle/>
                <a:p>
                  <a:endParaRPr lang="en-US"/>
                </a:p>
              </p:txBody>
            </p:sp>
            <p:sp>
              <p:nvSpPr>
                <p:cNvPr id="9744" name="Freeform 310">
                  <a:extLst>
                    <a:ext uri="{FF2B5EF4-FFF2-40B4-BE49-F238E27FC236}">
                      <a16:creationId xmlns:a16="http://schemas.microsoft.com/office/drawing/2014/main" id="{8E9885F3-AD64-F0DE-6657-2491FE86985B}"/>
                    </a:ext>
                  </a:extLst>
                </p:cNvPr>
                <p:cNvSpPr>
                  <a:spLocks/>
                </p:cNvSpPr>
                <p:nvPr/>
              </p:nvSpPr>
              <p:spPr bwMode="auto">
                <a:xfrm>
                  <a:off x="531" y="2685"/>
                  <a:ext cx="2" cy="3"/>
                </a:xfrm>
                <a:custGeom>
                  <a:avLst/>
                  <a:gdLst>
                    <a:gd name="T0" fmla="*/ 0 w 66"/>
                    <a:gd name="T1" fmla="*/ 0 h 72"/>
                    <a:gd name="T2" fmla="*/ 0 w 66"/>
                    <a:gd name="T3" fmla="*/ 0 h 72"/>
                    <a:gd name="T4" fmla="*/ 0 w 66"/>
                    <a:gd name="T5" fmla="*/ 0 h 72"/>
                    <a:gd name="T6" fmla="*/ 0 w 66"/>
                    <a:gd name="T7" fmla="*/ 0 h 72"/>
                    <a:gd name="T8" fmla="*/ 0 w 66"/>
                    <a:gd name="T9" fmla="*/ 0 h 72"/>
                    <a:gd name="T10" fmla="*/ 0 w 66"/>
                    <a:gd name="T11" fmla="*/ 0 h 72"/>
                    <a:gd name="T12" fmla="*/ 0 w 66"/>
                    <a:gd name="T13" fmla="*/ 0 h 72"/>
                    <a:gd name="T14" fmla="*/ 0 w 66"/>
                    <a:gd name="T15" fmla="*/ 0 h 72"/>
                    <a:gd name="T16" fmla="*/ 0 w 66"/>
                    <a:gd name="T17" fmla="*/ 0 h 72"/>
                    <a:gd name="T18" fmla="*/ 0 w 66"/>
                    <a:gd name="T19" fmla="*/ 0 h 72"/>
                    <a:gd name="T20" fmla="*/ 0 w 66"/>
                    <a:gd name="T21" fmla="*/ 0 h 72"/>
                    <a:gd name="T22" fmla="*/ 0 w 66"/>
                    <a:gd name="T23" fmla="*/ 0 h 72"/>
                    <a:gd name="T24" fmla="*/ 0 w 66"/>
                    <a:gd name="T25" fmla="*/ 0 h 72"/>
                    <a:gd name="T26" fmla="*/ 0 w 66"/>
                    <a:gd name="T27" fmla="*/ 0 h 72"/>
                    <a:gd name="T28" fmla="*/ 0 w 66"/>
                    <a:gd name="T29" fmla="*/ 0 h 72"/>
                    <a:gd name="T30" fmla="*/ 0 w 66"/>
                    <a:gd name="T31" fmla="*/ 0 h 72"/>
                    <a:gd name="T32" fmla="*/ 0 w 66"/>
                    <a:gd name="T33" fmla="*/ 0 h 72"/>
                    <a:gd name="T34" fmla="*/ 0 w 66"/>
                    <a:gd name="T35" fmla="*/ 0 h 72"/>
                    <a:gd name="T36" fmla="*/ 0 w 66"/>
                    <a:gd name="T37" fmla="*/ 0 h 72"/>
                    <a:gd name="T38" fmla="*/ 0 w 66"/>
                    <a:gd name="T39" fmla="*/ 0 h 72"/>
                    <a:gd name="T40" fmla="*/ 0 w 66"/>
                    <a:gd name="T41" fmla="*/ 0 h 72"/>
                    <a:gd name="T42" fmla="*/ 0 w 66"/>
                    <a:gd name="T43" fmla="*/ 0 h 72"/>
                    <a:gd name="T44" fmla="*/ 0 w 66"/>
                    <a:gd name="T45" fmla="*/ 0 h 72"/>
                    <a:gd name="T46" fmla="*/ 0 w 66"/>
                    <a:gd name="T47" fmla="*/ 0 h 72"/>
                    <a:gd name="T48" fmla="*/ 0 w 66"/>
                    <a:gd name="T49" fmla="*/ 0 h 72"/>
                    <a:gd name="T50" fmla="*/ 0 w 66"/>
                    <a:gd name="T51" fmla="*/ 0 h 72"/>
                    <a:gd name="T52" fmla="*/ 0 w 66"/>
                    <a:gd name="T53" fmla="*/ 0 h 7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6"/>
                    <a:gd name="T82" fmla="*/ 0 h 72"/>
                    <a:gd name="T83" fmla="*/ 66 w 66"/>
                    <a:gd name="T84" fmla="*/ 72 h 7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6" h="72">
                      <a:moveTo>
                        <a:pt x="66" y="35"/>
                      </a:moveTo>
                      <a:lnTo>
                        <a:pt x="66" y="28"/>
                      </a:lnTo>
                      <a:lnTo>
                        <a:pt x="59" y="22"/>
                      </a:lnTo>
                      <a:lnTo>
                        <a:pt x="59" y="15"/>
                      </a:lnTo>
                      <a:lnTo>
                        <a:pt x="59" y="7"/>
                      </a:lnTo>
                      <a:lnTo>
                        <a:pt x="43" y="0"/>
                      </a:lnTo>
                      <a:lnTo>
                        <a:pt x="36" y="0"/>
                      </a:lnTo>
                      <a:lnTo>
                        <a:pt x="22" y="0"/>
                      </a:lnTo>
                      <a:lnTo>
                        <a:pt x="22" y="7"/>
                      </a:lnTo>
                      <a:lnTo>
                        <a:pt x="7" y="7"/>
                      </a:lnTo>
                      <a:lnTo>
                        <a:pt x="7" y="15"/>
                      </a:lnTo>
                      <a:lnTo>
                        <a:pt x="7" y="22"/>
                      </a:lnTo>
                      <a:lnTo>
                        <a:pt x="0" y="28"/>
                      </a:lnTo>
                      <a:lnTo>
                        <a:pt x="0" y="35"/>
                      </a:lnTo>
                      <a:lnTo>
                        <a:pt x="0" y="42"/>
                      </a:lnTo>
                      <a:lnTo>
                        <a:pt x="7" y="50"/>
                      </a:lnTo>
                      <a:lnTo>
                        <a:pt x="7" y="56"/>
                      </a:lnTo>
                      <a:lnTo>
                        <a:pt x="14" y="64"/>
                      </a:lnTo>
                      <a:lnTo>
                        <a:pt x="22" y="64"/>
                      </a:lnTo>
                      <a:lnTo>
                        <a:pt x="22" y="72"/>
                      </a:lnTo>
                      <a:lnTo>
                        <a:pt x="36" y="72"/>
                      </a:lnTo>
                      <a:lnTo>
                        <a:pt x="51" y="64"/>
                      </a:lnTo>
                      <a:lnTo>
                        <a:pt x="59" y="56"/>
                      </a:lnTo>
                      <a:lnTo>
                        <a:pt x="59" y="50"/>
                      </a:lnTo>
                      <a:lnTo>
                        <a:pt x="66" y="50"/>
                      </a:lnTo>
                      <a:lnTo>
                        <a:pt x="66" y="42"/>
                      </a:lnTo>
                      <a:lnTo>
                        <a:pt x="66" y="35"/>
                      </a:lnTo>
                      <a:close/>
                    </a:path>
                  </a:pathLst>
                </a:custGeom>
                <a:solidFill>
                  <a:srgbClr val="FF0000"/>
                </a:solidFill>
                <a:ln w="0">
                  <a:solidFill>
                    <a:srgbClr val="FF0000"/>
                  </a:solidFill>
                  <a:prstDash val="solid"/>
                  <a:round/>
                  <a:headEnd/>
                  <a:tailEnd/>
                </a:ln>
              </p:spPr>
              <p:txBody>
                <a:bodyPr/>
                <a:lstStyle/>
                <a:p>
                  <a:endParaRPr lang="en-US"/>
                </a:p>
              </p:txBody>
            </p:sp>
            <p:sp>
              <p:nvSpPr>
                <p:cNvPr id="9745" name="Freeform 311">
                  <a:extLst>
                    <a:ext uri="{FF2B5EF4-FFF2-40B4-BE49-F238E27FC236}">
                      <a16:creationId xmlns:a16="http://schemas.microsoft.com/office/drawing/2014/main" id="{8AAF0F6E-6AB9-6865-6B5B-81BBF86A404D}"/>
                    </a:ext>
                  </a:extLst>
                </p:cNvPr>
                <p:cNvSpPr>
                  <a:spLocks/>
                </p:cNvSpPr>
                <p:nvPr/>
              </p:nvSpPr>
              <p:spPr bwMode="auto">
                <a:xfrm>
                  <a:off x="531" y="2701"/>
                  <a:ext cx="2" cy="3"/>
                </a:xfrm>
                <a:custGeom>
                  <a:avLst/>
                  <a:gdLst>
                    <a:gd name="T0" fmla="*/ 0 w 66"/>
                    <a:gd name="T1" fmla="*/ 0 h 66"/>
                    <a:gd name="T2" fmla="*/ 0 w 66"/>
                    <a:gd name="T3" fmla="*/ 0 h 66"/>
                    <a:gd name="T4" fmla="*/ 0 w 66"/>
                    <a:gd name="T5" fmla="*/ 0 h 66"/>
                    <a:gd name="T6" fmla="*/ 0 w 66"/>
                    <a:gd name="T7" fmla="*/ 0 h 66"/>
                    <a:gd name="T8" fmla="*/ 0 w 66"/>
                    <a:gd name="T9" fmla="*/ 0 h 66"/>
                    <a:gd name="T10" fmla="*/ 0 w 66"/>
                    <a:gd name="T11" fmla="*/ 0 h 66"/>
                    <a:gd name="T12" fmla="*/ 0 w 66"/>
                    <a:gd name="T13" fmla="*/ 0 h 66"/>
                    <a:gd name="T14" fmla="*/ 0 w 66"/>
                    <a:gd name="T15" fmla="*/ 0 h 66"/>
                    <a:gd name="T16" fmla="*/ 0 w 66"/>
                    <a:gd name="T17" fmla="*/ 0 h 66"/>
                    <a:gd name="T18" fmla="*/ 0 w 66"/>
                    <a:gd name="T19" fmla="*/ 0 h 66"/>
                    <a:gd name="T20" fmla="*/ 0 w 66"/>
                    <a:gd name="T21" fmla="*/ 0 h 66"/>
                    <a:gd name="T22" fmla="*/ 0 w 66"/>
                    <a:gd name="T23" fmla="*/ 0 h 66"/>
                    <a:gd name="T24" fmla="*/ 0 w 66"/>
                    <a:gd name="T25" fmla="*/ 0 h 66"/>
                    <a:gd name="T26" fmla="*/ 0 w 66"/>
                    <a:gd name="T27" fmla="*/ 0 h 66"/>
                    <a:gd name="T28" fmla="*/ 0 w 66"/>
                    <a:gd name="T29" fmla="*/ 0 h 66"/>
                    <a:gd name="T30" fmla="*/ 0 w 66"/>
                    <a:gd name="T31" fmla="*/ 0 h 66"/>
                    <a:gd name="T32" fmla="*/ 0 w 66"/>
                    <a:gd name="T33" fmla="*/ 0 h 66"/>
                    <a:gd name="T34" fmla="*/ 0 w 66"/>
                    <a:gd name="T35" fmla="*/ 0 h 66"/>
                    <a:gd name="T36" fmla="*/ 0 w 66"/>
                    <a:gd name="T37" fmla="*/ 0 h 66"/>
                    <a:gd name="T38" fmla="*/ 0 w 66"/>
                    <a:gd name="T39" fmla="*/ 0 h 66"/>
                    <a:gd name="T40" fmla="*/ 0 w 66"/>
                    <a:gd name="T41" fmla="*/ 0 h 66"/>
                    <a:gd name="T42" fmla="*/ 0 w 66"/>
                    <a:gd name="T43" fmla="*/ 0 h 66"/>
                    <a:gd name="T44" fmla="*/ 0 w 66"/>
                    <a:gd name="T45" fmla="*/ 0 h 66"/>
                    <a:gd name="T46" fmla="*/ 0 w 66"/>
                    <a:gd name="T47" fmla="*/ 0 h 6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6"/>
                    <a:gd name="T73" fmla="*/ 0 h 66"/>
                    <a:gd name="T74" fmla="*/ 66 w 66"/>
                    <a:gd name="T75" fmla="*/ 66 h 6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6" h="66">
                      <a:moveTo>
                        <a:pt x="66" y="30"/>
                      </a:moveTo>
                      <a:lnTo>
                        <a:pt x="66" y="22"/>
                      </a:lnTo>
                      <a:lnTo>
                        <a:pt x="59" y="15"/>
                      </a:lnTo>
                      <a:lnTo>
                        <a:pt x="59" y="8"/>
                      </a:lnTo>
                      <a:lnTo>
                        <a:pt x="59" y="0"/>
                      </a:lnTo>
                      <a:lnTo>
                        <a:pt x="43" y="0"/>
                      </a:lnTo>
                      <a:lnTo>
                        <a:pt x="36" y="0"/>
                      </a:lnTo>
                      <a:lnTo>
                        <a:pt x="22" y="0"/>
                      </a:lnTo>
                      <a:lnTo>
                        <a:pt x="7" y="0"/>
                      </a:lnTo>
                      <a:lnTo>
                        <a:pt x="7" y="8"/>
                      </a:lnTo>
                      <a:lnTo>
                        <a:pt x="7" y="15"/>
                      </a:lnTo>
                      <a:lnTo>
                        <a:pt x="0" y="22"/>
                      </a:lnTo>
                      <a:lnTo>
                        <a:pt x="0" y="37"/>
                      </a:lnTo>
                      <a:lnTo>
                        <a:pt x="7" y="45"/>
                      </a:lnTo>
                      <a:lnTo>
                        <a:pt x="7" y="52"/>
                      </a:lnTo>
                      <a:lnTo>
                        <a:pt x="14" y="59"/>
                      </a:lnTo>
                      <a:lnTo>
                        <a:pt x="22" y="59"/>
                      </a:lnTo>
                      <a:lnTo>
                        <a:pt x="22" y="66"/>
                      </a:lnTo>
                      <a:lnTo>
                        <a:pt x="36" y="66"/>
                      </a:lnTo>
                      <a:lnTo>
                        <a:pt x="51" y="59"/>
                      </a:lnTo>
                      <a:lnTo>
                        <a:pt x="59" y="52"/>
                      </a:lnTo>
                      <a:lnTo>
                        <a:pt x="66" y="45"/>
                      </a:lnTo>
                      <a:lnTo>
                        <a:pt x="66" y="37"/>
                      </a:lnTo>
                      <a:lnTo>
                        <a:pt x="66" y="30"/>
                      </a:lnTo>
                      <a:close/>
                    </a:path>
                  </a:pathLst>
                </a:custGeom>
                <a:solidFill>
                  <a:srgbClr val="FF0000"/>
                </a:solidFill>
                <a:ln w="0">
                  <a:solidFill>
                    <a:srgbClr val="FF0000"/>
                  </a:solidFill>
                  <a:prstDash val="solid"/>
                  <a:round/>
                  <a:headEnd/>
                  <a:tailEnd/>
                </a:ln>
              </p:spPr>
              <p:txBody>
                <a:bodyPr/>
                <a:lstStyle/>
                <a:p>
                  <a:endParaRPr lang="en-US"/>
                </a:p>
              </p:txBody>
            </p:sp>
            <p:sp>
              <p:nvSpPr>
                <p:cNvPr id="9746" name="Freeform 312">
                  <a:extLst>
                    <a:ext uri="{FF2B5EF4-FFF2-40B4-BE49-F238E27FC236}">
                      <a16:creationId xmlns:a16="http://schemas.microsoft.com/office/drawing/2014/main" id="{A2FAD429-840B-D171-4FF8-516D06226FF9}"/>
                    </a:ext>
                  </a:extLst>
                </p:cNvPr>
                <p:cNvSpPr>
                  <a:spLocks/>
                </p:cNvSpPr>
                <p:nvPr/>
              </p:nvSpPr>
              <p:spPr bwMode="auto">
                <a:xfrm>
                  <a:off x="531" y="2717"/>
                  <a:ext cx="2" cy="3"/>
                </a:xfrm>
                <a:custGeom>
                  <a:avLst/>
                  <a:gdLst>
                    <a:gd name="T0" fmla="*/ 0 w 66"/>
                    <a:gd name="T1" fmla="*/ 0 h 66"/>
                    <a:gd name="T2" fmla="*/ 0 w 66"/>
                    <a:gd name="T3" fmla="*/ 0 h 66"/>
                    <a:gd name="T4" fmla="*/ 0 w 66"/>
                    <a:gd name="T5" fmla="*/ 0 h 66"/>
                    <a:gd name="T6" fmla="*/ 0 w 66"/>
                    <a:gd name="T7" fmla="*/ 0 h 66"/>
                    <a:gd name="T8" fmla="*/ 0 w 66"/>
                    <a:gd name="T9" fmla="*/ 0 h 66"/>
                    <a:gd name="T10" fmla="*/ 0 w 66"/>
                    <a:gd name="T11" fmla="*/ 0 h 66"/>
                    <a:gd name="T12" fmla="*/ 0 w 66"/>
                    <a:gd name="T13" fmla="*/ 0 h 66"/>
                    <a:gd name="T14" fmla="*/ 0 w 66"/>
                    <a:gd name="T15" fmla="*/ 0 h 66"/>
                    <a:gd name="T16" fmla="*/ 0 w 66"/>
                    <a:gd name="T17" fmla="*/ 0 h 66"/>
                    <a:gd name="T18" fmla="*/ 0 w 66"/>
                    <a:gd name="T19" fmla="*/ 0 h 66"/>
                    <a:gd name="T20" fmla="*/ 0 w 66"/>
                    <a:gd name="T21" fmla="*/ 0 h 66"/>
                    <a:gd name="T22" fmla="*/ 0 w 66"/>
                    <a:gd name="T23" fmla="*/ 0 h 66"/>
                    <a:gd name="T24" fmla="*/ 0 w 66"/>
                    <a:gd name="T25" fmla="*/ 0 h 66"/>
                    <a:gd name="T26" fmla="*/ 0 w 66"/>
                    <a:gd name="T27" fmla="*/ 0 h 66"/>
                    <a:gd name="T28" fmla="*/ 0 w 66"/>
                    <a:gd name="T29" fmla="*/ 0 h 66"/>
                    <a:gd name="T30" fmla="*/ 0 w 66"/>
                    <a:gd name="T31" fmla="*/ 0 h 66"/>
                    <a:gd name="T32" fmla="*/ 0 w 66"/>
                    <a:gd name="T33" fmla="*/ 0 h 66"/>
                    <a:gd name="T34" fmla="*/ 0 w 66"/>
                    <a:gd name="T35" fmla="*/ 0 h 66"/>
                    <a:gd name="T36" fmla="*/ 0 w 66"/>
                    <a:gd name="T37" fmla="*/ 0 h 66"/>
                    <a:gd name="T38" fmla="*/ 0 w 66"/>
                    <a:gd name="T39" fmla="*/ 0 h 66"/>
                    <a:gd name="T40" fmla="*/ 0 w 66"/>
                    <a:gd name="T41" fmla="*/ 0 h 66"/>
                    <a:gd name="T42" fmla="*/ 0 w 66"/>
                    <a:gd name="T43" fmla="*/ 0 h 6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6"/>
                    <a:gd name="T67" fmla="*/ 0 h 66"/>
                    <a:gd name="T68" fmla="*/ 66 w 66"/>
                    <a:gd name="T69" fmla="*/ 66 h 6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6" h="66">
                      <a:moveTo>
                        <a:pt x="66" y="29"/>
                      </a:moveTo>
                      <a:lnTo>
                        <a:pt x="59" y="22"/>
                      </a:lnTo>
                      <a:lnTo>
                        <a:pt x="59" y="7"/>
                      </a:lnTo>
                      <a:lnTo>
                        <a:pt x="43" y="0"/>
                      </a:lnTo>
                      <a:lnTo>
                        <a:pt x="36" y="0"/>
                      </a:lnTo>
                      <a:lnTo>
                        <a:pt x="22" y="0"/>
                      </a:lnTo>
                      <a:lnTo>
                        <a:pt x="22" y="7"/>
                      </a:lnTo>
                      <a:lnTo>
                        <a:pt x="7" y="7"/>
                      </a:lnTo>
                      <a:lnTo>
                        <a:pt x="7" y="22"/>
                      </a:lnTo>
                      <a:lnTo>
                        <a:pt x="0" y="29"/>
                      </a:lnTo>
                      <a:lnTo>
                        <a:pt x="0" y="36"/>
                      </a:lnTo>
                      <a:lnTo>
                        <a:pt x="0" y="43"/>
                      </a:lnTo>
                      <a:lnTo>
                        <a:pt x="7" y="43"/>
                      </a:lnTo>
                      <a:lnTo>
                        <a:pt x="7" y="58"/>
                      </a:lnTo>
                      <a:lnTo>
                        <a:pt x="14" y="66"/>
                      </a:lnTo>
                      <a:lnTo>
                        <a:pt x="22" y="66"/>
                      </a:lnTo>
                      <a:lnTo>
                        <a:pt x="36" y="66"/>
                      </a:lnTo>
                      <a:lnTo>
                        <a:pt x="51" y="66"/>
                      </a:lnTo>
                      <a:lnTo>
                        <a:pt x="59" y="58"/>
                      </a:lnTo>
                      <a:lnTo>
                        <a:pt x="59" y="51"/>
                      </a:lnTo>
                      <a:lnTo>
                        <a:pt x="66" y="43"/>
                      </a:lnTo>
                      <a:lnTo>
                        <a:pt x="66" y="29"/>
                      </a:lnTo>
                      <a:close/>
                    </a:path>
                  </a:pathLst>
                </a:custGeom>
                <a:solidFill>
                  <a:srgbClr val="FF0000"/>
                </a:solidFill>
                <a:ln w="0">
                  <a:solidFill>
                    <a:srgbClr val="FF0000"/>
                  </a:solidFill>
                  <a:prstDash val="solid"/>
                  <a:round/>
                  <a:headEnd/>
                  <a:tailEnd/>
                </a:ln>
              </p:spPr>
              <p:txBody>
                <a:bodyPr/>
                <a:lstStyle/>
                <a:p>
                  <a:endParaRPr lang="en-US"/>
                </a:p>
              </p:txBody>
            </p:sp>
            <p:sp>
              <p:nvSpPr>
                <p:cNvPr id="9747" name="Freeform 313">
                  <a:extLst>
                    <a:ext uri="{FF2B5EF4-FFF2-40B4-BE49-F238E27FC236}">
                      <a16:creationId xmlns:a16="http://schemas.microsoft.com/office/drawing/2014/main" id="{36D1C219-7883-1670-CB47-BFB82C098D61}"/>
                    </a:ext>
                  </a:extLst>
                </p:cNvPr>
                <p:cNvSpPr>
                  <a:spLocks/>
                </p:cNvSpPr>
                <p:nvPr/>
              </p:nvSpPr>
              <p:spPr bwMode="auto">
                <a:xfrm>
                  <a:off x="531" y="2733"/>
                  <a:ext cx="2" cy="3"/>
                </a:xfrm>
                <a:custGeom>
                  <a:avLst/>
                  <a:gdLst>
                    <a:gd name="T0" fmla="*/ 0 w 66"/>
                    <a:gd name="T1" fmla="*/ 0 h 65"/>
                    <a:gd name="T2" fmla="*/ 0 w 66"/>
                    <a:gd name="T3" fmla="*/ 0 h 65"/>
                    <a:gd name="T4" fmla="*/ 0 w 66"/>
                    <a:gd name="T5" fmla="*/ 0 h 65"/>
                    <a:gd name="T6" fmla="*/ 0 w 66"/>
                    <a:gd name="T7" fmla="*/ 0 h 65"/>
                    <a:gd name="T8" fmla="*/ 0 w 66"/>
                    <a:gd name="T9" fmla="*/ 0 h 65"/>
                    <a:gd name="T10" fmla="*/ 0 w 66"/>
                    <a:gd name="T11" fmla="*/ 0 h 65"/>
                    <a:gd name="T12" fmla="*/ 0 w 66"/>
                    <a:gd name="T13" fmla="*/ 0 h 65"/>
                    <a:gd name="T14" fmla="*/ 0 w 66"/>
                    <a:gd name="T15" fmla="*/ 0 h 65"/>
                    <a:gd name="T16" fmla="*/ 0 w 66"/>
                    <a:gd name="T17" fmla="*/ 0 h 65"/>
                    <a:gd name="T18" fmla="*/ 0 w 66"/>
                    <a:gd name="T19" fmla="*/ 0 h 65"/>
                    <a:gd name="T20" fmla="*/ 0 w 66"/>
                    <a:gd name="T21" fmla="*/ 0 h 65"/>
                    <a:gd name="T22" fmla="*/ 0 w 66"/>
                    <a:gd name="T23" fmla="*/ 0 h 65"/>
                    <a:gd name="T24" fmla="*/ 0 w 66"/>
                    <a:gd name="T25" fmla="*/ 0 h 65"/>
                    <a:gd name="T26" fmla="*/ 0 w 66"/>
                    <a:gd name="T27" fmla="*/ 0 h 65"/>
                    <a:gd name="T28" fmla="*/ 0 w 66"/>
                    <a:gd name="T29" fmla="*/ 0 h 65"/>
                    <a:gd name="T30" fmla="*/ 0 w 66"/>
                    <a:gd name="T31" fmla="*/ 0 h 65"/>
                    <a:gd name="T32" fmla="*/ 0 w 66"/>
                    <a:gd name="T33" fmla="*/ 0 h 65"/>
                    <a:gd name="T34" fmla="*/ 0 w 66"/>
                    <a:gd name="T35" fmla="*/ 0 h 65"/>
                    <a:gd name="T36" fmla="*/ 0 w 66"/>
                    <a:gd name="T37" fmla="*/ 0 h 65"/>
                    <a:gd name="T38" fmla="*/ 0 w 66"/>
                    <a:gd name="T39" fmla="*/ 0 h 65"/>
                    <a:gd name="T40" fmla="*/ 0 w 66"/>
                    <a:gd name="T41" fmla="*/ 0 h 65"/>
                    <a:gd name="T42" fmla="*/ 0 w 66"/>
                    <a:gd name="T43" fmla="*/ 0 h 65"/>
                    <a:gd name="T44" fmla="*/ 0 w 66"/>
                    <a:gd name="T45" fmla="*/ 0 h 65"/>
                    <a:gd name="T46" fmla="*/ 0 w 66"/>
                    <a:gd name="T47" fmla="*/ 0 h 65"/>
                    <a:gd name="T48" fmla="*/ 0 w 66"/>
                    <a:gd name="T49" fmla="*/ 0 h 65"/>
                    <a:gd name="T50" fmla="*/ 0 w 66"/>
                    <a:gd name="T51" fmla="*/ 0 h 6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6"/>
                    <a:gd name="T79" fmla="*/ 0 h 65"/>
                    <a:gd name="T80" fmla="*/ 66 w 66"/>
                    <a:gd name="T81" fmla="*/ 65 h 6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6" h="65">
                      <a:moveTo>
                        <a:pt x="66" y="37"/>
                      </a:moveTo>
                      <a:lnTo>
                        <a:pt x="66" y="29"/>
                      </a:lnTo>
                      <a:lnTo>
                        <a:pt x="59" y="21"/>
                      </a:lnTo>
                      <a:lnTo>
                        <a:pt x="59" y="14"/>
                      </a:lnTo>
                      <a:lnTo>
                        <a:pt x="59" y="7"/>
                      </a:lnTo>
                      <a:lnTo>
                        <a:pt x="43" y="0"/>
                      </a:lnTo>
                      <a:lnTo>
                        <a:pt x="36" y="0"/>
                      </a:lnTo>
                      <a:lnTo>
                        <a:pt x="22" y="0"/>
                      </a:lnTo>
                      <a:lnTo>
                        <a:pt x="22" y="7"/>
                      </a:lnTo>
                      <a:lnTo>
                        <a:pt x="7" y="7"/>
                      </a:lnTo>
                      <a:lnTo>
                        <a:pt x="7" y="14"/>
                      </a:lnTo>
                      <a:lnTo>
                        <a:pt x="7" y="21"/>
                      </a:lnTo>
                      <a:lnTo>
                        <a:pt x="0" y="29"/>
                      </a:lnTo>
                      <a:lnTo>
                        <a:pt x="0" y="37"/>
                      </a:lnTo>
                      <a:lnTo>
                        <a:pt x="0" y="44"/>
                      </a:lnTo>
                      <a:lnTo>
                        <a:pt x="7" y="51"/>
                      </a:lnTo>
                      <a:lnTo>
                        <a:pt x="7" y="58"/>
                      </a:lnTo>
                      <a:lnTo>
                        <a:pt x="14" y="65"/>
                      </a:lnTo>
                      <a:lnTo>
                        <a:pt x="22" y="65"/>
                      </a:lnTo>
                      <a:lnTo>
                        <a:pt x="36" y="65"/>
                      </a:lnTo>
                      <a:lnTo>
                        <a:pt x="51" y="65"/>
                      </a:lnTo>
                      <a:lnTo>
                        <a:pt x="59" y="58"/>
                      </a:lnTo>
                      <a:lnTo>
                        <a:pt x="59" y="51"/>
                      </a:lnTo>
                      <a:lnTo>
                        <a:pt x="66" y="51"/>
                      </a:lnTo>
                      <a:lnTo>
                        <a:pt x="66" y="44"/>
                      </a:lnTo>
                      <a:lnTo>
                        <a:pt x="66" y="37"/>
                      </a:lnTo>
                      <a:close/>
                    </a:path>
                  </a:pathLst>
                </a:custGeom>
                <a:solidFill>
                  <a:srgbClr val="FF0000"/>
                </a:solidFill>
                <a:ln w="0">
                  <a:solidFill>
                    <a:srgbClr val="FF0000"/>
                  </a:solidFill>
                  <a:prstDash val="solid"/>
                  <a:round/>
                  <a:headEnd/>
                  <a:tailEnd/>
                </a:ln>
              </p:spPr>
              <p:txBody>
                <a:bodyPr/>
                <a:lstStyle/>
                <a:p>
                  <a:endParaRPr lang="en-US"/>
                </a:p>
              </p:txBody>
            </p:sp>
            <p:sp>
              <p:nvSpPr>
                <p:cNvPr id="9748" name="Freeform 314">
                  <a:extLst>
                    <a:ext uri="{FF2B5EF4-FFF2-40B4-BE49-F238E27FC236}">
                      <a16:creationId xmlns:a16="http://schemas.microsoft.com/office/drawing/2014/main" id="{3526B780-7B04-20EC-8B34-460281D5B85B}"/>
                    </a:ext>
                  </a:extLst>
                </p:cNvPr>
                <p:cNvSpPr>
                  <a:spLocks/>
                </p:cNvSpPr>
                <p:nvPr/>
              </p:nvSpPr>
              <p:spPr bwMode="auto">
                <a:xfrm>
                  <a:off x="531" y="2748"/>
                  <a:ext cx="2" cy="4"/>
                </a:xfrm>
                <a:custGeom>
                  <a:avLst/>
                  <a:gdLst>
                    <a:gd name="T0" fmla="*/ 0 w 66"/>
                    <a:gd name="T1" fmla="*/ 0 h 73"/>
                    <a:gd name="T2" fmla="*/ 0 w 66"/>
                    <a:gd name="T3" fmla="*/ 0 h 73"/>
                    <a:gd name="T4" fmla="*/ 0 w 66"/>
                    <a:gd name="T5" fmla="*/ 0 h 73"/>
                    <a:gd name="T6" fmla="*/ 0 w 66"/>
                    <a:gd name="T7" fmla="*/ 0 h 73"/>
                    <a:gd name="T8" fmla="*/ 0 w 66"/>
                    <a:gd name="T9" fmla="*/ 0 h 73"/>
                    <a:gd name="T10" fmla="*/ 0 w 66"/>
                    <a:gd name="T11" fmla="*/ 0 h 73"/>
                    <a:gd name="T12" fmla="*/ 0 w 66"/>
                    <a:gd name="T13" fmla="*/ 0 h 73"/>
                    <a:gd name="T14" fmla="*/ 0 w 66"/>
                    <a:gd name="T15" fmla="*/ 0 h 73"/>
                    <a:gd name="T16" fmla="*/ 0 w 66"/>
                    <a:gd name="T17" fmla="*/ 0 h 73"/>
                    <a:gd name="T18" fmla="*/ 0 w 66"/>
                    <a:gd name="T19" fmla="*/ 0 h 73"/>
                    <a:gd name="T20" fmla="*/ 0 w 66"/>
                    <a:gd name="T21" fmla="*/ 0 h 73"/>
                    <a:gd name="T22" fmla="*/ 0 w 66"/>
                    <a:gd name="T23" fmla="*/ 0 h 73"/>
                    <a:gd name="T24" fmla="*/ 0 w 66"/>
                    <a:gd name="T25" fmla="*/ 0 h 73"/>
                    <a:gd name="T26" fmla="*/ 0 w 66"/>
                    <a:gd name="T27" fmla="*/ 0 h 73"/>
                    <a:gd name="T28" fmla="*/ 0 w 66"/>
                    <a:gd name="T29" fmla="*/ 0 h 73"/>
                    <a:gd name="T30" fmla="*/ 0 w 66"/>
                    <a:gd name="T31" fmla="*/ 0 h 73"/>
                    <a:gd name="T32" fmla="*/ 0 w 66"/>
                    <a:gd name="T33" fmla="*/ 0 h 73"/>
                    <a:gd name="T34" fmla="*/ 0 w 66"/>
                    <a:gd name="T35" fmla="*/ 0 h 73"/>
                    <a:gd name="T36" fmla="*/ 0 w 66"/>
                    <a:gd name="T37" fmla="*/ 0 h 73"/>
                    <a:gd name="T38" fmla="*/ 0 w 66"/>
                    <a:gd name="T39" fmla="*/ 0 h 73"/>
                    <a:gd name="T40" fmla="*/ 0 w 66"/>
                    <a:gd name="T41" fmla="*/ 0 h 73"/>
                    <a:gd name="T42" fmla="*/ 0 w 66"/>
                    <a:gd name="T43" fmla="*/ 0 h 73"/>
                    <a:gd name="T44" fmla="*/ 0 w 66"/>
                    <a:gd name="T45" fmla="*/ 0 h 73"/>
                    <a:gd name="T46" fmla="*/ 0 w 66"/>
                    <a:gd name="T47" fmla="*/ 0 h 73"/>
                    <a:gd name="T48" fmla="*/ 0 w 66"/>
                    <a:gd name="T49" fmla="*/ 0 h 73"/>
                    <a:gd name="T50" fmla="*/ 0 w 66"/>
                    <a:gd name="T51" fmla="*/ 0 h 7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6"/>
                    <a:gd name="T79" fmla="*/ 0 h 73"/>
                    <a:gd name="T80" fmla="*/ 66 w 66"/>
                    <a:gd name="T81" fmla="*/ 73 h 7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6" h="73">
                      <a:moveTo>
                        <a:pt x="66" y="36"/>
                      </a:moveTo>
                      <a:lnTo>
                        <a:pt x="66" y="28"/>
                      </a:lnTo>
                      <a:lnTo>
                        <a:pt x="59" y="21"/>
                      </a:lnTo>
                      <a:lnTo>
                        <a:pt x="59" y="14"/>
                      </a:lnTo>
                      <a:lnTo>
                        <a:pt x="59" y="7"/>
                      </a:lnTo>
                      <a:lnTo>
                        <a:pt x="43" y="0"/>
                      </a:lnTo>
                      <a:lnTo>
                        <a:pt x="36" y="0"/>
                      </a:lnTo>
                      <a:lnTo>
                        <a:pt x="22" y="0"/>
                      </a:lnTo>
                      <a:lnTo>
                        <a:pt x="22" y="7"/>
                      </a:lnTo>
                      <a:lnTo>
                        <a:pt x="7" y="7"/>
                      </a:lnTo>
                      <a:lnTo>
                        <a:pt x="7" y="14"/>
                      </a:lnTo>
                      <a:lnTo>
                        <a:pt x="7" y="21"/>
                      </a:lnTo>
                      <a:lnTo>
                        <a:pt x="0" y="28"/>
                      </a:lnTo>
                      <a:lnTo>
                        <a:pt x="0" y="36"/>
                      </a:lnTo>
                      <a:lnTo>
                        <a:pt x="0" y="43"/>
                      </a:lnTo>
                      <a:lnTo>
                        <a:pt x="7" y="51"/>
                      </a:lnTo>
                      <a:lnTo>
                        <a:pt x="7" y="58"/>
                      </a:lnTo>
                      <a:lnTo>
                        <a:pt x="14" y="65"/>
                      </a:lnTo>
                      <a:lnTo>
                        <a:pt x="22" y="65"/>
                      </a:lnTo>
                      <a:lnTo>
                        <a:pt x="22" y="73"/>
                      </a:lnTo>
                      <a:lnTo>
                        <a:pt x="36" y="73"/>
                      </a:lnTo>
                      <a:lnTo>
                        <a:pt x="51" y="65"/>
                      </a:lnTo>
                      <a:lnTo>
                        <a:pt x="59" y="58"/>
                      </a:lnTo>
                      <a:lnTo>
                        <a:pt x="66" y="51"/>
                      </a:lnTo>
                      <a:lnTo>
                        <a:pt x="66" y="43"/>
                      </a:lnTo>
                      <a:lnTo>
                        <a:pt x="66" y="36"/>
                      </a:lnTo>
                      <a:close/>
                    </a:path>
                  </a:pathLst>
                </a:custGeom>
                <a:solidFill>
                  <a:srgbClr val="FF0000"/>
                </a:solidFill>
                <a:ln w="0">
                  <a:solidFill>
                    <a:srgbClr val="FF0000"/>
                  </a:solidFill>
                  <a:prstDash val="solid"/>
                  <a:round/>
                  <a:headEnd/>
                  <a:tailEnd/>
                </a:ln>
              </p:spPr>
              <p:txBody>
                <a:bodyPr/>
                <a:lstStyle/>
                <a:p>
                  <a:endParaRPr lang="en-US"/>
                </a:p>
              </p:txBody>
            </p:sp>
            <p:sp>
              <p:nvSpPr>
                <p:cNvPr id="9749" name="Freeform 315">
                  <a:extLst>
                    <a:ext uri="{FF2B5EF4-FFF2-40B4-BE49-F238E27FC236}">
                      <a16:creationId xmlns:a16="http://schemas.microsoft.com/office/drawing/2014/main" id="{1F9DD9F6-328D-3870-9025-CD3C94164981}"/>
                    </a:ext>
                  </a:extLst>
                </p:cNvPr>
                <p:cNvSpPr>
                  <a:spLocks/>
                </p:cNvSpPr>
                <p:nvPr/>
              </p:nvSpPr>
              <p:spPr bwMode="auto">
                <a:xfrm>
                  <a:off x="531" y="2765"/>
                  <a:ext cx="2" cy="3"/>
                </a:xfrm>
                <a:custGeom>
                  <a:avLst/>
                  <a:gdLst>
                    <a:gd name="T0" fmla="*/ 0 w 66"/>
                    <a:gd name="T1" fmla="*/ 0 h 65"/>
                    <a:gd name="T2" fmla="*/ 0 w 66"/>
                    <a:gd name="T3" fmla="*/ 0 h 65"/>
                    <a:gd name="T4" fmla="*/ 0 w 66"/>
                    <a:gd name="T5" fmla="*/ 0 h 65"/>
                    <a:gd name="T6" fmla="*/ 0 w 66"/>
                    <a:gd name="T7" fmla="*/ 0 h 65"/>
                    <a:gd name="T8" fmla="*/ 0 w 66"/>
                    <a:gd name="T9" fmla="*/ 0 h 65"/>
                    <a:gd name="T10" fmla="*/ 0 w 66"/>
                    <a:gd name="T11" fmla="*/ 0 h 65"/>
                    <a:gd name="T12" fmla="*/ 0 w 66"/>
                    <a:gd name="T13" fmla="*/ 0 h 65"/>
                    <a:gd name="T14" fmla="*/ 0 w 66"/>
                    <a:gd name="T15" fmla="*/ 0 h 65"/>
                    <a:gd name="T16" fmla="*/ 0 w 66"/>
                    <a:gd name="T17" fmla="*/ 0 h 65"/>
                    <a:gd name="T18" fmla="*/ 0 w 66"/>
                    <a:gd name="T19" fmla="*/ 0 h 65"/>
                    <a:gd name="T20" fmla="*/ 0 w 66"/>
                    <a:gd name="T21" fmla="*/ 0 h 65"/>
                    <a:gd name="T22" fmla="*/ 0 w 66"/>
                    <a:gd name="T23" fmla="*/ 0 h 65"/>
                    <a:gd name="T24" fmla="*/ 0 w 66"/>
                    <a:gd name="T25" fmla="*/ 0 h 65"/>
                    <a:gd name="T26" fmla="*/ 0 w 66"/>
                    <a:gd name="T27" fmla="*/ 0 h 65"/>
                    <a:gd name="T28" fmla="*/ 0 w 66"/>
                    <a:gd name="T29" fmla="*/ 0 h 65"/>
                    <a:gd name="T30" fmla="*/ 0 w 66"/>
                    <a:gd name="T31" fmla="*/ 0 h 65"/>
                    <a:gd name="T32" fmla="*/ 0 w 66"/>
                    <a:gd name="T33" fmla="*/ 0 h 65"/>
                    <a:gd name="T34" fmla="*/ 0 w 66"/>
                    <a:gd name="T35" fmla="*/ 0 h 65"/>
                    <a:gd name="T36" fmla="*/ 0 w 66"/>
                    <a:gd name="T37" fmla="*/ 0 h 65"/>
                    <a:gd name="T38" fmla="*/ 0 w 66"/>
                    <a:gd name="T39" fmla="*/ 0 h 65"/>
                    <a:gd name="T40" fmla="*/ 0 w 66"/>
                    <a:gd name="T41" fmla="*/ 0 h 65"/>
                    <a:gd name="T42" fmla="*/ 0 w 66"/>
                    <a:gd name="T43" fmla="*/ 0 h 65"/>
                    <a:gd name="T44" fmla="*/ 0 w 66"/>
                    <a:gd name="T45" fmla="*/ 0 h 65"/>
                    <a:gd name="T46" fmla="*/ 0 w 66"/>
                    <a:gd name="T47" fmla="*/ 0 h 6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6"/>
                    <a:gd name="T73" fmla="*/ 0 h 65"/>
                    <a:gd name="T74" fmla="*/ 66 w 66"/>
                    <a:gd name="T75" fmla="*/ 65 h 6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6" h="65">
                      <a:moveTo>
                        <a:pt x="66" y="29"/>
                      </a:moveTo>
                      <a:lnTo>
                        <a:pt x="66" y="22"/>
                      </a:lnTo>
                      <a:lnTo>
                        <a:pt x="59" y="22"/>
                      </a:lnTo>
                      <a:lnTo>
                        <a:pt x="59" y="8"/>
                      </a:lnTo>
                      <a:lnTo>
                        <a:pt x="59" y="0"/>
                      </a:lnTo>
                      <a:lnTo>
                        <a:pt x="43" y="0"/>
                      </a:lnTo>
                      <a:lnTo>
                        <a:pt x="36" y="0"/>
                      </a:lnTo>
                      <a:lnTo>
                        <a:pt x="22" y="0"/>
                      </a:lnTo>
                      <a:lnTo>
                        <a:pt x="7" y="0"/>
                      </a:lnTo>
                      <a:lnTo>
                        <a:pt x="7" y="8"/>
                      </a:lnTo>
                      <a:lnTo>
                        <a:pt x="7" y="22"/>
                      </a:lnTo>
                      <a:lnTo>
                        <a:pt x="0" y="22"/>
                      </a:lnTo>
                      <a:lnTo>
                        <a:pt x="0" y="37"/>
                      </a:lnTo>
                      <a:lnTo>
                        <a:pt x="7" y="44"/>
                      </a:lnTo>
                      <a:lnTo>
                        <a:pt x="7" y="51"/>
                      </a:lnTo>
                      <a:lnTo>
                        <a:pt x="14" y="58"/>
                      </a:lnTo>
                      <a:lnTo>
                        <a:pt x="22" y="58"/>
                      </a:lnTo>
                      <a:lnTo>
                        <a:pt x="22" y="65"/>
                      </a:lnTo>
                      <a:lnTo>
                        <a:pt x="36" y="65"/>
                      </a:lnTo>
                      <a:lnTo>
                        <a:pt x="51" y="58"/>
                      </a:lnTo>
                      <a:lnTo>
                        <a:pt x="59" y="51"/>
                      </a:lnTo>
                      <a:lnTo>
                        <a:pt x="66" y="44"/>
                      </a:lnTo>
                      <a:lnTo>
                        <a:pt x="66" y="37"/>
                      </a:lnTo>
                      <a:lnTo>
                        <a:pt x="66" y="29"/>
                      </a:lnTo>
                      <a:close/>
                    </a:path>
                  </a:pathLst>
                </a:custGeom>
                <a:solidFill>
                  <a:srgbClr val="FF0000"/>
                </a:solidFill>
                <a:ln w="0">
                  <a:solidFill>
                    <a:srgbClr val="FF0000"/>
                  </a:solidFill>
                  <a:prstDash val="solid"/>
                  <a:round/>
                  <a:headEnd/>
                  <a:tailEnd/>
                </a:ln>
              </p:spPr>
              <p:txBody>
                <a:bodyPr/>
                <a:lstStyle/>
                <a:p>
                  <a:endParaRPr lang="en-US"/>
                </a:p>
              </p:txBody>
            </p:sp>
            <p:sp>
              <p:nvSpPr>
                <p:cNvPr id="9750" name="Freeform 316">
                  <a:extLst>
                    <a:ext uri="{FF2B5EF4-FFF2-40B4-BE49-F238E27FC236}">
                      <a16:creationId xmlns:a16="http://schemas.microsoft.com/office/drawing/2014/main" id="{C3E3BB36-31E2-3251-9057-71C42FB6EAF6}"/>
                    </a:ext>
                  </a:extLst>
                </p:cNvPr>
                <p:cNvSpPr>
                  <a:spLocks/>
                </p:cNvSpPr>
                <p:nvPr/>
              </p:nvSpPr>
              <p:spPr bwMode="auto">
                <a:xfrm>
                  <a:off x="531" y="2781"/>
                  <a:ext cx="2" cy="3"/>
                </a:xfrm>
                <a:custGeom>
                  <a:avLst/>
                  <a:gdLst>
                    <a:gd name="T0" fmla="*/ 0 w 66"/>
                    <a:gd name="T1" fmla="*/ 0 h 65"/>
                    <a:gd name="T2" fmla="*/ 0 w 66"/>
                    <a:gd name="T3" fmla="*/ 0 h 65"/>
                    <a:gd name="T4" fmla="*/ 0 w 66"/>
                    <a:gd name="T5" fmla="*/ 0 h 65"/>
                    <a:gd name="T6" fmla="*/ 0 w 66"/>
                    <a:gd name="T7" fmla="*/ 0 h 65"/>
                    <a:gd name="T8" fmla="*/ 0 w 66"/>
                    <a:gd name="T9" fmla="*/ 0 h 65"/>
                    <a:gd name="T10" fmla="*/ 0 w 66"/>
                    <a:gd name="T11" fmla="*/ 0 h 65"/>
                    <a:gd name="T12" fmla="*/ 0 w 66"/>
                    <a:gd name="T13" fmla="*/ 0 h 65"/>
                    <a:gd name="T14" fmla="*/ 0 w 66"/>
                    <a:gd name="T15" fmla="*/ 0 h 65"/>
                    <a:gd name="T16" fmla="*/ 0 w 66"/>
                    <a:gd name="T17" fmla="*/ 0 h 65"/>
                    <a:gd name="T18" fmla="*/ 0 w 66"/>
                    <a:gd name="T19" fmla="*/ 0 h 65"/>
                    <a:gd name="T20" fmla="*/ 0 w 66"/>
                    <a:gd name="T21" fmla="*/ 0 h 65"/>
                    <a:gd name="T22" fmla="*/ 0 w 66"/>
                    <a:gd name="T23" fmla="*/ 0 h 65"/>
                    <a:gd name="T24" fmla="*/ 0 w 66"/>
                    <a:gd name="T25" fmla="*/ 0 h 65"/>
                    <a:gd name="T26" fmla="*/ 0 w 66"/>
                    <a:gd name="T27" fmla="*/ 0 h 65"/>
                    <a:gd name="T28" fmla="*/ 0 w 66"/>
                    <a:gd name="T29" fmla="*/ 0 h 65"/>
                    <a:gd name="T30" fmla="*/ 0 w 66"/>
                    <a:gd name="T31" fmla="*/ 0 h 65"/>
                    <a:gd name="T32" fmla="*/ 0 w 66"/>
                    <a:gd name="T33" fmla="*/ 0 h 65"/>
                    <a:gd name="T34" fmla="*/ 0 w 66"/>
                    <a:gd name="T35" fmla="*/ 0 h 65"/>
                    <a:gd name="T36" fmla="*/ 0 w 66"/>
                    <a:gd name="T37" fmla="*/ 0 h 65"/>
                    <a:gd name="T38" fmla="*/ 0 w 66"/>
                    <a:gd name="T39" fmla="*/ 0 h 65"/>
                    <a:gd name="T40" fmla="*/ 0 w 66"/>
                    <a:gd name="T41" fmla="*/ 0 h 65"/>
                    <a:gd name="T42" fmla="*/ 0 w 66"/>
                    <a:gd name="T43" fmla="*/ 0 h 65"/>
                    <a:gd name="T44" fmla="*/ 0 w 66"/>
                    <a:gd name="T45" fmla="*/ 0 h 65"/>
                    <a:gd name="T46" fmla="*/ 0 w 66"/>
                    <a:gd name="T47" fmla="*/ 0 h 6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6"/>
                    <a:gd name="T73" fmla="*/ 0 h 65"/>
                    <a:gd name="T74" fmla="*/ 66 w 66"/>
                    <a:gd name="T75" fmla="*/ 65 h 6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6" h="65">
                      <a:moveTo>
                        <a:pt x="66" y="28"/>
                      </a:moveTo>
                      <a:lnTo>
                        <a:pt x="66" y="21"/>
                      </a:lnTo>
                      <a:lnTo>
                        <a:pt x="59" y="21"/>
                      </a:lnTo>
                      <a:lnTo>
                        <a:pt x="59" y="7"/>
                      </a:lnTo>
                      <a:lnTo>
                        <a:pt x="43" y="0"/>
                      </a:lnTo>
                      <a:lnTo>
                        <a:pt x="36" y="0"/>
                      </a:lnTo>
                      <a:lnTo>
                        <a:pt x="22" y="0"/>
                      </a:lnTo>
                      <a:lnTo>
                        <a:pt x="22" y="7"/>
                      </a:lnTo>
                      <a:lnTo>
                        <a:pt x="7" y="7"/>
                      </a:lnTo>
                      <a:lnTo>
                        <a:pt x="7" y="21"/>
                      </a:lnTo>
                      <a:lnTo>
                        <a:pt x="0" y="21"/>
                      </a:lnTo>
                      <a:lnTo>
                        <a:pt x="0" y="37"/>
                      </a:lnTo>
                      <a:lnTo>
                        <a:pt x="0" y="44"/>
                      </a:lnTo>
                      <a:lnTo>
                        <a:pt x="7" y="44"/>
                      </a:lnTo>
                      <a:lnTo>
                        <a:pt x="7" y="58"/>
                      </a:lnTo>
                      <a:lnTo>
                        <a:pt x="14" y="58"/>
                      </a:lnTo>
                      <a:lnTo>
                        <a:pt x="22" y="58"/>
                      </a:lnTo>
                      <a:lnTo>
                        <a:pt x="22" y="65"/>
                      </a:lnTo>
                      <a:lnTo>
                        <a:pt x="36" y="65"/>
                      </a:lnTo>
                      <a:lnTo>
                        <a:pt x="51" y="58"/>
                      </a:lnTo>
                      <a:lnTo>
                        <a:pt x="59" y="58"/>
                      </a:lnTo>
                      <a:lnTo>
                        <a:pt x="59" y="51"/>
                      </a:lnTo>
                      <a:lnTo>
                        <a:pt x="66" y="44"/>
                      </a:lnTo>
                      <a:lnTo>
                        <a:pt x="66" y="28"/>
                      </a:lnTo>
                      <a:close/>
                    </a:path>
                  </a:pathLst>
                </a:custGeom>
                <a:solidFill>
                  <a:srgbClr val="FF0000"/>
                </a:solidFill>
                <a:ln w="0">
                  <a:solidFill>
                    <a:srgbClr val="FF0000"/>
                  </a:solidFill>
                  <a:prstDash val="solid"/>
                  <a:round/>
                  <a:headEnd/>
                  <a:tailEnd/>
                </a:ln>
              </p:spPr>
              <p:txBody>
                <a:bodyPr/>
                <a:lstStyle/>
                <a:p>
                  <a:endParaRPr lang="en-US"/>
                </a:p>
              </p:txBody>
            </p:sp>
          </p:grpSp>
        </p:grpSp>
        <p:sp>
          <p:nvSpPr>
            <p:cNvPr id="9697" name="AutoShape 317">
              <a:extLst>
                <a:ext uri="{FF2B5EF4-FFF2-40B4-BE49-F238E27FC236}">
                  <a16:creationId xmlns:a16="http://schemas.microsoft.com/office/drawing/2014/main" id="{01F9E4E7-1E8E-B49A-708C-906ADA7F7F01}"/>
                </a:ext>
              </a:extLst>
            </p:cNvPr>
            <p:cNvSpPr>
              <a:spLocks noChangeArrowheads="1"/>
            </p:cNvSpPr>
            <p:nvPr/>
          </p:nvSpPr>
          <p:spPr bwMode="auto">
            <a:xfrm>
              <a:off x="4031" y="3261"/>
              <a:ext cx="259" cy="275"/>
            </a:xfrm>
            <a:prstGeom prst="can">
              <a:avLst>
                <a:gd name="adj" fmla="val 26544"/>
              </a:avLst>
            </a:prstGeom>
            <a:solidFill>
              <a:srgbClr val="C0C0C0"/>
            </a:solidFill>
            <a:ln w="19050">
              <a:solidFill>
                <a:srgbClr val="000000"/>
              </a:solidFill>
              <a:round/>
              <a:headEnd/>
              <a:tailEnd/>
            </a:ln>
          </p:spPr>
          <p:txBody>
            <a:bodyPr wrap="none" anchor="ct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9470" name="AutoShape 318">
              <a:extLst>
                <a:ext uri="{FF2B5EF4-FFF2-40B4-BE49-F238E27FC236}">
                  <a16:creationId xmlns:a16="http://schemas.microsoft.com/office/drawing/2014/main" id="{CAA9AC52-CBE7-CBDD-1BD9-4C11549C6AA5}"/>
                </a:ext>
              </a:extLst>
            </p:cNvPr>
            <p:cNvSpPr>
              <a:spLocks noChangeArrowheads="1"/>
            </p:cNvSpPr>
            <p:nvPr/>
          </p:nvSpPr>
          <p:spPr bwMode="auto">
            <a:xfrm>
              <a:off x="4045" y="3120"/>
              <a:ext cx="250" cy="150"/>
            </a:xfrm>
            <a:prstGeom prst="flowChartMultidocument">
              <a:avLst/>
            </a:prstGeom>
            <a:gradFill rotWithShape="0">
              <a:gsLst>
                <a:gs pos="0">
                  <a:schemeClr val="bg1"/>
                </a:gs>
                <a:gs pos="50000">
                  <a:schemeClr val="bg1">
                    <a:gamma/>
                    <a:shade val="46275"/>
                    <a:invGamma/>
                  </a:schemeClr>
                </a:gs>
                <a:gs pos="100000">
                  <a:schemeClr val="bg1"/>
                </a:gs>
              </a:gsLst>
              <a:lin ang="5400000" scaled="1"/>
            </a:gradFill>
            <a:ln w="12700">
              <a:solidFill>
                <a:srgbClr val="000000"/>
              </a:solidFill>
              <a:miter lim="800000"/>
              <a:headEnd/>
              <a:tailEnd/>
            </a:ln>
            <a:effectLst/>
          </p:spPr>
          <p:txBody>
            <a:bodyPr wrap="none" anchor="ctr"/>
            <a:lstStyle/>
            <a:p>
              <a:pPr>
                <a:defRPr/>
              </a:pPr>
              <a:endParaRPr lang="en-US">
                <a:latin typeface="Arial" charset="0"/>
              </a:endParaRPr>
            </a:p>
          </p:txBody>
        </p:sp>
        <p:sp>
          <p:nvSpPr>
            <p:cNvPr id="9699" name="Text Box 319">
              <a:extLst>
                <a:ext uri="{FF2B5EF4-FFF2-40B4-BE49-F238E27FC236}">
                  <a16:creationId xmlns:a16="http://schemas.microsoft.com/office/drawing/2014/main" id="{1671279D-F88C-DFE2-7901-E25DC93DD13B}"/>
                </a:ext>
              </a:extLst>
            </p:cNvPr>
            <p:cNvSpPr txBox="1">
              <a:spLocks noChangeArrowheads="1"/>
            </p:cNvSpPr>
            <p:nvPr/>
          </p:nvSpPr>
          <p:spPr bwMode="auto">
            <a:xfrm>
              <a:off x="3043" y="1983"/>
              <a:ext cx="1355"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ClrTx/>
                <a:buSzTx/>
                <a:buFontTx/>
                <a:buNone/>
              </a:pPr>
              <a:r>
                <a:rPr lang="en-US" altLang="en-US" sz="1400" b="1">
                  <a:solidFill>
                    <a:srgbClr val="000000"/>
                  </a:solidFill>
                </a:rPr>
                <a:t>Harrah’s CRM Systems</a:t>
              </a:r>
            </a:p>
          </p:txBody>
        </p:sp>
        <p:sp>
          <p:nvSpPr>
            <p:cNvPr id="9700" name="Line 320">
              <a:extLst>
                <a:ext uri="{FF2B5EF4-FFF2-40B4-BE49-F238E27FC236}">
                  <a16:creationId xmlns:a16="http://schemas.microsoft.com/office/drawing/2014/main" id="{7511A495-B823-E73F-BC2D-93E4DE4C8AF1}"/>
                </a:ext>
              </a:extLst>
            </p:cNvPr>
            <p:cNvSpPr>
              <a:spLocks noChangeShapeType="1"/>
            </p:cNvSpPr>
            <p:nvPr/>
          </p:nvSpPr>
          <p:spPr bwMode="auto">
            <a:xfrm flipV="1">
              <a:off x="3800" y="2481"/>
              <a:ext cx="71" cy="8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701" name="Line 321">
              <a:extLst>
                <a:ext uri="{FF2B5EF4-FFF2-40B4-BE49-F238E27FC236}">
                  <a16:creationId xmlns:a16="http://schemas.microsoft.com/office/drawing/2014/main" id="{E845228D-36DD-CF69-153A-7609A93E106F}"/>
                </a:ext>
              </a:extLst>
            </p:cNvPr>
            <p:cNvSpPr>
              <a:spLocks noChangeShapeType="1"/>
            </p:cNvSpPr>
            <p:nvPr/>
          </p:nvSpPr>
          <p:spPr bwMode="auto">
            <a:xfrm>
              <a:off x="3801" y="2321"/>
              <a:ext cx="63" cy="61"/>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9702" name="Group 322">
              <a:extLst>
                <a:ext uri="{FF2B5EF4-FFF2-40B4-BE49-F238E27FC236}">
                  <a16:creationId xmlns:a16="http://schemas.microsoft.com/office/drawing/2014/main" id="{E3B7E9DC-5144-12A1-E0B3-4059169D0E2C}"/>
                </a:ext>
              </a:extLst>
            </p:cNvPr>
            <p:cNvGrpSpPr>
              <a:grpSpLocks/>
            </p:cNvGrpSpPr>
            <p:nvPr/>
          </p:nvGrpSpPr>
          <p:grpSpPr bwMode="auto">
            <a:xfrm>
              <a:off x="3632" y="3039"/>
              <a:ext cx="348" cy="265"/>
              <a:chOff x="2304" y="1440"/>
              <a:chExt cx="624" cy="624"/>
            </a:xfrm>
          </p:grpSpPr>
          <p:pic>
            <p:nvPicPr>
              <p:cNvPr id="9703" name="Picture 323" descr="computer">
                <a:extLst>
                  <a:ext uri="{FF2B5EF4-FFF2-40B4-BE49-F238E27FC236}">
                    <a16:creationId xmlns:a16="http://schemas.microsoft.com/office/drawing/2014/main" id="{658D24CB-4C6C-8FCF-36AE-AFB7A29BF66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04" y="1440"/>
                <a:ext cx="624"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04" name="Text Box 324">
                <a:extLst>
                  <a:ext uri="{FF2B5EF4-FFF2-40B4-BE49-F238E27FC236}">
                    <a16:creationId xmlns:a16="http://schemas.microsoft.com/office/drawing/2014/main" id="{45C5C34A-44A0-BF21-929F-CA184DE74A3F}"/>
                  </a:ext>
                </a:extLst>
              </p:cNvPr>
              <p:cNvSpPr txBox="1">
                <a:spLocks noChangeArrowheads="1"/>
              </p:cNvSpPr>
              <p:nvPr/>
            </p:nvSpPr>
            <p:spPr bwMode="auto">
              <a:xfrm>
                <a:off x="2401" y="1537"/>
                <a:ext cx="43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a:spcBef>
                    <a:spcPct val="50000"/>
                  </a:spcBef>
                  <a:buClrTx/>
                  <a:buSzTx/>
                  <a:buFontTx/>
                  <a:buNone/>
                </a:pPr>
                <a:endParaRPr lang="en-US" altLang="en-US" sz="1200">
                  <a:solidFill>
                    <a:srgbClr val="FFFFFF"/>
                  </a:solidFill>
                  <a:latin typeface="Courier New" panose="02070309020205020404" pitchFamily="49" charset="0"/>
                </a:endParaRPr>
              </a:p>
            </p:txBody>
          </p:sp>
        </p:grpSp>
      </p:grpSp>
      <p:grpSp>
        <p:nvGrpSpPr>
          <p:cNvPr id="13" name="Group 325">
            <a:extLst>
              <a:ext uri="{FF2B5EF4-FFF2-40B4-BE49-F238E27FC236}">
                <a16:creationId xmlns:a16="http://schemas.microsoft.com/office/drawing/2014/main" id="{B71F78A8-A01E-7B43-114D-27B521132911}"/>
              </a:ext>
            </a:extLst>
          </p:cNvPr>
          <p:cNvGrpSpPr>
            <a:grpSpLocks/>
          </p:cNvGrpSpPr>
          <p:nvPr/>
        </p:nvGrpSpPr>
        <p:grpSpPr bwMode="auto">
          <a:xfrm>
            <a:off x="2117725" y="4575177"/>
            <a:ext cx="2374900" cy="2070813"/>
            <a:chOff x="374" y="3074"/>
            <a:chExt cx="1496" cy="1391"/>
          </a:xfrm>
        </p:grpSpPr>
        <p:sp>
          <p:nvSpPr>
            <p:cNvPr id="9639" name="Rectangle 326">
              <a:extLst>
                <a:ext uri="{FF2B5EF4-FFF2-40B4-BE49-F238E27FC236}">
                  <a16:creationId xmlns:a16="http://schemas.microsoft.com/office/drawing/2014/main" id="{E9246258-4774-16BA-513F-703BCFD82262}"/>
                </a:ext>
              </a:extLst>
            </p:cNvPr>
            <p:cNvSpPr>
              <a:spLocks noChangeArrowheads="1"/>
            </p:cNvSpPr>
            <p:nvPr/>
          </p:nvSpPr>
          <p:spPr bwMode="auto">
            <a:xfrm>
              <a:off x="422" y="3718"/>
              <a:ext cx="790"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SzTx/>
                <a:buFontTx/>
                <a:buNone/>
              </a:pPr>
              <a:r>
                <a:rPr lang="en-US" altLang="en-US" sz="2000" b="1">
                  <a:latin typeface="Times New Roman" panose="02020603050405020304" pitchFamily="18" charset="0"/>
                </a:rPr>
                <a:t>Our Kiosks</a:t>
              </a:r>
            </a:p>
          </p:txBody>
        </p:sp>
        <p:sp>
          <p:nvSpPr>
            <p:cNvPr id="9640" name="Text Box 327">
              <a:extLst>
                <a:ext uri="{FF2B5EF4-FFF2-40B4-BE49-F238E27FC236}">
                  <a16:creationId xmlns:a16="http://schemas.microsoft.com/office/drawing/2014/main" id="{D46B2728-86DF-67CC-2614-CCCF7405F8AD}"/>
                </a:ext>
              </a:extLst>
            </p:cNvPr>
            <p:cNvSpPr txBox="1">
              <a:spLocks noChangeArrowheads="1"/>
            </p:cNvSpPr>
            <p:nvPr/>
          </p:nvSpPr>
          <p:spPr bwMode="auto">
            <a:xfrm>
              <a:off x="374" y="3886"/>
              <a:ext cx="1369" cy="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173038" indent="-173038"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SzTx/>
                <a:buFont typeface="Wingdings" panose="05000000000000000000" pitchFamily="2" charset="2"/>
                <a:buChar char="w"/>
              </a:pPr>
              <a:r>
                <a:rPr lang="en-US" altLang="en-US" sz="1000">
                  <a:solidFill>
                    <a:schemeClr val="hlink"/>
                  </a:solidFill>
                  <a:latin typeface="Times New Roman" panose="02020603050405020304" pitchFamily="18" charset="0"/>
                </a:rPr>
                <a:t>Display Credits &amp; Comps</a:t>
              </a:r>
            </a:p>
            <a:p>
              <a:pPr>
                <a:spcBef>
                  <a:spcPct val="0"/>
                </a:spcBef>
                <a:buClrTx/>
                <a:buSzTx/>
                <a:buFont typeface="Wingdings" panose="05000000000000000000" pitchFamily="2" charset="2"/>
                <a:buChar char="w"/>
              </a:pPr>
              <a:r>
                <a:rPr lang="en-US" altLang="en-US" sz="1000">
                  <a:solidFill>
                    <a:schemeClr val="hlink"/>
                  </a:solidFill>
                  <a:latin typeface="Times New Roman" panose="02020603050405020304" pitchFamily="18" charset="0"/>
                </a:rPr>
                <a:t>Issue Comp / Credit vouchers</a:t>
              </a:r>
            </a:p>
            <a:p>
              <a:pPr>
                <a:spcBef>
                  <a:spcPct val="0"/>
                </a:spcBef>
                <a:buClrTx/>
                <a:buSzTx/>
                <a:buFont typeface="Wingdings" panose="05000000000000000000" pitchFamily="2" charset="2"/>
                <a:buChar char="w"/>
              </a:pPr>
              <a:r>
                <a:rPr lang="en-US" altLang="en-US" sz="1000">
                  <a:solidFill>
                    <a:schemeClr val="hlink"/>
                  </a:solidFill>
                  <a:latin typeface="Times New Roman" panose="02020603050405020304" pitchFamily="18" charset="0"/>
                </a:rPr>
                <a:t>Reissue Total Rewards Cards</a:t>
              </a:r>
            </a:p>
            <a:p>
              <a:pPr>
                <a:spcBef>
                  <a:spcPct val="0"/>
                </a:spcBef>
                <a:buClrTx/>
                <a:buSzTx/>
                <a:buFont typeface="Wingdings" panose="05000000000000000000" pitchFamily="2" charset="2"/>
                <a:buChar char="w"/>
              </a:pPr>
              <a:r>
                <a:rPr lang="en-US" altLang="en-US" sz="1000">
                  <a:solidFill>
                    <a:schemeClr val="hlink"/>
                  </a:solidFill>
                  <a:latin typeface="Times New Roman" panose="02020603050405020304" pitchFamily="18" charset="0"/>
                </a:rPr>
                <a:t>Display /Update eTR &amp; Offers</a:t>
              </a:r>
            </a:p>
            <a:p>
              <a:pPr>
                <a:spcBef>
                  <a:spcPct val="0"/>
                </a:spcBef>
                <a:buClrTx/>
                <a:buSzTx/>
                <a:buFont typeface="Wingdings" panose="05000000000000000000" pitchFamily="2" charset="2"/>
                <a:buChar char="w"/>
              </a:pPr>
              <a:r>
                <a:rPr lang="en-US" altLang="en-US" sz="1000">
                  <a:solidFill>
                    <a:schemeClr val="hlink"/>
                  </a:solidFill>
                  <a:latin typeface="Times New Roman" panose="02020603050405020304" pitchFamily="18" charset="0"/>
                </a:rPr>
                <a:t>Promotions Entries and Activations</a:t>
              </a:r>
            </a:p>
          </p:txBody>
        </p:sp>
        <p:pic>
          <p:nvPicPr>
            <p:cNvPr id="9641" name="Picture 328" descr="PP1 copy">
              <a:extLst>
                <a:ext uri="{FF2B5EF4-FFF2-40B4-BE49-F238E27FC236}">
                  <a16:creationId xmlns:a16="http://schemas.microsoft.com/office/drawing/2014/main" id="{E7D7A85A-3629-9C37-88C5-72B3351A77D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11623" t="5853" r="9819" b="6647"/>
            <a:stretch>
              <a:fillRect/>
            </a:stretch>
          </p:blipFill>
          <p:spPr bwMode="auto">
            <a:xfrm>
              <a:off x="1560" y="3598"/>
              <a:ext cx="310" cy="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42" name="Line 329">
              <a:extLst>
                <a:ext uri="{FF2B5EF4-FFF2-40B4-BE49-F238E27FC236}">
                  <a16:creationId xmlns:a16="http://schemas.microsoft.com/office/drawing/2014/main" id="{B383E014-E792-00C9-DC17-88EABBD2A807}"/>
                </a:ext>
              </a:extLst>
            </p:cNvPr>
            <p:cNvSpPr>
              <a:spLocks noChangeShapeType="1"/>
            </p:cNvSpPr>
            <p:nvPr/>
          </p:nvSpPr>
          <p:spPr bwMode="auto">
            <a:xfrm>
              <a:off x="1262" y="3074"/>
              <a:ext cx="260" cy="551"/>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14" name="Group 330">
            <a:extLst>
              <a:ext uri="{FF2B5EF4-FFF2-40B4-BE49-F238E27FC236}">
                <a16:creationId xmlns:a16="http://schemas.microsoft.com/office/drawing/2014/main" id="{F4FFFC75-025A-EF35-B75B-142D24EEF8EE}"/>
              </a:ext>
            </a:extLst>
          </p:cNvPr>
          <p:cNvGrpSpPr>
            <a:grpSpLocks/>
          </p:cNvGrpSpPr>
          <p:nvPr/>
        </p:nvGrpSpPr>
        <p:grpSpPr bwMode="auto">
          <a:xfrm>
            <a:off x="2135189" y="1804989"/>
            <a:ext cx="2416175" cy="1857375"/>
            <a:chOff x="385" y="1213"/>
            <a:chExt cx="1522" cy="1248"/>
          </a:xfrm>
        </p:grpSpPr>
        <p:sp>
          <p:nvSpPr>
            <p:cNvPr id="9626" name="Rectangle 331">
              <a:extLst>
                <a:ext uri="{FF2B5EF4-FFF2-40B4-BE49-F238E27FC236}">
                  <a16:creationId xmlns:a16="http://schemas.microsoft.com/office/drawing/2014/main" id="{6D047E23-C2D6-5284-378C-0108A097C5CD}"/>
                </a:ext>
              </a:extLst>
            </p:cNvPr>
            <p:cNvSpPr>
              <a:spLocks noChangeArrowheads="1"/>
            </p:cNvSpPr>
            <p:nvPr/>
          </p:nvSpPr>
          <p:spPr bwMode="auto">
            <a:xfrm>
              <a:off x="418" y="1213"/>
              <a:ext cx="799"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SzTx/>
                <a:buFontTx/>
                <a:buNone/>
              </a:pPr>
              <a:r>
                <a:rPr lang="en-US" altLang="en-US" sz="2000" b="1">
                  <a:latin typeface="Times New Roman" panose="02020603050405020304" pitchFamily="18" charset="0"/>
                </a:rPr>
                <a:t>Our Games</a:t>
              </a:r>
            </a:p>
          </p:txBody>
        </p:sp>
        <p:grpSp>
          <p:nvGrpSpPr>
            <p:cNvPr id="9627" name="Group 332">
              <a:extLst>
                <a:ext uri="{FF2B5EF4-FFF2-40B4-BE49-F238E27FC236}">
                  <a16:creationId xmlns:a16="http://schemas.microsoft.com/office/drawing/2014/main" id="{AA19A3D9-1BAE-DE82-F873-0D0463C18434}"/>
                </a:ext>
              </a:extLst>
            </p:cNvPr>
            <p:cNvGrpSpPr>
              <a:grpSpLocks/>
            </p:cNvGrpSpPr>
            <p:nvPr/>
          </p:nvGrpSpPr>
          <p:grpSpPr bwMode="auto">
            <a:xfrm>
              <a:off x="1331" y="1251"/>
              <a:ext cx="576" cy="726"/>
              <a:chOff x="1387" y="1251"/>
              <a:chExt cx="576" cy="726"/>
            </a:xfrm>
          </p:grpSpPr>
          <p:graphicFrame>
            <p:nvGraphicFramePr>
              <p:cNvPr id="9630" name="Object 333">
                <a:hlinkClick r:id="" action="ppaction://ole?verb=0"/>
                <a:extLst>
                  <a:ext uri="{FF2B5EF4-FFF2-40B4-BE49-F238E27FC236}">
                    <a16:creationId xmlns:a16="http://schemas.microsoft.com/office/drawing/2014/main" id="{F448F002-6075-8574-E694-E562DB3E863E}"/>
                  </a:ext>
                </a:extLst>
              </p:cNvPr>
              <p:cNvGraphicFramePr>
                <a:graphicFrameLocks/>
              </p:cNvGraphicFramePr>
              <p:nvPr/>
            </p:nvGraphicFramePr>
            <p:xfrm>
              <a:off x="1387" y="1251"/>
              <a:ext cx="576" cy="726"/>
            </p:xfrm>
            <a:graphic>
              <a:graphicData uri="http://schemas.openxmlformats.org/presentationml/2006/ole">
                <mc:AlternateContent xmlns:mc="http://schemas.openxmlformats.org/markup-compatibility/2006">
                  <mc:Choice xmlns:v="urn:schemas-microsoft-com:vml" Requires="v">
                    <p:oleObj name="Clip" r:id="rId10" imgW="4200525" imgH="5547995" progId="MS_ClipArt_Gallery.2">
                      <p:embed/>
                    </p:oleObj>
                  </mc:Choice>
                  <mc:Fallback>
                    <p:oleObj name="Clip" r:id="rId10" imgW="4200525" imgH="5547995" progId="MS_ClipArt_Gallery.2">
                      <p:embed/>
                      <p:pic>
                        <p:nvPicPr>
                          <p:cNvPr id="9630" name="Object 333">
                            <a:hlinkClick r:id="" action="ppaction://ole?verb=0"/>
                            <a:extLst>
                              <a:ext uri="{FF2B5EF4-FFF2-40B4-BE49-F238E27FC236}">
                                <a16:creationId xmlns:a16="http://schemas.microsoft.com/office/drawing/2014/main" id="{F448F002-6075-8574-E694-E562DB3E863E}"/>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87" y="1251"/>
                            <a:ext cx="576" cy="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631" name="Freeform 334">
                <a:extLst>
                  <a:ext uri="{FF2B5EF4-FFF2-40B4-BE49-F238E27FC236}">
                    <a16:creationId xmlns:a16="http://schemas.microsoft.com/office/drawing/2014/main" id="{27F39BD5-D102-C540-FAC5-5F36FE919A8F}"/>
                  </a:ext>
                </a:extLst>
              </p:cNvPr>
              <p:cNvSpPr>
                <a:spLocks/>
              </p:cNvSpPr>
              <p:nvPr/>
            </p:nvSpPr>
            <p:spPr bwMode="auto">
              <a:xfrm>
                <a:off x="1754" y="1590"/>
                <a:ext cx="57" cy="56"/>
              </a:xfrm>
              <a:custGeom>
                <a:avLst/>
                <a:gdLst>
                  <a:gd name="T0" fmla="*/ 21 w 96"/>
                  <a:gd name="T1" fmla="*/ 15 h 74"/>
                  <a:gd name="T2" fmla="*/ 15 w 96"/>
                  <a:gd name="T3" fmla="*/ 0 h 74"/>
                  <a:gd name="T4" fmla="*/ 12 w 96"/>
                  <a:gd name="T5" fmla="*/ 12 h 74"/>
                  <a:gd name="T6" fmla="*/ 0 w 96"/>
                  <a:gd name="T7" fmla="*/ 5 h 74"/>
                  <a:gd name="T8" fmla="*/ 11 w 96"/>
                  <a:gd name="T9" fmla="*/ 21 h 74"/>
                  <a:gd name="T10" fmla="*/ 7 w 96"/>
                  <a:gd name="T11" fmla="*/ 42 h 74"/>
                  <a:gd name="T12" fmla="*/ 18 w 96"/>
                  <a:gd name="T13" fmla="*/ 29 h 74"/>
                  <a:gd name="T14" fmla="*/ 30 w 96"/>
                  <a:gd name="T15" fmla="*/ 39 h 74"/>
                  <a:gd name="T16" fmla="*/ 24 w 96"/>
                  <a:gd name="T17" fmla="*/ 23 h 74"/>
                  <a:gd name="T18" fmla="*/ 33 w 96"/>
                  <a:gd name="T19" fmla="*/ 19 h 74"/>
                  <a:gd name="T20" fmla="*/ 21 w 96"/>
                  <a:gd name="T21" fmla="*/ 15 h 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6"/>
                  <a:gd name="T34" fmla="*/ 0 h 74"/>
                  <a:gd name="T35" fmla="*/ 96 w 96"/>
                  <a:gd name="T36" fmla="*/ 74 h 7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6" h="74">
                    <a:moveTo>
                      <a:pt x="59" y="26"/>
                    </a:moveTo>
                    <a:lnTo>
                      <a:pt x="44" y="0"/>
                    </a:lnTo>
                    <a:lnTo>
                      <a:pt x="36" y="21"/>
                    </a:lnTo>
                    <a:lnTo>
                      <a:pt x="0" y="9"/>
                    </a:lnTo>
                    <a:lnTo>
                      <a:pt x="31" y="37"/>
                    </a:lnTo>
                    <a:lnTo>
                      <a:pt x="21" y="73"/>
                    </a:lnTo>
                    <a:lnTo>
                      <a:pt x="51" y="50"/>
                    </a:lnTo>
                    <a:lnTo>
                      <a:pt x="86" y="68"/>
                    </a:lnTo>
                    <a:lnTo>
                      <a:pt x="68" y="41"/>
                    </a:lnTo>
                    <a:lnTo>
                      <a:pt x="95" y="33"/>
                    </a:lnTo>
                    <a:lnTo>
                      <a:pt x="59" y="26"/>
                    </a:lnTo>
                  </a:path>
                </a:pathLst>
              </a:custGeom>
              <a:solidFill>
                <a:srgbClr val="0F0FFF"/>
              </a:solidFill>
              <a:ln w="25400" cap="rnd" cmpd="sng">
                <a:solidFill>
                  <a:srgbClr val="0F0FFF"/>
                </a:solidFill>
                <a:prstDash val="solid"/>
                <a:round/>
                <a:headEnd type="none" w="med" len="med"/>
                <a:tailEnd type="none" w="med" len="med"/>
              </a:ln>
            </p:spPr>
            <p:txBody>
              <a:bodyPr/>
              <a:lstStyle/>
              <a:p>
                <a:endParaRPr lang="en-US"/>
              </a:p>
            </p:txBody>
          </p:sp>
          <p:sp>
            <p:nvSpPr>
              <p:cNvPr id="9632" name="Freeform 335">
                <a:extLst>
                  <a:ext uri="{FF2B5EF4-FFF2-40B4-BE49-F238E27FC236}">
                    <a16:creationId xmlns:a16="http://schemas.microsoft.com/office/drawing/2014/main" id="{CC053C1B-2BDB-4E96-3384-1E06BF616398}"/>
                  </a:ext>
                </a:extLst>
              </p:cNvPr>
              <p:cNvSpPr>
                <a:spLocks/>
              </p:cNvSpPr>
              <p:nvPr/>
            </p:nvSpPr>
            <p:spPr bwMode="auto">
              <a:xfrm>
                <a:off x="1483" y="1629"/>
                <a:ext cx="53" cy="113"/>
              </a:xfrm>
              <a:custGeom>
                <a:avLst/>
                <a:gdLst>
                  <a:gd name="T0" fmla="*/ 0 w 89"/>
                  <a:gd name="T1" fmla="*/ 0 h 150"/>
                  <a:gd name="T2" fmla="*/ 0 w 89"/>
                  <a:gd name="T3" fmla="*/ 74 h 150"/>
                  <a:gd name="T4" fmla="*/ 10 w 89"/>
                  <a:gd name="T5" fmla="*/ 79 h 150"/>
                  <a:gd name="T6" fmla="*/ 10 w 89"/>
                  <a:gd name="T7" fmla="*/ 45 h 150"/>
                  <a:gd name="T8" fmla="*/ 21 w 89"/>
                  <a:gd name="T9" fmla="*/ 47 h 150"/>
                  <a:gd name="T10" fmla="*/ 21 w 89"/>
                  <a:gd name="T11" fmla="*/ 81 h 150"/>
                  <a:gd name="T12" fmla="*/ 31 w 89"/>
                  <a:gd name="T13" fmla="*/ 84 h 150"/>
                  <a:gd name="T14" fmla="*/ 31 w 89"/>
                  <a:gd name="T15" fmla="*/ 11 h 150"/>
                  <a:gd name="T16" fmla="*/ 21 w 89"/>
                  <a:gd name="T17" fmla="*/ 8 h 150"/>
                  <a:gd name="T18" fmla="*/ 21 w 89"/>
                  <a:gd name="T19" fmla="*/ 32 h 150"/>
                  <a:gd name="T20" fmla="*/ 10 w 89"/>
                  <a:gd name="T21" fmla="*/ 30 h 150"/>
                  <a:gd name="T22" fmla="*/ 10 w 89"/>
                  <a:gd name="T23" fmla="*/ 6 h 150"/>
                  <a:gd name="T24" fmla="*/ 0 w 89"/>
                  <a:gd name="T25" fmla="*/ 0 h 15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9"/>
                  <a:gd name="T40" fmla="*/ 0 h 150"/>
                  <a:gd name="T41" fmla="*/ 89 w 89"/>
                  <a:gd name="T42" fmla="*/ 150 h 15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9" h="150">
                    <a:moveTo>
                      <a:pt x="0" y="0"/>
                    </a:moveTo>
                    <a:lnTo>
                      <a:pt x="0" y="130"/>
                    </a:lnTo>
                    <a:lnTo>
                      <a:pt x="29" y="139"/>
                    </a:lnTo>
                    <a:lnTo>
                      <a:pt x="29" y="79"/>
                    </a:lnTo>
                    <a:lnTo>
                      <a:pt x="59" y="83"/>
                    </a:lnTo>
                    <a:lnTo>
                      <a:pt x="59" y="144"/>
                    </a:lnTo>
                    <a:lnTo>
                      <a:pt x="88" y="149"/>
                    </a:lnTo>
                    <a:lnTo>
                      <a:pt x="88" y="19"/>
                    </a:lnTo>
                    <a:lnTo>
                      <a:pt x="60" y="14"/>
                    </a:lnTo>
                    <a:lnTo>
                      <a:pt x="60" y="57"/>
                    </a:lnTo>
                    <a:lnTo>
                      <a:pt x="29" y="53"/>
                    </a:lnTo>
                    <a:lnTo>
                      <a:pt x="29" y="10"/>
                    </a:lnTo>
                    <a:lnTo>
                      <a:pt x="0" y="0"/>
                    </a:lnTo>
                  </a:path>
                </a:pathLst>
              </a:custGeom>
              <a:solidFill>
                <a:srgbClr val="0F0FFF"/>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US"/>
              </a:p>
            </p:txBody>
          </p:sp>
          <p:sp>
            <p:nvSpPr>
              <p:cNvPr id="9633" name="Freeform 336">
                <a:extLst>
                  <a:ext uri="{FF2B5EF4-FFF2-40B4-BE49-F238E27FC236}">
                    <a16:creationId xmlns:a16="http://schemas.microsoft.com/office/drawing/2014/main" id="{A0D7C645-6D95-2509-1B54-9CF2E5B9C825}"/>
                  </a:ext>
                </a:extLst>
              </p:cNvPr>
              <p:cNvSpPr>
                <a:spLocks/>
              </p:cNvSpPr>
              <p:nvPr/>
            </p:nvSpPr>
            <p:spPr bwMode="auto">
              <a:xfrm>
                <a:off x="1540" y="1669"/>
                <a:ext cx="52" cy="75"/>
              </a:xfrm>
              <a:custGeom>
                <a:avLst/>
                <a:gdLst>
                  <a:gd name="T0" fmla="*/ 24 w 88"/>
                  <a:gd name="T1" fmla="*/ 1 h 101"/>
                  <a:gd name="T2" fmla="*/ 28 w 88"/>
                  <a:gd name="T3" fmla="*/ 3 h 101"/>
                  <a:gd name="T4" fmla="*/ 30 w 88"/>
                  <a:gd name="T5" fmla="*/ 6 h 101"/>
                  <a:gd name="T6" fmla="*/ 30 w 88"/>
                  <a:gd name="T7" fmla="*/ 10 h 101"/>
                  <a:gd name="T8" fmla="*/ 30 w 88"/>
                  <a:gd name="T9" fmla="*/ 55 h 101"/>
                  <a:gd name="T10" fmla="*/ 20 w 88"/>
                  <a:gd name="T11" fmla="*/ 53 h 101"/>
                  <a:gd name="T12" fmla="*/ 18 w 88"/>
                  <a:gd name="T13" fmla="*/ 54 h 101"/>
                  <a:gd name="T14" fmla="*/ 17 w 88"/>
                  <a:gd name="T15" fmla="*/ 54 h 101"/>
                  <a:gd name="T16" fmla="*/ 14 w 88"/>
                  <a:gd name="T17" fmla="*/ 55 h 101"/>
                  <a:gd name="T18" fmla="*/ 11 w 88"/>
                  <a:gd name="T19" fmla="*/ 55 h 101"/>
                  <a:gd name="T20" fmla="*/ 8 w 88"/>
                  <a:gd name="T21" fmla="*/ 54 h 101"/>
                  <a:gd name="T22" fmla="*/ 4 w 88"/>
                  <a:gd name="T23" fmla="*/ 50 h 101"/>
                  <a:gd name="T24" fmla="*/ 1 w 88"/>
                  <a:gd name="T25" fmla="*/ 45 h 101"/>
                  <a:gd name="T26" fmla="*/ 0 w 88"/>
                  <a:gd name="T27" fmla="*/ 35 h 101"/>
                  <a:gd name="T28" fmla="*/ 1 w 88"/>
                  <a:gd name="T29" fmla="*/ 30 h 101"/>
                  <a:gd name="T30" fmla="*/ 2 w 88"/>
                  <a:gd name="T31" fmla="*/ 26 h 101"/>
                  <a:gd name="T32" fmla="*/ 4 w 88"/>
                  <a:gd name="T33" fmla="*/ 22 h 101"/>
                  <a:gd name="T34" fmla="*/ 5 w 88"/>
                  <a:gd name="T35" fmla="*/ 20 h 101"/>
                  <a:gd name="T36" fmla="*/ 8 w 88"/>
                  <a:gd name="T37" fmla="*/ 19 h 101"/>
                  <a:gd name="T38" fmla="*/ 11 w 88"/>
                  <a:gd name="T39" fmla="*/ 19 h 101"/>
                  <a:gd name="T40" fmla="*/ 13 w 88"/>
                  <a:gd name="T41" fmla="*/ 18 h 101"/>
                  <a:gd name="T42" fmla="*/ 15 w 88"/>
                  <a:gd name="T43" fmla="*/ 18 h 101"/>
                  <a:gd name="T44" fmla="*/ 18 w 88"/>
                  <a:gd name="T45" fmla="*/ 17 h 101"/>
                  <a:gd name="T46" fmla="*/ 20 w 88"/>
                  <a:gd name="T47" fmla="*/ 16 h 101"/>
                  <a:gd name="T48" fmla="*/ 20 w 88"/>
                  <a:gd name="T49" fmla="*/ 16 h 101"/>
                  <a:gd name="T50" fmla="*/ 20 w 88"/>
                  <a:gd name="T51" fmla="*/ 14 h 101"/>
                  <a:gd name="T52" fmla="*/ 20 w 88"/>
                  <a:gd name="T53" fmla="*/ 13 h 101"/>
                  <a:gd name="T54" fmla="*/ 19 w 88"/>
                  <a:gd name="T55" fmla="*/ 12 h 101"/>
                  <a:gd name="T56" fmla="*/ 18 w 88"/>
                  <a:gd name="T57" fmla="*/ 11 h 101"/>
                  <a:gd name="T58" fmla="*/ 15 w 88"/>
                  <a:gd name="T59" fmla="*/ 11 h 101"/>
                  <a:gd name="T60" fmla="*/ 5 w 88"/>
                  <a:gd name="T61" fmla="*/ 0 h 101"/>
                  <a:gd name="T62" fmla="*/ 5 w 88"/>
                  <a:gd name="T63" fmla="*/ 0 h 101"/>
                  <a:gd name="T64" fmla="*/ 7 w 88"/>
                  <a:gd name="T65" fmla="*/ 0 h 101"/>
                  <a:gd name="T66" fmla="*/ 8 w 88"/>
                  <a:gd name="T67" fmla="*/ 0 h 101"/>
                  <a:gd name="T68" fmla="*/ 10 w 88"/>
                  <a:gd name="T69" fmla="*/ 1 h 101"/>
                  <a:gd name="T70" fmla="*/ 12 w 88"/>
                  <a:gd name="T71" fmla="*/ 1 h 101"/>
                  <a:gd name="T72" fmla="*/ 16 w 88"/>
                  <a:gd name="T73" fmla="*/ 1 h 101"/>
                  <a:gd name="T74" fmla="*/ 18 w 88"/>
                  <a:gd name="T75" fmla="*/ 1 h 101"/>
                  <a:gd name="T76" fmla="*/ 22 w 88"/>
                  <a:gd name="T77" fmla="*/ 1 h 101"/>
                  <a:gd name="T78" fmla="*/ 11 w 88"/>
                  <a:gd name="T79" fmla="*/ 39 h 101"/>
                  <a:gd name="T80" fmla="*/ 12 w 88"/>
                  <a:gd name="T81" fmla="*/ 43 h 101"/>
                  <a:gd name="T82" fmla="*/ 13 w 88"/>
                  <a:gd name="T83" fmla="*/ 45 h 101"/>
                  <a:gd name="T84" fmla="*/ 14 w 88"/>
                  <a:gd name="T85" fmla="*/ 46 h 101"/>
                  <a:gd name="T86" fmla="*/ 15 w 88"/>
                  <a:gd name="T87" fmla="*/ 46 h 101"/>
                  <a:gd name="T88" fmla="*/ 16 w 88"/>
                  <a:gd name="T89" fmla="*/ 46 h 101"/>
                  <a:gd name="T90" fmla="*/ 18 w 88"/>
                  <a:gd name="T91" fmla="*/ 45 h 101"/>
                  <a:gd name="T92" fmla="*/ 19 w 88"/>
                  <a:gd name="T93" fmla="*/ 44 h 101"/>
                  <a:gd name="T94" fmla="*/ 20 w 88"/>
                  <a:gd name="T95" fmla="*/ 27 h 101"/>
                  <a:gd name="T96" fmla="*/ 14 w 88"/>
                  <a:gd name="T97" fmla="*/ 27 h 101"/>
                  <a:gd name="T98" fmla="*/ 11 w 88"/>
                  <a:gd name="T99" fmla="*/ 30 h 101"/>
                  <a:gd name="T100" fmla="*/ 11 w 88"/>
                  <a:gd name="T101" fmla="*/ 33 h 101"/>
                  <a:gd name="T102" fmla="*/ 11 w 88"/>
                  <a:gd name="T103" fmla="*/ 38 h 10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8"/>
                  <a:gd name="T157" fmla="*/ 0 h 101"/>
                  <a:gd name="T158" fmla="*/ 88 w 88"/>
                  <a:gd name="T159" fmla="*/ 101 h 10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8" h="101">
                    <a:moveTo>
                      <a:pt x="62" y="1"/>
                    </a:moveTo>
                    <a:lnTo>
                      <a:pt x="70" y="2"/>
                    </a:lnTo>
                    <a:lnTo>
                      <a:pt x="76" y="3"/>
                    </a:lnTo>
                    <a:lnTo>
                      <a:pt x="80" y="5"/>
                    </a:lnTo>
                    <a:lnTo>
                      <a:pt x="83" y="8"/>
                    </a:lnTo>
                    <a:lnTo>
                      <a:pt x="85" y="11"/>
                    </a:lnTo>
                    <a:lnTo>
                      <a:pt x="86" y="14"/>
                    </a:lnTo>
                    <a:lnTo>
                      <a:pt x="87" y="18"/>
                    </a:lnTo>
                    <a:lnTo>
                      <a:pt x="87" y="22"/>
                    </a:lnTo>
                    <a:lnTo>
                      <a:pt x="87" y="100"/>
                    </a:lnTo>
                    <a:lnTo>
                      <a:pt x="56" y="100"/>
                    </a:lnTo>
                    <a:lnTo>
                      <a:pt x="56" y="97"/>
                    </a:lnTo>
                    <a:lnTo>
                      <a:pt x="55" y="97"/>
                    </a:lnTo>
                    <a:lnTo>
                      <a:pt x="53" y="98"/>
                    </a:lnTo>
                    <a:lnTo>
                      <a:pt x="50" y="98"/>
                    </a:lnTo>
                    <a:lnTo>
                      <a:pt x="47" y="98"/>
                    </a:lnTo>
                    <a:lnTo>
                      <a:pt x="43" y="99"/>
                    </a:lnTo>
                    <a:lnTo>
                      <a:pt x="39" y="99"/>
                    </a:lnTo>
                    <a:lnTo>
                      <a:pt x="36" y="99"/>
                    </a:lnTo>
                    <a:lnTo>
                      <a:pt x="32" y="99"/>
                    </a:lnTo>
                    <a:lnTo>
                      <a:pt x="28" y="99"/>
                    </a:lnTo>
                    <a:lnTo>
                      <a:pt x="23" y="98"/>
                    </a:lnTo>
                    <a:lnTo>
                      <a:pt x="18" y="96"/>
                    </a:lnTo>
                    <a:lnTo>
                      <a:pt x="12" y="92"/>
                    </a:lnTo>
                    <a:lnTo>
                      <a:pt x="8" y="88"/>
                    </a:lnTo>
                    <a:lnTo>
                      <a:pt x="4" y="82"/>
                    </a:lnTo>
                    <a:lnTo>
                      <a:pt x="1" y="73"/>
                    </a:lnTo>
                    <a:lnTo>
                      <a:pt x="0" y="63"/>
                    </a:lnTo>
                    <a:lnTo>
                      <a:pt x="0" y="59"/>
                    </a:lnTo>
                    <a:lnTo>
                      <a:pt x="1" y="54"/>
                    </a:lnTo>
                    <a:lnTo>
                      <a:pt x="3" y="50"/>
                    </a:lnTo>
                    <a:lnTo>
                      <a:pt x="5" y="47"/>
                    </a:lnTo>
                    <a:lnTo>
                      <a:pt x="7" y="43"/>
                    </a:lnTo>
                    <a:lnTo>
                      <a:pt x="10" y="41"/>
                    </a:lnTo>
                    <a:lnTo>
                      <a:pt x="13" y="39"/>
                    </a:lnTo>
                    <a:lnTo>
                      <a:pt x="16" y="37"/>
                    </a:lnTo>
                    <a:lnTo>
                      <a:pt x="20" y="36"/>
                    </a:lnTo>
                    <a:lnTo>
                      <a:pt x="24" y="34"/>
                    </a:lnTo>
                    <a:lnTo>
                      <a:pt x="27" y="34"/>
                    </a:lnTo>
                    <a:lnTo>
                      <a:pt x="31" y="33"/>
                    </a:lnTo>
                    <a:lnTo>
                      <a:pt x="35" y="32"/>
                    </a:lnTo>
                    <a:lnTo>
                      <a:pt x="38" y="32"/>
                    </a:lnTo>
                    <a:lnTo>
                      <a:pt x="41" y="32"/>
                    </a:lnTo>
                    <a:lnTo>
                      <a:pt x="44" y="32"/>
                    </a:lnTo>
                    <a:lnTo>
                      <a:pt x="49" y="31"/>
                    </a:lnTo>
                    <a:lnTo>
                      <a:pt x="53" y="31"/>
                    </a:lnTo>
                    <a:lnTo>
                      <a:pt x="55" y="30"/>
                    </a:lnTo>
                    <a:lnTo>
                      <a:pt x="57" y="30"/>
                    </a:lnTo>
                    <a:lnTo>
                      <a:pt x="57" y="29"/>
                    </a:lnTo>
                    <a:lnTo>
                      <a:pt x="58" y="28"/>
                    </a:lnTo>
                    <a:lnTo>
                      <a:pt x="58" y="27"/>
                    </a:lnTo>
                    <a:lnTo>
                      <a:pt x="58" y="26"/>
                    </a:lnTo>
                    <a:lnTo>
                      <a:pt x="58" y="25"/>
                    </a:lnTo>
                    <a:lnTo>
                      <a:pt x="57" y="24"/>
                    </a:lnTo>
                    <a:lnTo>
                      <a:pt x="57" y="22"/>
                    </a:lnTo>
                    <a:lnTo>
                      <a:pt x="55" y="21"/>
                    </a:lnTo>
                    <a:lnTo>
                      <a:pt x="54" y="21"/>
                    </a:lnTo>
                    <a:lnTo>
                      <a:pt x="51" y="20"/>
                    </a:lnTo>
                    <a:lnTo>
                      <a:pt x="48" y="20"/>
                    </a:lnTo>
                    <a:lnTo>
                      <a:pt x="44" y="20"/>
                    </a:lnTo>
                    <a:lnTo>
                      <a:pt x="13" y="20"/>
                    </a:lnTo>
                    <a:lnTo>
                      <a:pt x="13" y="0"/>
                    </a:lnTo>
                    <a:lnTo>
                      <a:pt x="14" y="0"/>
                    </a:lnTo>
                    <a:lnTo>
                      <a:pt x="16" y="0"/>
                    </a:lnTo>
                    <a:lnTo>
                      <a:pt x="18" y="0"/>
                    </a:lnTo>
                    <a:lnTo>
                      <a:pt x="20" y="0"/>
                    </a:lnTo>
                    <a:lnTo>
                      <a:pt x="23" y="0"/>
                    </a:lnTo>
                    <a:lnTo>
                      <a:pt x="25" y="0"/>
                    </a:lnTo>
                    <a:lnTo>
                      <a:pt x="29" y="1"/>
                    </a:lnTo>
                    <a:lnTo>
                      <a:pt x="32" y="1"/>
                    </a:lnTo>
                    <a:lnTo>
                      <a:pt x="36" y="1"/>
                    </a:lnTo>
                    <a:lnTo>
                      <a:pt x="40" y="1"/>
                    </a:lnTo>
                    <a:lnTo>
                      <a:pt x="45" y="1"/>
                    </a:lnTo>
                    <a:lnTo>
                      <a:pt x="49" y="1"/>
                    </a:lnTo>
                    <a:lnTo>
                      <a:pt x="53" y="1"/>
                    </a:lnTo>
                    <a:lnTo>
                      <a:pt x="57" y="1"/>
                    </a:lnTo>
                    <a:lnTo>
                      <a:pt x="62" y="1"/>
                    </a:lnTo>
                    <a:lnTo>
                      <a:pt x="30" y="69"/>
                    </a:lnTo>
                    <a:lnTo>
                      <a:pt x="31" y="72"/>
                    </a:lnTo>
                    <a:lnTo>
                      <a:pt x="31" y="75"/>
                    </a:lnTo>
                    <a:lnTo>
                      <a:pt x="33" y="78"/>
                    </a:lnTo>
                    <a:lnTo>
                      <a:pt x="35" y="80"/>
                    </a:lnTo>
                    <a:lnTo>
                      <a:pt x="37" y="81"/>
                    </a:lnTo>
                    <a:lnTo>
                      <a:pt x="39" y="82"/>
                    </a:lnTo>
                    <a:lnTo>
                      <a:pt x="40" y="83"/>
                    </a:lnTo>
                    <a:lnTo>
                      <a:pt x="41" y="83"/>
                    </a:lnTo>
                    <a:lnTo>
                      <a:pt x="42" y="83"/>
                    </a:lnTo>
                    <a:lnTo>
                      <a:pt x="44" y="83"/>
                    </a:lnTo>
                    <a:lnTo>
                      <a:pt x="46" y="83"/>
                    </a:lnTo>
                    <a:lnTo>
                      <a:pt x="49" y="83"/>
                    </a:lnTo>
                    <a:lnTo>
                      <a:pt x="51" y="82"/>
                    </a:lnTo>
                    <a:lnTo>
                      <a:pt x="53" y="82"/>
                    </a:lnTo>
                    <a:lnTo>
                      <a:pt x="55" y="80"/>
                    </a:lnTo>
                    <a:lnTo>
                      <a:pt x="56" y="77"/>
                    </a:lnTo>
                    <a:lnTo>
                      <a:pt x="56" y="49"/>
                    </a:lnTo>
                    <a:lnTo>
                      <a:pt x="47" y="49"/>
                    </a:lnTo>
                    <a:lnTo>
                      <a:pt x="40" y="50"/>
                    </a:lnTo>
                    <a:lnTo>
                      <a:pt x="35" y="52"/>
                    </a:lnTo>
                    <a:lnTo>
                      <a:pt x="32" y="55"/>
                    </a:lnTo>
                    <a:lnTo>
                      <a:pt x="31" y="58"/>
                    </a:lnTo>
                    <a:lnTo>
                      <a:pt x="30" y="61"/>
                    </a:lnTo>
                    <a:lnTo>
                      <a:pt x="30" y="65"/>
                    </a:lnTo>
                    <a:lnTo>
                      <a:pt x="30" y="69"/>
                    </a:lnTo>
                    <a:lnTo>
                      <a:pt x="62" y="1"/>
                    </a:lnTo>
                  </a:path>
                </a:pathLst>
              </a:custGeom>
              <a:solidFill>
                <a:srgbClr val="0F0FFF"/>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US"/>
              </a:p>
            </p:txBody>
          </p:sp>
          <p:sp>
            <p:nvSpPr>
              <p:cNvPr id="9634" name="Freeform 337">
                <a:extLst>
                  <a:ext uri="{FF2B5EF4-FFF2-40B4-BE49-F238E27FC236}">
                    <a16:creationId xmlns:a16="http://schemas.microsoft.com/office/drawing/2014/main" id="{E1917AF1-19A8-AD09-BE4A-94C54AEEF919}"/>
                  </a:ext>
                </a:extLst>
              </p:cNvPr>
              <p:cNvSpPr>
                <a:spLocks/>
              </p:cNvSpPr>
              <p:nvPr/>
            </p:nvSpPr>
            <p:spPr bwMode="auto">
              <a:xfrm>
                <a:off x="1659" y="1659"/>
                <a:ext cx="53" cy="76"/>
              </a:xfrm>
              <a:custGeom>
                <a:avLst/>
                <a:gdLst>
                  <a:gd name="T0" fmla="*/ 25 w 90"/>
                  <a:gd name="T1" fmla="*/ 1 h 101"/>
                  <a:gd name="T2" fmla="*/ 29 w 90"/>
                  <a:gd name="T3" fmla="*/ 2 h 101"/>
                  <a:gd name="T4" fmla="*/ 31 w 90"/>
                  <a:gd name="T5" fmla="*/ 6 h 101"/>
                  <a:gd name="T6" fmla="*/ 31 w 90"/>
                  <a:gd name="T7" fmla="*/ 10 h 101"/>
                  <a:gd name="T8" fmla="*/ 31 w 90"/>
                  <a:gd name="T9" fmla="*/ 56 h 101"/>
                  <a:gd name="T10" fmla="*/ 20 w 90"/>
                  <a:gd name="T11" fmla="*/ 54 h 101"/>
                  <a:gd name="T12" fmla="*/ 19 w 90"/>
                  <a:gd name="T13" fmla="*/ 55 h 101"/>
                  <a:gd name="T14" fmla="*/ 16 w 90"/>
                  <a:gd name="T15" fmla="*/ 56 h 101"/>
                  <a:gd name="T16" fmla="*/ 14 w 90"/>
                  <a:gd name="T17" fmla="*/ 56 h 101"/>
                  <a:gd name="T18" fmla="*/ 11 w 90"/>
                  <a:gd name="T19" fmla="*/ 56 h 101"/>
                  <a:gd name="T20" fmla="*/ 8 w 90"/>
                  <a:gd name="T21" fmla="*/ 56 h 101"/>
                  <a:gd name="T22" fmla="*/ 4 w 90"/>
                  <a:gd name="T23" fmla="*/ 53 h 101"/>
                  <a:gd name="T24" fmla="*/ 1 w 90"/>
                  <a:gd name="T25" fmla="*/ 47 h 101"/>
                  <a:gd name="T26" fmla="*/ 0 w 90"/>
                  <a:gd name="T27" fmla="*/ 38 h 101"/>
                  <a:gd name="T28" fmla="*/ 1 w 90"/>
                  <a:gd name="T29" fmla="*/ 32 h 101"/>
                  <a:gd name="T30" fmla="*/ 2 w 90"/>
                  <a:gd name="T31" fmla="*/ 28 h 101"/>
                  <a:gd name="T32" fmla="*/ 4 w 90"/>
                  <a:gd name="T33" fmla="*/ 24 h 101"/>
                  <a:gd name="T34" fmla="*/ 6 w 90"/>
                  <a:gd name="T35" fmla="*/ 22 h 101"/>
                  <a:gd name="T36" fmla="*/ 8 w 90"/>
                  <a:gd name="T37" fmla="*/ 20 h 101"/>
                  <a:gd name="T38" fmla="*/ 11 w 90"/>
                  <a:gd name="T39" fmla="*/ 20 h 101"/>
                  <a:gd name="T40" fmla="*/ 14 w 90"/>
                  <a:gd name="T41" fmla="*/ 19 h 101"/>
                  <a:gd name="T42" fmla="*/ 16 w 90"/>
                  <a:gd name="T43" fmla="*/ 19 h 101"/>
                  <a:gd name="T44" fmla="*/ 18 w 90"/>
                  <a:gd name="T45" fmla="*/ 18 h 101"/>
                  <a:gd name="T46" fmla="*/ 20 w 90"/>
                  <a:gd name="T47" fmla="*/ 17 h 101"/>
                  <a:gd name="T48" fmla="*/ 21 w 90"/>
                  <a:gd name="T49" fmla="*/ 16 h 101"/>
                  <a:gd name="T50" fmla="*/ 21 w 90"/>
                  <a:gd name="T51" fmla="*/ 15 h 101"/>
                  <a:gd name="T52" fmla="*/ 21 w 90"/>
                  <a:gd name="T53" fmla="*/ 13 h 101"/>
                  <a:gd name="T54" fmla="*/ 20 w 90"/>
                  <a:gd name="T55" fmla="*/ 12 h 101"/>
                  <a:gd name="T56" fmla="*/ 18 w 90"/>
                  <a:gd name="T57" fmla="*/ 11 h 101"/>
                  <a:gd name="T58" fmla="*/ 16 w 90"/>
                  <a:gd name="T59" fmla="*/ 11 h 101"/>
                  <a:gd name="T60" fmla="*/ 6 w 90"/>
                  <a:gd name="T61" fmla="*/ 2 h 101"/>
                  <a:gd name="T62" fmla="*/ 6 w 90"/>
                  <a:gd name="T63" fmla="*/ 2 h 101"/>
                  <a:gd name="T64" fmla="*/ 8 w 90"/>
                  <a:gd name="T65" fmla="*/ 2 h 101"/>
                  <a:gd name="T66" fmla="*/ 10 w 90"/>
                  <a:gd name="T67" fmla="*/ 2 h 101"/>
                  <a:gd name="T68" fmla="*/ 12 w 90"/>
                  <a:gd name="T69" fmla="*/ 1 h 101"/>
                  <a:gd name="T70" fmla="*/ 15 w 90"/>
                  <a:gd name="T71" fmla="*/ 1 h 101"/>
                  <a:gd name="T72" fmla="*/ 18 w 90"/>
                  <a:gd name="T73" fmla="*/ 0 h 101"/>
                  <a:gd name="T74" fmla="*/ 21 w 90"/>
                  <a:gd name="T75" fmla="*/ 0 h 101"/>
                  <a:gd name="T76" fmla="*/ 11 w 90"/>
                  <a:gd name="T77" fmla="*/ 38 h 101"/>
                  <a:gd name="T78" fmla="*/ 12 w 90"/>
                  <a:gd name="T79" fmla="*/ 42 h 101"/>
                  <a:gd name="T80" fmla="*/ 13 w 90"/>
                  <a:gd name="T81" fmla="*/ 44 h 101"/>
                  <a:gd name="T82" fmla="*/ 14 w 90"/>
                  <a:gd name="T83" fmla="*/ 46 h 101"/>
                  <a:gd name="T84" fmla="*/ 15 w 90"/>
                  <a:gd name="T85" fmla="*/ 47 h 101"/>
                  <a:gd name="T86" fmla="*/ 16 w 90"/>
                  <a:gd name="T87" fmla="*/ 47 h 101"/>
                  <a:gd name="T88" fmla="*/ 18 w 90"/>
                  <a:gd name="T89" fmla="*/ 47 h 101"/>
                  <a:gd name="T90" fmla="*/ 19 w 90"/>
                  <a:gd name="T91" fmla="*/ 45 h 101"/>
                  <a:gd name="T92" fmla="*/ 20 w 90"/>
                  <a:gd name="T93" fmla="*/ 43 h 101"/>
                  <a:gd name="T94" fmla="*/ 17 w 90"/>
                  <a:gd name="T95" fmla="*/ 27 h 101"/>
                  <a:gd name="T96" fmla="*/ 13 w 90"/>
                  <a:gd name="T97" fmla="*/ 29 h 101"/>
                  <a:gd name="T98" fmla="*/ 11 w 90"/>
                  <a:gd name="T99" fmla="*/ 32 h 101"/>
                  <a:gd name="T100" fmla="*/ 11 w 90"/>
                  <a:gd name="T101" fmla="*/ 36 h 101"/>
                  <a:gd name="T102" fmla="*/ 22 w 90"/>
                  <a:gd name="T103" fmla="*/ 0 h 10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90"/>
                  <a:gd name="T157" fmla="*/ 0 h 101"/>
                  <a:gd name="T158" fmla="*/ 90 w 90"/>
                  <a:gd name="T159" fmla="*/ 101 h 10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90" h="101">
                    <a:moveTo>
                      <a:pt x="65" y="0"/>
                    </a:moveTo>
                    <a:lnTo>
                      <a:pt x="72" y="1"/>
                    </a:lnTo>
                    <a:lnTo>
                      <a:pt x="79" y="2"/>
                    </a:lnTo>
                    <a:lnTo>
                      <a:pt x="83" y="4"/>
                    </a:lnTo>
                    <a:lnTo>
                      <a:pt x="86" y="7"/>
                    </a:lnTo>
                    <a:lnTo>
                      <a:pt x="88" y="10"/>
                    </a:lnTo>
                    <a:lnTo>
                      <a:pt x="88" y="13"/>
                    </a:lnTo>
                    <a:lnTo>
                      <a:pt x="89" y="17"/>
                    </a:lnTo>
                    <a:lnTo>
                      <a:pt x="89" y="21"/>
                    </a:lnTo>
                    <a:lnTo>
                      <a:pt x="89" y="99"/>
                    </a:lnTo>
                    <a:lnTo>
                      <a:pt x="59" y="99"/>
                    </a:lnTo>
                    <a:lnTo>
                      <a:pt x="58" y="96"/>
                    </a:lnTo>
                    <a:lnTo>
                      <a:pt x="57" y="96"/>
                    </a:lnTo>
                    <a:lnTo>
                      <a:pt x="55" y="97"/>
                    </a:lnTo>
                    <a:lnTo>
                      <a:pt x="52" y="98"/>
                    </a:lnTo>
                    <a:lnTo>
                      <a:pt x="48" y="98"/>
                    </a:lnTo>
                    <a:lnTo>
                      <a:pt x="44" y="99"/>
                    </a:lnTo>
                    <a:lnTo>
                      <a:pt x="40" y="100"/>
                    </a:lnTo>
                    <a:lnTo>
                      <a:pt x="36" y="100"/>
                    </a:lnTo>
                    <a:lnTo>
                      <a:pt x="32" y="100"/>
                    </a:lnTo>
                    <a:lnTo>
                      <a:pt x="28" y="100"/>
                    </a:lnTo>
                    <a:lnTo>
                      <a:pt x="23" y="99"/>
                    </a:lnTo>
                    <a:lnTo>
                      <a:pt x="18" y="97"/>
                    </a:lnTo>
                    <a:lnTo>
                      <a:pt x="12" y="94"/>
                    </a:lnTo>
                    <a:lnTo>
                      <a:pt x="8" y="90"/>
                    </a:lnTo>
                    <a:lnTo>
                      <a:pt x="3" y="84"/>
                    </a:lnTo>
                    <a:lnTo>
                      <a:pt x="1" y="76"/>
                    </a:lnTo>
                    <a:lnTo>
                      <a:pt x="0" y="66"/>
                    </a:lnTo>
                    <a:lnTo>
                      <a:pt x="0" y="61"/>
                    </a:lnTo>
                    <a:lnTo>
                      <a:pt x="1" y="56"/>
                    </a:lnTo>
                    <a:lnTo>
                      <a:pt x="3" y="52"/>
                    </a:lnTo>
                    <a:lnTo>
                      <a:pt x="5" y="49"/>
                    </a:lnTo>
                    <a:lnTo>
                      <a:pt x="7" y="46"/>
                    </a:lnTo>
                    <a:lnTo>
                      <a:pt x="10" y="43"/>
                    </a:lnTo>
                    <a:lnTo>
                      <a:pt x="13" y="41"/>
                    </a:lnTo>
                    <a:lnTo>
                      <a:pt x="17" y="39"/>
                    </a:lnTo>
                    <a:lnTo>
                      <a:pt x="20" y="37"/>
                    </a:lnTo>
                    <a:lnTo>
                      <a:pt x="24" y="36"/>
                    </a:lnTo>
                    <a:lnTo>
                      <a:pt x="28" y="35"/>
                    </a:lnTo>
                    <a:lnTo>
                      <a:pt x="32" y="34"/>
                    </a:lnTo>
                    <a:lnTo>
                      <a:pt x="35" y="34"/>
                    </a:lnTo>
                    <a:lnTo>
                      <a:pt x="39" y="33"/>
                    </a:lnTo>
                    <a:lnTo>
                      <a:pt x="42" y="33"/>
                    </a:lnTo>
                    <a:lnTo>
                      <a:pt x="45" y="33"/>
                    </a:lnTo>
                    <a:lnTo>
                      <a:pt x="50" y="33"/>
                    </a:lnTo>
                    <a:lnTo>
                      <a:pt x="53" y="32"/>
                    </a:lnTo>
                    <a:lnTo>
                      <a:pt x="56" y="31"/>
                    </a:lnTo>
                    <a:lnTo>
                      <a:pt x="58" y="30"/>
                    </a:lnTo>
                    <a:lnTo>
                      <a:pt x="59" y="29"/>
                    </a:lnTo>
                    <a:lnTo>
                      <a:pt x="60" y="28"/>
                    </a:lnTo>
                    <a:lnTo>
                      <a:pt x="60" y="27"/>
                    </a:lnTo>
                    <a:lnTo>
                      <a:pt x="60" y="26"/>
                    </a:lnTo>
                    <a:lnTo>
                      <a:pt x="60" y="25"/>
                    </a:lnTo>
                    <a:lnTo>
                      <a:pt x="60" y="23"/>
                    </a:lnTo>
                    <a:lnTo>
                      <a:pt x="59" y="22"/>
                    </a:lnTo>
                    <a:lnTo>
                      <a:pt x="57" y="21"/>
                    </a:lnTo>
                    <a:lnTo>
                      <a:pt x="56" y="20"/>
                    </a:lnTo>
                    <a:lnTo>
                      <a:pt x="53" y="20"/>
                    </a:lnTo>
                    <a:lnTo>
                      <a:pt x="50" y="19"/>
                    </a:lnTo>
                    <a:lnTo>
                      <a:pt x="46" y="19"/>
                    </a:lnTo>
                    <a:lnTo>
                      <a:pt x="17" y="24"/>
                    </a:lnTo>
                    <a:lnTo>
                      <a:pt x="17" y="4"/>
                    </a:lnTo>
                    <a:lnTo>
                      <a:pt x="18" y="4"/>
                    </a:lnTo>
                    <a:lnTo>
                      <a:pt x="19" y="4"/>
                    </a:lnTo>
                    <a:lnTo>
                      <a:pt x="21" y="4"/>
                    </a:lnTo>
                    <a:lnTo>
                      <a:pt x="23" y="3"/>
                    </a:lnTo>
                    <a:lnTo>
                      <a:pt x="26" y="3"/>
                    </a:lnTo>
                    <a:lnTo>
                      <a:pt x="29" y="2"/>
                    </a:lnTo>
                    <a:lnTo>
                      <a:pt x="32" y="2"/>
                    </a:lnTo>
                    <a:lnTo>
                      <a:pt x="36" y="1"/>
                    </a:lnTo>
                    <a:lnTo>
                      <a:pt x="39" y="1"/>
                    </a:lnTo>
                    <a:lnTo>
                      <a:pt x="43" y="1"/>
                    </a:lnTo>
                    <a:lnTo>
                      <a:pt x="48" y="0"/>
                    </a:lnTo>
                    <a:lnTo>
                      <a:pt x="52" y="0"/>
                    </a:lnTo>
                    <a:lnTo>
                      <a:pt x="56" y="0"/>
                    </a:lnTo>
                    <a:lnTo>
                      <a:pt x="60" y="0"/>
                    </a:lnTo>
                    <a:lnTo>
                      <a:pt x="65" y="0"/>
                    </a:lnTo>
                    <a:lnTo>
                      <a:pt x="32" y="68"/>
                    </a:lnTo>
                    <a:lnTo>
                      <a:pt x="33" y="72"/>
                    </a:lnTo>
                    <a:lnTo>
                      <a:pt x="34" y="74"/>
                    </a:lnTo>
                    <a:lnTo>
                      <a:pt x="35" y="77"/>
                    </a:lnTo>
                    <a:lnTo>
                      <a:pt x="37" y="79"/>
                    </a:lnTo>
                    <a:lnTo>
                      <a:pt x="39" y="80"/>
                    </a:lnTo>
                    <a:lnTo>
                      <a:pt x="41" y="81"/>
                    </a:lnTo>
                    <a:lnTo>
                      <a:pt x="42" y="82"/>
                    </a:lnTo>
                    <a:lnTo>
                      <a:pt x="43" y="82"/>
                    </a:lnTo>
                    <a:lnTo>
                      <a:pt x="45" y="82"/>
                    </a:lnTo>
                    <a:lnTo>
                      <a:pt x="46" y="82"/>
                    </a:lnTo>
                    <a:lnTo>
                      <a:pt x="49" y="82"/>
                    </a:lnTo>
                    <a:lnTo>
                      <a:pt x="51" y="82"/>
                    </a:lnTo>
                    <a:lnTo>
                      <a:pt x="53" y="81"/>
                    </a:lnTo>
                    <a:lnTo>
                      <a:pt x="55" y="80"/>
                    </a:lnTo>
                    <a:lnTo>
                      <a:pt x="57" y="79"/>
                    </a:lnTo>
                    <a:lnTo>
                      <a:pt x="58" y="76"/>
                    </a:lnTo>
                    <a:lnTo>
                      <a:pt x="58" y="48"/>
                    </a:lnTo>
                    <a:lnTo>
                      <a:pt x="49" y="48"/>
                    </a:lnTo>
                    <a:lnTo>
                      <a:pt x="42" y="50"/>
                    </a:lnTo>
                    <a:lnTo>
                      <a:pt x="37" y="51"/>
                    </a:lnTo>
                    <a:lnTo>
                      <a:pt x="34" y="54"/>
                    </a:lnTo>
                    <a:lnTo>
                      <a:pt x="33" y="57"/>
                    </a:lnTo>
                    <a:lnTo>
                      <a:pt x="32" y="60"/>
                    </a:lnTo>
                    <a:lnTo>
                      <a:pt x="32" y="64"/>
                    </a:lnTo>
                    <a:lnTo>
                      <a:pt x="32" y="68"/>
                    </a:lnTo>
                    <a:lnTo>
                      <a:pt x="65" y="0"/>
                    </a:lnTo>
                  </a:path>
                </a:pathLst>
              </a:custGeom>
              <a:solidFill>
                <a:srgbClr val="0F0FFF"/>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US"/>
              </a:p>
            </p:txBody>
          </p:sp>
          <p:sp>
            <p:nvSpPr>
              <p:cNvPr id="9635" name="Freeform 338">
                <a:extLst>
                  <a:ext uri="{FF2B5EF4-FFF2-40B4-BE49-F238E27FC236}">
                    <a16:creationId xmlns:a16="http://schemas.microsoft.com/office/drawing/2014/main" id="{96175AC5-0C58-7DCE-A6AC-A7AF1C60A408}"/>
                  </a:ext>
                </a:extLst>
              </p:cNvPr>
              <p:cNvSpPr>
                <a:spLocks/>
              </p:cNvSpPr>
              <p:nvPr/>
            </p:nvSpPr>
            <p:spPr bwMode="auto">
              <a:xfrm>
                <a:off x="1600" y="1666"/>
                <a:ext cx="31" cy="78"/>
              </a:xfrm>
              <a:custGeom>
                <a:avLst/>
                <a:gdLst>
                  <a:gd name="T0" fmla="*/ 0 w 52"/>
                  <a:gd name="T1" fmla="*/ 58 h 103"/>
                  <a:gd name="T2" fmla="*/ 0 w 52"/>
                  <a:gd name="T3" fmla="*/ 15 h 103"/>
                  <a:gd name="T4" fmla="*/ 0 w 52"/>
                  <a:gd name="T5" fmla="*/ 13 h 103"/>
                  <a:gd name="T6" fmla="*/ 1 w 52"/>
                  <a:gd name="T7" fmla="*/ 11 h 103"/>
                  <a:gd name="T8" fmla="*/ 1 w 52"/>
                  <a:gd name="T9" fmla="*/ 8 h 103"/>
                  <a:gd name="T10" fmla="*/ 1 w 52"/>
                  <a:gd name="T11" fmla="*/ 6 h 103"/>
                  <a:gd name="T12" fmla="*/ 2 w 52"/>
                  <a:gd name="T13" fmla="*/ 5 h 103"/>
                  <a:gd name="T14" fmla="*/ 4 w 52"/>
                  <a:gd name="T15" fmla="*/ 3 h 103"/>
                  <a:gd name="T16" fmla="*/ 5 w 52"/>
                  <a:gd name="T17" fmla="*/ 2 h 103"/>
                  <a:gd name="T18" fmla="*/ 8 w 52"/>
                  <a:gd name="T19" fmla="*/ 1 h 103"/>
                  <a:gd name="T20" fmla="*/ 10 w 52"/>
                  <a:gd name="T21" fmla="*/ 1 h 103"/>
                  <a:gd name="T22" fmla="*/ 12 w 52"/>
                  <a:gd name="T23" fmla="*/ 0 h 103"/>
                  <a:gd name="T24" fmla="*/ 14 w 52"/>
                  <a:gd name="T25" fmla="*/ 0 h 103"/>
                  <a:gd name="T26" fmla="*/ 15 w 52"/>
                  <a:gd name="T27" fmla="*/ 0 h 103"/>
                  <a:gd name="T28" fmla="*/ 16 w 52"/>
                  <a:gd name="T29" fmla="*/ 0 h 103"/>
                  <a:gd name="T30" fmla="*/ 17 w 52"/>
                  <a:gd name="T31" fmla="*/ 0 h 103"/>
                  <a:gd name="T32" fmla="*/ 18 w 52"/>
                  <a:gd name="T33" fmla="*/ 0 h 103"/>
                  <a:gd name="T34" fmla="*/ 18 w 52"/>
                  <a:gd name="T35" fmla="*/ 0 h 103"/>
                  <a:gd name="T36" fmla="*/ 18 w 52"/>
                  <a:gd name="T37" fmla="*/ 11 h 103"/>
                  <a:gd name="T38" fmla="*/ 14 w 52"/>
                  <a:gd name="T39" fmla="*/ 11 h 103"/>
                  <a:gd name="T40" fmla="*/ 14 w 52"/>
                  <a:gd name="T41" fmla="*/ 11 h 103"/>
                  <a:gd name="T42" fmla="*/ 13 w 52"/>
                  <a:gd name="T43" fmla="*/ 11 h 103"/>
                  <a:gd name="T44" fmla="*/ 12 w 52"/>
                  <a:gd name="T45" fmla="*/ 11 h 103"/>
                  <a:gd name="T46" fmla="*/ 12 w 52"/>
                  <a:gd name="T47" fmla="*/ 12 h 103"/>
                  <a:gd name="T48" fmla="*/ 11 w 52"/>
                  <a:gd name="T49" fmla="*/ 13 h 103"/>
                  <a:gd name="T50" fmla="*/ 11 w 52"/>
                  <a:gd name="T51" fmla="*/ 14 h 103"/>
                  <a:gd name="T52" fmla="*/ 11 w 52"/>
                  <a:gd name="T53" fmla="*/ 15 h 103"/>
                  <a:gd name="T54" fmla="*/ 11 w 52"/>
                  <a:gd name="T55" fmla="*/ 17 h 103"/>
                  <a:gd name="T56" fmla="*/ 11 w 52"/>
                  <a:gd name="T57" fmla="*/ 19 h 103"/>
                  <a:gd name="T58" fmla="*/ 11 w 52"/>
                  <a:gd name="T59" fmla="*/ 21 h 103"/>
                  <a:gd name="T60" fmla="*/ 11 w 52"/>
                  <a:gd name="T61" fmla="*/ 23 h 103"/>
                  <a:gd name="T62" fmla="*/ 11 w 52"/>
                  <a:gd name="T63" fmla="*/ 27 h 103"/>
                  <a:gd name="T64" fmla="*/ 11 w 52"/>
                  <a:gd name="T65" fmla="*/ 30 h 103"/>
                  <a:gd name="T66" fmla="*/ 11 w 52"/>
                  <a:gd name="T67" fmla="*/ 33 h 103"/>
                  <a:gd name="T68" fmla="*/ 11 w 52"/>
                  <a:gd name="T69" fmla="*/ 36 h 103"/>
                  <a:gd name="T70" fmla="*/ 11 w 52"/>
                  <a:gd name="T71" fmla="*/ 39 h 103"/>
                  <a:gd name="T72" fmla="*/ 11 w 52"/>
                  <a:gd name="T73" fmla="*/ 43 h 103"/>
                  <a:gd name="T74" fmla="*/ 11 w 52"/>
                  <a:gd name="T75" fmla="*/ 46 h 103"/>
                  <a:gd name="T76" fmla="*/ 11 w 52"/>
                  <a:gd name="T77" fmla="*/ 48 h 103"/>
                  <a:gd name="T78" fmla="*/ 11 w 52"/>
                  <a:gd name="T79" fmla="*/ 51 h 103"/>
                  <a:gd name="T80" fmla="*/ 11 w 52"/>
                  <a:gd name="T81" fmla="*/ 54 h 103"/>
                  <a:gd name="T82" fmla="*/ 11 w 52"/>
                  <a:gd name="T83" fmla="*/ 55 h 103"/>
                  <a:gd name="T84" fmla="*/ 11 w 52"/>
                  <a:gd name="T85" fmla="*/ 56 h 103"/>
                  <a:gd name="T86" fmla="*/ 11 w 52"/>
                  <a:gd name="T87" fmla="*/ 57 h 103"/>
                  <a:gd name="T88" fmla="*/ 10 w 52"/>
                  <a:gd name="T89" fmla="*/ 58 h 103"/>
                  <a:gd name="T90" fmla="*/ 8 w 52"/>
                  <a:gd name="T91" fmla="*/ 58 h 103"/>
                  <a:gd name="T92" fmla="*/ 7 w 52"/>
                  <a:gd name="T93" fmla="*/ 58 h 103"/>
                  <a:gd name="T94" fmla="*/ 5 w 52"/>
                  <a:gd name="T95" fmla="*/ 58 h 103"/>
                  <a:gd name="T96" fmla="*/ 4 w 52"/>
                  <a:gd name="T97" fmla="*/ 58 h 103"/>
                  <a:gd name="T98" fmla="*/ 2 w 52"/>
                  <a:gd name="T99" fmla="*/ 58 h 103"/>
                  <a:gd name="T100" fmla="*/ 1 w 52"/>
                  <a:gd name="T101" fmla="*/ 58 h 103"/>
                  <a:gd name="T102" fmla="*/ 0 w 52"/>
                  <a:gd name="T103" fmla="*/ 58 h 10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2"/>
                  <a:gd name="T157" fmla="*/ 0 h 103"/>
                  <a:gd name="T158" fmla="*/ 52 w 52"/>
                  <a:gd name="T159" fmla="*/ 103 h 10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2" h="103">
                    <a:moveTo>
                      <a:pt x="0" y="102"/>
                    </a:moveTo>
                    <a:lnTo>
                      <a:pt x="0" y="27"/>
                    </a:lnTo>
                    <a:lnTo>
                      <a:pt x="0" y="22"/>
                    </a:lnTo>
                    <a:lnTo>
                      <a:pt x="1" y="19"/>
                    </a:lnTo>
                    <a:lnTo>
                      <a:pt x="2" y="15"/>
                    </a:lnTo>
                    <a:lnTo>
                      <a:pt x="4" y="11"/>
                    </a:lnTo>
                    <a:lnTo>
                      <a:pt x="6" y="8"/>
                    </a:lnTo>
                    <a:lnTo>
                      <a:pt x="10" y="5"/>
                    </a:lnTo>
                    <a:lnTo>
                      <a:pt x="15" y="3"/>
                    </a:lnTo>
                    <a:lnTo>
                      <a:pt x="21" y="1"/>
                    </a:lnTo>
                    <a:lnTo>
                      <a:pt x="27" y="1"/>
                    </a:lnTo>
                    <a:lnTo>
                      <a:pt x="33" y="0"/>
                    </a:lnTo>
                    <a:lnTo>
                      <a:pt x="38" y="0"/>
                    </a:lnTo>
                    <a:lnTo>
                      <a:pt x="42" y="0"/>
                    </a:lnTo>
                    <a:lnTo>
                      <a:pt x="46" y="0"/>
                    </a:lnTo>
                    <a:lnTo>
                      <a:pt x="49" y="0"/>
                    </a:lnTo>
                    <a:lnTo>
                      <a:pt x="50" y="0"/>
                    </a:lnTo>
                    <a:lnTo>
                      <a:pt x="51" y="0"/>
                    </a:lnTo>
                    <a:lnTo>
                      <a:pt x="51" y="19"/>
                    </a:lnTo>
                    <a:lnTo>
                      <a:pt x="41" y="19"/>
                    </a:lnTo>
                    <a:lnTo>
                      <a:pt x="39" y="20"/>
                    </a:lnTo>
                    <a:lnTo>
                      <a:pt x="37" y="20"/>
                    </a:lnTo>
                    <a:lnTo>
                      <a:pt x="34" y="20"/>
                    </a:lnTo>
                    <a:lnTo>
                      <a:pt x="33" y="21"/>
                    </a:lnTo>
                    <a:lnTo>
                      <a:pt x="32" y="22"/>
                    </a:lnTo>
                    <a:lnTo>
                      <a:pt x="31" y="24"/>
                    </a:lnTo>
                    <a:lnTo>
                      <a:pt x="30" y="27"/>
                    </a:lnTo>
                    <a:lnTo>
                      <a:pt x="30" y="30"/>
                    </a:lnTo>
                    <a:lnTo>
                      <a:pt x="30" y="33"/>
                    </a:lnTo>
                    <a:lnTo>
                      <a:pt x="30" y="37"/>
                    </a:lnTo>
                    <a:lnTo>
                      <a:pt x="30" y="41"/>
                    </a:lnTo>
                    <a:lnTo>
                      <a:pt x="30" y="46"/>
                    </a:lnTo>
                    <a:lnTo>
                      <a:pt x="30" y="52"/>
                    </a:lnTo>
                    <a:lnTo>
                      <a:pt x="30" y="57"/>
                    </a:lnTo>
                    <a:lnTo>
                      <a:pt x="30" y="63"/>
                    </a:lnTo>
                    <a:lnTo>
                      <a:pt x="30" y="69"/>
                    </a:lnTo>
                    <a:lnTo>
                      <a:pt x="30" y="75"/>
                    </a:lnTo>
                    <a:lnTo>
                      <a:pt x="30" y="80"/>
                    </a:lnTo>
                    <a:lnTo>
                      <a:pt x="30" y="85"/>
                    </a:lnTo>
                    <a:lnTo>
                      <a:pt x="30" y="90"/>
                    </a:lnTo>
                    <a:lnTo>
                      <a:pt x="30" y="94"/>
                    </a:lnTo>
                    <a:lnTo>
                      <a:pt x="30" y="97"/>
                    </a:lnTo>
                    <a:lnTo>
                      <a:pt x="30" y="98"/>
                    </a:lnTo>
                    <a:lnTo>
                      <a:pt x="30" y="99"/>
                    </a:lnTo>
                    <a:lnTo>
                      <a:pt x="26" y="100"/>
                    </a:lnTo>
                    <a:lnTo>
                      <a:pt x="22" y="101"/>
                    </a:lnTo>
                    <a:lnTo>
                      <a:pt x="18" y="101"/>
                    </a:lnTo>
                    <a:lnTo>
                      <a:pt x="14" y="101"/>
                    </a:lnTo>
                    <a:lnTo>
                      <a:pt x="10" y="102"/>
                    </a:lnTo>
                    <a:lnTo>
                      <a:pt x="6" y="102"/>
                    </a:lnTo>
                    <a:lnTo>
                      <a:pt x="3" y="102"/>
                    </a:lnTo>
                    <a:lnTo>
                      <a:pt x="0" y="102"/>
                    </a:lnTo>
                  </a:path>
                </a:pathLst>
              </a:custGeom>
              <a:solidFill>
                <a:srgbClr val="0F0FFF"/>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US"/>
              </a:p>
            </p:txBody>
          </p:sp>
          <p:sp>
            <p:nvSpPr>
              <p:cNvPr id="9636" name="Freeform 339">
                <a:extLst>
                  <a:ext uri="{FF2B5EF4-FFF2-40B4-BE49-F238E27FC236}">
                    <a16:creationId xmlns:a16="http://schemas.microsoft.com/office/drawing/2014/main" id="{2DC36136-2FB9-EBDE-71B6-9B99842C71A7}"/>
                  </a:ext>
                </a:extLst>
              </p:cNvPr>
              <p:cNvSpPr>
                <a:spLocks/>
              </p:cNvSpPr>
              <p:nvPr/>
            </p:nvSpPr>
            <p:spPr bwMode="auto">
              <a:xfrm>
                <a:off x="1635" y="1664"/>
                <a:ext cx="29" cy="77"/>
              </a:xfrm>
              <a:custGeom>
                <a:avLst/>
                <a:gdLst>
                  <a:gd name="T0" fmla="*/ 0 w 48"/>
                  <a:gd name="T1" fmla="*/ 58 h 101"/>
                  <a:gd name="T2" fmla="*/ 0 w 48"/>
                  <a:gd name="T3" fmla="*/ 15 h 101"/>
                  <a:gd name="T4" fmla="*/ 0 w 48"/>
                  <a:gd name="T5" fmla="*/ 13 h 101"/>
                  <a:gd name="T6" fmla="*/ 1 w 48"/>
                  <a:gd name="T7" fmla="*/ 11 h 101"/>
                  <a:gd name="T8" fmla="*/ 1 w 48"/>
                  <a:gd name="T9" fmla="*/ 8 h 101"/>
                  <a:gd name="T10" fmla="*/ 1 w 48"/>
                  <a:gd name="T11" fmla="*/ 6 h 101"/>
                  <a:gd name="T12" fmla="*/ 2 w 48"/>
                  <a:gd name="T13" fmla="*/ 4 h 101"/>
                  <a:gd name="T14" fmla="*/ 4 w 48"/>
                  <a:gd name="T15" fmla="*/ 3 h 101"/>
                  <a:gd name="T16" fmla="*/ 5 w 48"/>
                  <a:gd name="T17" fmla="*/ 2 h 101"/>
                  <a:gd name="T18" fmla="*/ 7 w 48"/>
                  <a:gd name="T19" fmla="*/ 1 h 101"/>
                  <a:gd name="T20" fmla="*/ 10 w 48"/>
                  <a:gd name="T21" fmla="*/ 1 h 101"/>
                  <a:gd name="T22" fmla="*/ 11 w 48"/>
                  <a:gd name="T23" fmla="*/ 0 h 101"/>
                  <a:gd name="T24" fmla="*/ 13 w 48"/>
                  <a:gd name="T25" fmla="*/ 0 h 101"/>
                  <a:gd name="T26" fmla="*/ 15 w 48"/>
                  <a:gd name="T27" fmla="*/ 0 h 101"/>
                  <a:gd name="T28" fmla="*/ 16 w 48"/>
                  <a:gd name="T29" fmla="*/ 0 h 101"/>
                  <a:gd name="T30" fmla="*/ 16 w 48"/>
                  <a:gd name="T31" fmla="*/ 0 h 101"/>
                  <a:gd name="T32" fmla="*/ 17 w 48"/>
                  <a:gd name="T33" fmla="*/ 0 h 101"/>
                  <a:gd name="T34" fmla="*/ 17 w 48"/>
                  <a:gd name="T35" fmla="*/ 0 h 101"/>
                  <a:gd name="T36" fmla="*/ 17 w 48"/>
                  <a:gd name="T37" fmla="*/ 11 h 101"/>
                  <a:gd name="T38" fmla="*/ 15 w 48"/>
                  <a:gd name="T39" fmla="*/ 11 h 101"/>
                  <a:gd name="T40" fmla="*/ 15 w 48"/>
                  <a:gd name="T41" fmla="*/ 11 h 101"/>
                  <a:gd name="T42" fmla="*/ 13 w 48"/>
                  <a:gd name="T43" fmla="*/ 11 h 101"/>
                  <a:gd name="T44" fmla="*/ 13 w 48"/>
                  <a:gd name="T45" fmla="*/ 11 h 101"/>
                  <a:gd name="T46" fmla="*/ 12 w 48"/>
                  <a:gd name="T47" fmla="*/ 11 h 101"/>
                  <a:gd name="T48" fmla="*/ 11 w 48"/>
                  <a:gd name="T49" fmla="*/ 13 h 101"/>
                  <a:gd name="T50" fmla="*/ 11 w 48"/>
                  <a:gd name="T51" fmla="*/ 14 h 101"/>
                  <a:gd name="T52" fmla="*/ 11 w 48"/>
                  <a:gd name="T53" fmla="*/ 15 h 101"/>
                  <a:gd name="T54" fmla="*/ 11 w 48"/>
                  <a:gd name="T55" fmla="*/ 18 h 101"/>
                  <a:gd name="T56" fmla="*/ 11 w 48"/>
                  <a:gd name="T57" fmla="*/ 18 h 101"/>
                  <a:gd name="T58" fmla="*/ 11 w 48"/>
                  <a:gd name="T59" fmla="*/ 21 h 101"/>
                  <a:gd name="T60" fmla="*/ 11 w 48"/>
                  <a:gd name="T61" fmla="*/ 23 h 101"/>
                  <a:gd name="T62" fmla="*/ 11 w 48"/>
                  <a:gd name="T63" fmla="*/ 26 h 101"/>
                  <a:gd name="T64" fmla="*/ 11 w 48"/>
                  <a:gd name="T65" fmla="*/ 29 h 101"/>
                  <a:gd name="T66" fmla="*/ 11 w 48"/>
                  <a:gd name="T67" fmla="*/ 33 h 101"/>
                  <a:gd name="T68" fmla="*/ 11 w 48"/>
                  <a:gd name="T69" fmla="*/ 36 h 101"/>
                  <a:gd name="T70" fmla="*/ 11 w 48"/>
                  <a:gd name="T71" fmla="*/ 40 h 101"/>
                  <a:gd name="T72" fmla="*/ 11 w 48"/>
                  <a:gd name="T73" fmla="*/ 43 h 101"/>
                  <a:gd name="T74" fmla="*/ 11 w 48"/>
                  <a:gd name="T75" fmla="*/ 46 h 101"/>
                  <a:gd name="T76" fmla="*/ 11 w 48"/>
                  <a:gd name="T77" fmla="*/ 49 h 101"/>
                  <a:gd name="T78" fmla="*/ 11 w 48"/>
                  <a:gd name="T79" fmla="*/ 51 h 101"/>
                  <a:gd name="T80" fmla="*/ 11 w 48"/>
                  <a:gd name="T81" fmla="*/ 53 h 101"/>
                  <a:gd name="T82" fmla="*/ 11 w 48"/>
                  <a:gd name="T83" fmla="*/ 55 h 101"/>
                  <a:gd name="T84" fmla="*/ 11 w 48"/>
                  <a:gd name="T85" fmla="*/ 56 h 101"/>
                  <a:gd name="T86" fmla="*/ 11 w 48"/>
                  <a:gd name="T87" fmla="*/ 56 h 101"/>
                  <a:gd name="T88" fmla="*/ 10 w 48"/>
                  <a:gd name="T89" fmla="*/ 57 h 101"/>
                  <a:gd name="T90" fmla="*/ 8 w 48"/>
                  <a:gd name="T91" fmla="*/ 57 h 101"/>
                  <a:gd name="T92" fmla="*/ 7 w 48"/>
                  <a:gd name="T93" fmla="*/ 57 h 101"/>
                  <a:gd name="T94" fmla="*/ 5 w 48"/>
                  <a:gd name="T95" fmla="*/ 58 h 101"/>
                  <a:gd name="T96" fmla="*/ 4 w 48"/>
                  <a:gd name="T97" fmla="*/ 58 h 101"/>
                  <a:gd name="T98" fmla="*/ 2 w 48"/>
                  <a:gd name="T99" fmla="*/ 58 h 101"/>
                  <a:gd name="T100" fmla="*/ 1 w 48"/>
                  <a:gd name="T101" fmla="*/ 58 h 101"/>
                  <a:gd name="T102" fmla="*/ 0 w 48"/>
                  <a:gd name="T103" fmla="*/ 58 h 10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8"/>
                  <a:gd name="T157" fmla="*/ 0 h 101"/>
                  <a:gd name="T158" fmla="*/ 48 w 48"/>
                  <a:gd name="T159" fmla="*/ 101 h 10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8" h="101">
                    <a:moveTo>
                      <a:pt x="0" y="100"/>
                    </a:moveTo>
                    <a:lnTo>
                      <a:pt x="0" y="26"/>
                    </a:lnTo>
                    <a:lnTo>
                      <a:pt x="0" y="22"/>
                    </a:lnTo>
                    <a:lnTo>
                      <a:pt x="1" y="18"/>
                    </a:lnTo>
                    <a:lnTo>
                      <a:pt x="2" y="14"/>
                    </a:lnTo>
                    <a:lnTo>
                      <a:pt x="4" y="11"/>
                    </a:lnTo>
                    <a:lnTo>
                      <a:pt x="6" y="7"/>
                    </a:lnTo>
                    <a:lnTo>
                      <a:pt x="10" y="5"/>
                    </a:lnTo>
                    <a:lnTo>
                      <a:pt x="14" y="2"/>
                    </a:lnTo>
                    <a:lnTo>
                      <a:pt x="20" y="1"/>
                    </a:lnTo>
                    <a:lnTo>
                      <a:pt x="27" y="1"/>
                    </a:lnTo>
                    <a:lnTo>
                      <a:pt x="32" y="0"/>
                    </a:lnTo>
                    <a:lnTo>
                      <a:pt x="37" y="0"/>
                    </a:lnTo>
                    <a:lnTo>
                      <a:pt x="41" y="0"/>
                    </a:lnTo>
                    <a:lnTo>
                      <a:pt x="43" y="0"/>
                    </a:lnTo>
                    <a:lnTo>
                      <a:pt x="45" y="0"/>
                    </a:lnTo>
                    <a:lnTo>
                      <a:pt x="47" y="0"/>
                    </a:lnTo>
                    <a:lnTo>
                      <a:pt x="47" y="19"/>
                    </a:lnTo>
                    <a:lnTo>
                      <a:pt x="42" y="19"/>
                    </a:lnTo>
                    <a:lnTo>
                      <a:pt x="39" y="19"/>
                    </a:lnTo>
                    <a:lnTo>
                      <a:pt x="37" y="20"/>
                    </a:lnTo>
                    <a:lnTo>
                      <a:pt x="35" y="20"/>
                    </a:lnTo>
                    <a:lnTo>
                      <a:pt x="33" y="20"/>
                    </a:lnTo>
                    <a:lnTo>
                      <a:pt x="31" y="22"/>
                    </a:lnTo>
                    <a:lnTo>
                      <a:pt x="30" y="23"/>
                    </a:lnTo>
                    <a:lnTo>
                      <a:pt x="30" y="26"/>
                    </a:lnTo>
                    <a:lnTo>
                      <a:pt x="29" y="30"/>
                    </a:lnTo>
                    <a:lnTo>
                      <a:pt x="29" y="32"/>
                    </a:lnTo>
                    <a:lnTo>
                      <a:pt x="29" y="36"/>
                    </a:lnTo>
                    <a:lnTo>
                      <a:pt x="29" y="40"/>
                    </a:lnTo>
                    <a:lnTo>
                      <a:pt x="29" y="45"/>
                    </a:lnTo>
                    <a:lnTo>
                      <a:pt x="29" y="50"/>
                    </a:lnTo>
                    <a:lnTo>
                      <a:pt x="29" y="56"/>
                    </a:lnTo>
                    <a:lnTo>
                      <a:pt x="29" y="62"/>
                    </a:lnTo>
                    <a:lnTo>
                      <a:pt x="29" y="68"/>
                    </a:lnTo>
                    <a:lnTo>
                      <a:pt x="29" y="74"/>
                    </a:lnTo>
                    <a:lnTo>
                      <a:pt x="29" y="79"/>
                    </a:lnTo>
                    <a:lnTo>
                      <a:pt x="29" y="84"/>
                    </a:lnTo>
                    <a:lnTo>
                      <a:pt x="29" y="88"/>
                    </a:lnTo>
                    <a:lnTo>
                      <a:pt x="29" y="92"/>
                    </a:lnTo>
                    <a:lnTo>
                      <a:pt x="29" y="95"/>
                    </a:lnTo>
                    <a:lnTo>
                      <a:pt x="29" y="97"/>
                    </a:lnTo>
                    <a:lnTo>
                      <a:pt x="26" y="98"/>
                    </a:lnTo>
                    <a:lnTo>
                      <a:pt x="22" y="99"/>
                    </a:lnTo>
                    <a:lnTo>
                      <a:pt x="18" y="99"/>
                    </a:lnTo>
                    <a:lnTo>
                      <a:pt x="14" y="100"/>
                    </a:lnTo>
                    <a:lnTo>
                      <a:pt x="10" y="100"/>
                    </a:lnTo>
                    <a:lnTo>
                      <a:pt x="6" y="100"/>
                    </a:lnTo>
                    <a:lnTo>
                      <a:pt x="3" y="100"/>
                    </a:lnTo>
                    <a:lnTo>
                      <a:pt x="0" y="100"/>
                    </a:lnTo>
                  </a:path>
                </a:pathLst>
              </a:custGeom>
              <a:solidFill>
                <a:srgbClr val="0F0FFF"/>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US"/>
              </a:p>
            </p:txBody>
          </p:sp>
          <p:sp>
            <p:nvSpPr>
              <p:cNvPr id="9637" name="Freeform 340">
                <a:extLst>
                  <a:ext uri="{FF2B5EF4-FFF2-40B4-BE49-F238E27FC236}">
                    <a16:creationId xmlns:a16="http://schemas.microsoft.com/office/drawing/2014/main" id="{17095AB2-7D13-C6B8-A6F9-12A0299FBBDC}"/>
                  </a:ext>
                </a:extLst>
              </p:cNvPr>
              <p:cNvSpPr>
                <a:spLocks/>
              </p:cNvSpPr>
              <p:nvPr/>
            </p:nvSpPr>
            <p:spPr bwMode="auto">
              <a:xfrm>
                <a:off x="1717" y="1635"/>
                <a:ext cx="53" cy="102"/>
              </a:xfrm>
              <a:custGeom>
                <a:avLst/>
                <a:gdLst>
                  <a:gd name="T0" fmla="*/ 0 w 88"/>
                  <a:gd name="T1" fmla="*/ 74 h 135"/>
                  <a:gd name="T2" fmla="*/ 10 w 88"/>
                  <a:gd name="T3" fmla="*/ 29 h 135"/>
                  <a:gd name="T4" fmla="*/ 12 w 88"/>
                  <a:gd name="T5" fmla="*/ 27 h 135"/>
                  <a:gd name="T6" fmla="*/ 15 w 88"/>
                  <a:gd name="T7" fmla="*/ 26 h 135"/>
                  <a:gd name="T8" fmla="*/ 17 w 88"/>
                  <a:gd name="T9" fmla="*/ 26 h 135"/>
                  <a:gd name="T10" fmla="*/ 19 w 88"/>
                  <a:gd name="T11" fmla="*/ 27 h 135"/>
                  <a:gd name="T12" fmla="*/ 20 w 88"/>
                  <a:gd name="T13" fmla="*/ 29 h 135"/>
                  <a:gd name="T14" fmla="*/ 21 w 88"/>
                  <a:gd name="T15" fmla="*/ 31 h 135"/>
                  <a:gd name="T16" fmla="*/ 21 w 88"/>
                  <a:gd name="T17" fmla="*/ 33 h 135"/>
                  <a:gd name="T18" fmla="*/ 21 w 88"/>
                  <a:gd name="T19" fmla="*/ 36 h 135"/>
                  <a:gd name="T20" fmla="*/ 21 w 88"/>
                  <a:gd name="T21" fmla="*/ 39 h 135"/>
                  <a:gd name="T22" fmla="*/ 21 w 88"/>
                  <a:gd name="T23" fmla="*/ 43 h 135"/>
                  <a:gd name="T24" fmla="*/ 21 w 88"/>
                  <a:gd name="T25" fmla="*/ 49 h 135"/>
                  <a:gd name="T26" fmla="*/ 21 w 88"/>
                  <a:gd name="T27" fmla="*/ 56 h 135"/>
                  <a:gd name="T28" fmla="*/ 21 w 88"/>
                  <a:gd name="T29" fmla="*/ 62 h 135"/>
                  <a:gd name="T30" fmla="*/ 21 w 88"/>
                  <a:gd name="T31" fmla="*/ 69 h 135"/>
                  <a:gd name="T32" fmla="*/ 21 w 88"/>
                  <a:gd name="T33" fmla="*/ 73 h 135"/>
                  <a:gd name="T34" fmla="*/ 21 w 88"/>
                  <a:gd name="T35" fmla="*/ 74 h 135"/>
                  <a:gd name="T36" fmla="*/ 31 w 88"/>
                  <a:gd name="T37" fmla="*/ 39 h 135"/>
                  <a:gd name="T38" fmla="*/ 31 w 88"/>
                  <a:gd name="T39" fmla="*/ 36 h 135"/>
                  <a:gd name="T40" fmla="*/ 31 w 88"/>
                  <a:gd name="T41" fmla="*/ 30 h 135"/>
                  <a:gd name="T42" fmla="*/ 30 w 88"/>
                  <a:gd name="T43" fmla="*/ 23 h 135"/>
                  <a:gd name="T44" fmla="*/ 27 w 88"/>
                  <a:gd name="T45" fmla="*/ 18 h 135"/>
                  <a:gd name="T46" fmla="*/ 25 w 88"/>
                  <a:gd name="T47" fmla="*/ 17 h 135"/>
                  <a:gd name="T48" fmla="*/ 23 w 88"/>
                  <a:gd name="T49" fmla="*/ 15 h 135"/>
                  <a:gd name="T50" fmla="*/ 20 w 88"/>
                  <a:gd name="T51" fmla="*/ 15 h 135"/>
                  <a:gd name="T52" fmla="*/ 18 w 88"/>
                  <a:gd name="T53" fmla="*/ 15 h 135"/>
                  <a:gd name="T54" fmla="*/ 15 w 88"/>
                  <a:gd name="T55" fmla="*/ 15 h 135"/>
                  <a:gd name="T56" fmla="*/ 13 w 88"/>
                  <a:gd name="T57" fmla="*/ 16 h 135"/>
                  <a:gd name="T58" fmla="*/ 12 w 88"/>
                  <a:gd name="T59" fmla="*/ 17 h 135"/>
                  <a:gd name="T60" fmla="*/ 11 w 88"/>
                  <a:gd name="T61" fmla="*/ 17 h 135"/>
                  <a:gd name="T62" fmla="*/ 0 w 88"/>
                  <a:gd name="T63" fmla="*/ 0 h 13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8"/>
                  <a:gd name="T97" fmla="*/ 0 h 135"/>
                  <a:gd name="T98" fmla="*/ 88 w 88"/>
                  <a:gd name="T99" fmla="*/ 135 h 13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8" h="135">
                    <a:moveTo>
                      <a:pt x="0" y="0"/>
                    </a:moveTo>
                    <a:lnTo>
                      <a:pt x="0" y="130"/>
                    </a:lnTo>
                    <a:lnTo>
                      <a:pt x="28" y="130"/>
                    </a:lnTo>
                    <a:lnTo>
                      <a:pt x="28" y="51"/>
                    </a:lnTo>
                    <a:lnTo>
                      <a:pt x="30" y="48"/>
                    </a:lnTo>
                    <a:lnTo>
                      <a:pt x="33" y="47"/>
                    </a:lnTo>
                    <a:lnTo>
                      <a:pt x="36" y="46"/>
                    </a:lnTo>
                    <a:lnTo>
                      <a:pt x="41" y="46"/>
                    </a:lnTo>
                    <a:lnTo>
                      <a:pt x="44" y="46"/>
                    </a:lnTo>
                    <a:lnTo>
                      <a:pt x="48" y="46"/>
                    </a:lnTo>
                    <a:lnTo>
                      <a:pt x="51" y="47"/>
                    </a:lnTo>
                    <a:lnTo>
                      <a:pt x="53" y="48"/>
                    </a:lnTo>
                    <a:lnTo>
                      <a:pt x="55" y="49"/>
                    </a:lnTo>
                    <a:lnTo>
                      <a:pt x="56" y="50"/>
                    </a:lnTo>
                    <a:lnTo>
                      <a:pt x="57" y="52"/>
                    </a:lnTo>
                    <a:lnTo>
                      <a:pt x="58" y="54"/>
                    </a:lnTo>
                    <a:lnTo>
                      <a:pt x="58" y="56"/>
                    </a:lnTo>
                    <a:lnTo>
                      <a:pt x="58" y="58"/>
                    </a:lnTo>
                    <a:lnTo>
                      <a:pt x="58" y="60"/>
                    </a:lnTo>
                    <a:lnTo>
                      <a:pt x="58" y="62"/>
                    </a:lnTo>
                    <a:lnTo>
                      <a:pt x="58" y="64"/>
                    </a:lnTo>
                    <a:lnTo>
                      <a:pt x="58" y="67"/>
                    </a:lnTo>
                    <a:lnTo>
                      <a:pt x="58" y="70"/>
                    </a:lnTo>
                    <a:lnTo>
                      <a:pt x="58" y="75"/>
                    </a:lnTo>
                    <a:lnTo>
                      <a:pt x="58" y="80"/>
                    </a:lnTo>
                    <a:lnTo>
                      <a:pt x="58" y="86"/>
                    </a:lnTo>
                    <a:lnTo>
                      <a:pt x="58" y="92"/>
                    </a:lnTo>
                    <a:lnTo>
                      <a:pt x="58" y="98"/>
                    </a:lnTo>
                    <a:lnTo>
                      <a:pt x="58" y="104"/>
                    </a:lnTo>
                    <a:lnTo>
                      <a:pt x="58" y="109"/>
                    </a:lnTo>
                    <a:lnTo>
                      <a:pt x="58" y="115"/>
                    </a:lnTo>
                    <a:lnTo>
                      <a:pt x="58" y="120"/>
                    </a:lnTo>
                    <a:lnTo>
                      <a:pt x="58" y="124"/>
                    </a:lnTo>
                    <a:lnTo>
                      <a:pt x="58" y="127"/>
                    </a:lnTo>
                    <a:lnTo>
                      <a:pt x="58" y="129"/>
                    </a:lnTo>
                    <a:lnTo>
                      <a:pt x="58" y="130"/>
                    </a:lnTo>
                    <a:lnTo>
                      <a:pt x="87" y="134"/>
                    </a:lnTo>
                    <a:lnTo>
                      <a:pt x="87" y="67"/>
                    </a:lnTo>
                    <a:lnTo>
                      <a:pt x="87" y="65"/>
                    </a:lnTo>
                    <a:lnTo>
                      <a:pt x="87" y="63"/>
                    </a:lnTo>
                    <a:lnTo>
                      <a:pt x="87" y="58"/>
                    </a:lnTo>
                    <a:lnTo>
                      <a:pt x="86" y="53"/>
                    </a:lnTo>
                    <a:lnTo>
                      <a:pt x="85" y="47"/>
                    </a:lnTo>
                    <a:lnTo>
                      <a:pt x="83" y="41"/>
                    </a:lnTo>
                    <a:lnTo>
                      <a:pt x="80" y="36"/>
                    </a:lnTo>
                    <a:lnTo>
                      <a:pt x="75" y="32"/>
                    </a:lnTo>
                    <a:lnTo>
                      <a:pt x="72" y="30"/>
                    </a:lnTo>
                    <a:lnTo>
                      <a:pt x="69" y="29"/>
                    </a:lnTo>
                    <a:lnTo>
                      <a:pt x="66" y="28"/>
                    </a:lnTo>
                    <a:lnTo>
                      <a:pt x="63" y="27"/>
                    </a:lnTo>
                    <a:lnTo>
                      <a:pt x="59" y="27"/>
                    </a:lnTo>
                    <a:lnTo>
                      <a:pt x="56" y="27"/>
                    </a:lnTo>
                    <a:lnTo>
                      <a:pt x="52" y="27"/>
                    </a:lnTo>
                    <a:lnTo>
                      <a:pt x="49" y="27"/>
                    </a:lnTo>
                    <a:lnTo>
                      <a:pt x="46" y="27"/>
                    </a:lnTo>
                    <a:lnTo>
                      <a:pt x="42" y="27"/>
                    </a:lnTo>
                    <a:lnTo>
                      <a:pt x="40" y="27"/>
                    </a:lnTo>
                    <a:lnTo>
                      <a:pt x="37" y="28"/>
                    </a:lnTo>
                    <a:lnTo>
                      <a:pt x="35" y="28"/>
                    </a:lnTo>
                    <a:lnTo>
                      <a:pt x="33" y="29"/>
                    </a:lnTo>
                    <a:lnTo>
                      <a:pt x="32" y="29"/>
                    </a:lnTo>
                    <a:lnTo>
                      <a:pt x="31" y="29"/>
                    </a:lnTo>
                    <a:lnTo>
                      <a:pt x="31" y="0"/>
                    </a:lnTo>
                    <a:lnTo>
                      <a:pt x="0" y="0"/>
                    </a:lnTo>
                  </a:path>
                </a:pathLst>
              </a:custGeom>
              <a:solidFill>
                <a:srgbClr val="0F0FFF"/>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US"/>
              </a:p>
            </p:txBody>
          </p:sp>
          <p:sp>
            <p:nvSpPr>
              <p:cNvPr id="9638" name="Freeform 341">
                <a:extLst>
                  <a:ext uri="{FF2B5EF4-FFF2-40B4-BE49-F238E27FC236}">
                    <a16:creationId xmlns:a16="http://schemas.microsoft.com/office/drawing/2014/main" id="{E770A5DD-FF9B-9DEE-43DA-8A8865FFB60C}"/>
                  </a:ext>
                </a:extLst>
              </p:cNvPr>
              <p:cNvSpPr>
                <a:spLocks/>
              </p:cNvSpPr>
              <p:nvPr/>
            </p:nvSpPr>
            <p:spPr bwMode="auto">
              <a:xfrm>
                <a:off x="1775" y="1663"/>
                <a:ext cx="43" cy="81"/>
              </a:xfrm>
              <a:custGeom>
                <a:avLst/>
                <a:gdLst>
                  <a:gd name="T0" fmla="*/ 1 w 72"/>
                  <a:gd name="T1" fmla="*/ 56 h 108"/>
                  <a:gd name="T2" fmla="*/ 4 w 72"/>
                  <a:gd name="T3" fmla="*/ 58 h 108"/>
                  <a:gd name="T4" fmla="*/ 8 w 72"/>
                  <a:gd name="T5" fmla="*/ 60 h 108"/>
                  <a:gd name="T6" fmla="*/ 11 w 72"/>
                  <a:gd name="T7" fmla="*/ 60 h 108"/>
                  <a:gd name="T8" fmla="*/ 14 w 72"/>
                  <a:gd name="T9" fmla="*/ 60 h 108"/>
                  <a:gd name="T10" fmla="*/ 17 w 72"/>
                  <a:gd name="T11" fmla="*/ 59 h 108"/>
                  <a:gd name="T12" fmla="*/ 21 w 72"/>
                  <a:gd name="T13" fmla="*/ 56 h 108"/>
                  <a:gd name="T14" fmla="*/ 24 w 72"/>
                  <a:gd name="T15" fmla="*/ 51 h 108"/>
                  <a:gd name="T16" fmla="*/ 25 w 72"/>
                  <a:gd name="T17" fmla="*/ 44 h 108"/>
                  <a:gd name="T18" fmla="*/ 24 w 72"/>
                  <a:gd name="T19" fmla="*/ 36 h 108"/>
                  <a:gd name="T20" fmla="*/ 23 w 72"/>
                  <a:gd name="T21" fmla="*/ 32 h 108"/>
                  <a:gd name="T22" fmla="*/ 21 w 72"/>
                  <a:gd name="T23" fmla="*/ 29 h 108"/>
                  <a:gd name="T24" fmla="*/ 19 w 72"/>
                  <a:gd name="T25" fmla="*/ 27 h 108"/>
                  <a:gd name="T26" fmla="*/ 17 w 72"/>
                  <a:gd name="T27" fmla="*/ 25 h 108"/>
                  <a:gd name="T28" fmla="*/ 14 w 72"/>
                  <a:gd name="T29" fmla="*/ 21 h 108"/>
                  <a:gd name="T30" fmla="*/ 12 w 72"/>
                  <a:gd name="T31" fmla="*/ 17 h 108"/>
                  <a:gd name="T32" fmla="*/ 12 w 72"/>
                  <a:gd name="T33" fmla="*/ 14 h 108"/>
                  <a:gd name="T34" fmla="*/ 14 w 72"/>
                  <a:gd name="T35" fmla="*/ 12 h 108"/>
                  <a:gd name="T36" fmla="*/ 17 w 72"/>
                  <a:gd name="T37" fmla="*/ 11 h 108"/>
                  <a:gd name="T38" fmla="*/ 19 w 72"/>
                  <a:gd name="T39" fmla="*/ 13 h 108"/>
                  <a:gd name="T40" fmla="*/ 22 w 72"/>
                  <a:gd name="T41" fmla="*/ 15 h 108"/>
                  <a:gd name="T42" fmla="*/ 21 w 72"/>
                  <a:gd name="T43" fmla="*/ 2 h 108"/>
                  <a:gd name="T44" fmla="*/ 18 w 72"/>
                  <a:gd name="T45" fmla="*/ 2 h 108"/>
                  <a:gd name="T46" fmla="*/ 14 w 72"/>
                  <a:gd name="T47" fmla="*/ 1 h 108"/>
                  <a:gd name="T48" fmla="*/ 12 w 72"/>
                  <a:gd name="T49" fmla="*/ 0 h 108"/>
                  <a:gd name="T50" fmla="*/ 10 w 72"/>
                  <a:gd name="T51" fmla="*/ 1 h 108"/>
                  <a:gd name="T52" fmla="*/ 7 w 72"/>
                  <a:gd name="T53" fmla="*/ 2 h 108"/>
                  <a:gd name="T54" fmla="*/ 3 w 72"/>
                  <a:gd name="T55" fmla="*/ 5 h 108"/>
                  <a:gd name="T56" fmla="*/ 1 w 72"/>
                  <a:gd name="T57" fmla="*/ 11 h 108"/>
                  <a:gd name="T58" fmla="*/ 0 w 72"/>
                  <a:gd name="T59" fmla="*/ 17 h 108"/>
                  <a:gd name="T60" fmla="*/ 1 w 72"/>
                  <a:gd name="T61" fmla="*/ 22 h 108"/>
                  <a:gd name="T62" fmla="*/ 2 w 72"/>
                  <a:gd name="T63" fmla="*/ 26 h 108"/>
                  <a:gd name="T64" fmla="*/ 5 w 72"/>
                  <a:gd name="T65" fmla="*/ 29 h 108"/>
                  <a:gd name="T66" fmla="*/ 7 w 72"/>
                  <a:gd name="T67" fmla="*/ 31 h 108"/>
                  <a:gd name="T68" fmla="*/ 8 w 72"/>
                  <a:gd name="T69" fmla="*/ 33 h 108"/>
                  <a:gd name="T70" fmla="*/ 11 w 72"/>
                  <a:gd name="T71" fmla="*/ 35 h 108"/>
                  <a:gd name="T72" fmla="*/ 12 w 72"/>
                  <a:gd name="T73" fmla="*/ 37 h 108"/>
                  <a:gd name="T74" fmla="*/ 13 w 72"/>
                  <a:gd name="T75" fmla="*/ 38 h 108"/>
                  <a:gd name="T76" fmla="*/ 14 w 72"/>
                  <a:gd name="T77" fmla="*/ 41 h 108"/>
                  <a:gd name="T78" fmla="*/ 14 w 72"/>
                  <a:gd name="T79" fmla="*/ 45 h 108"/>
                  <a:gd name="T80" fmla="*/ 13 w 72"/>
                  <a:gd name="T81" fmla="*/ 48 h 108"/>
                  <a:gd name="T82" fmla="*/ 10 w 72"/>
                  <a:gd name="T83" fmla="*/ 50 h 108"/>
                  <a:gd name="T84" fmla="*/ 7 w 72"/>
                  <a:gd name="T85" fmla="*/ 49 h 108"/>
                  <a:gd name="T86" fmla="*/ 4 w 72"/>
                  <a:gd name="T87" fmla="*/ 47 h 108"/>
                  <a:gd name="T88" fmla="*/ 2 w 72"/>
                  <a:gd name="T89" fmla="*/ 46 h 10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72"/>
                  <a:gd name="T136" fmla="*/ 0 h 108"/>
                  <a:gd name="T137" fmla="*/ 72 w 72"/>
                  <a:gd name="T138" fmla="*/ 108 h 10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72" h="108">
                    <a:moveTo>
                      <a:pt x="4" y="79"/>
                    </a:moveTo>
                    <a:lnTo>
                      <a:pt x="4" y="100"/>
                    </a:lnTo>
                    <a:lnTo>
                      <a:pt x="7" y="102"/>
                    </a:lnTo>
                    <a:lnTo>
                      <a:pt x="11" y="103"/>
                    </a:lnTo>
                    <a:lnTo>
                      <a:pt x="16" y="105"/>
                    </a:lnTo>
                    <a:lnTo>
                      <a:pt x="21" y="106"/>
                    </a:lnTo>
                    <a:lnTo>
                      <a:pt x="26" y="106"/>
                    </a:lnTo>
                    <a:lnTo>
                      <a:pt x="30" y="107"/>
                    </a:lnTo>
                    <a:lnTo>
                      <a:pt x="34" y="107"/>
                    </a:lnTo>
                    <a:lnTo>
                      <a:pt x="38" y="107"/>
                    </a:lnTo>
                    <a:lnTo>
                      <a:pt x="42" y="106"/>
                    </a:lnTo>
                    <a:lnTo>
                      <a:pt x="47" y="105"/>
                    </a:lnTo>
                    <a:lnTo>
                      <a:pt x="52" y="103"/>
                    </a:lnTo>
                    <a:lnTo>
                      <a:pt x="58" y="99"/>
                    </a:lnTo>
                    <a:lnTo>
                      <a:pt x="63" y="95"/>
                    </a:lnTo>
                    <a:lnTo>
                      <a:pt x="67" y="90"/>
                    </a:lnTo>
                    <a:lnTo>
                      <a:pt x="70" y="84"/>
                    </a:lnTo>
                    <a:lnTo>
                      <a:pt x="71" y="77"/>
                    </a:lnTo>
                    <a:lnTo>
                      <a:pt x="71" y="70"/>
                    </a:lnTo>
                    <a:lnTo>
                      <a:pt x="69" y="64"/>
                    </a:lnTo>
                    <a:lnTo>
                      <a:pt x="66" y="60"/>
                    </a:lnTo>
                    <a:lnTo>
                      <a:pt x="64" y="56"/>
                    </a:lnTo>
                    <a:lnTo>
                      <a:pt x="61" y="53"/>
                    </a:lnTo>
                    <a:lnTo>
                      <a:pt x="58" y="51"/>
                    </a:lnTo>
                    <a:lnTo>
                      <a:pt x="56" y="49"/>
                    </a:lnTo>
                    <a:lnTo>
                      <a:pt x="54" y="48"/>
                    </a:lnTo>
                    <a:lnTo>
                      <a:pt x="52" y="46"/>
                    </a:lnTo>
                    <a:lnTo>
                      <a:pt x="48" y="44"/>
                    </a:lnTo>
                    <a:lnTo>
                      <a:pt x="43" y="40"/>
                    </a:lnTo>
                    <a:lnTo>
                      <a:pt x="39" y="37"/>
                    </a:lnTo>
                    <a:lnTo>
                      <a:pt x="36" y="33"/>
                    </a:lnTo>
                    <a:lnTo>
                      <a:pt x="33" y="30"/>
                    </a:lnTo>
                    <a:lnTo>
                      <a:pt x="32" y="26"/>
                    </a:lnTo>
                    <a:lnTo>
                      <a:pt x="33" y="24"/>
                    </a:lnTo>
                    <a:lnTo>
                      <a:pt x="36" y="22"/>
                    </a:lnTo>
                    <a:lnTo>
                      <a:pt x="40" y="21"/>
                    </a:lnTo>
                    <a:lnTo>
                      <a:pt x="43" y="20"/>
                    </a:lnTo>
                    <a:lnTo>
                      <a:pt x="47" y="20"/>
                    </a:lnTo>
                    <a:lnTo>
                      <a:pt x="51" y="21"/>
                    </a:lnTo>
                    <a:lnTo>
                      <a:pt x="54" y="22"/>
                    </a:lnTo>
                    <a:lnTo>
                      <a:pt x="58" y="24"/>
                    </a:lnTo>
                    <a:lnTo>
                      <a:pt x="61" y="26"/>
                    </a:lnTo>
                    <a:lnTo>
                      <a:pt x="61" y="6"/>
                    </a:lnTo>
                    <a:lnTo>
                      <a:pt x="58" y="4"/>
                    </a:lnTo>
                    <a:lnTo>
                      <a:pt x="54" y="3"/>
                    </a:lnTo>
                    <a:lnTo>
                      <a:pt x="50" y="2"/>
                    </a:lnTo>
                    <a:lnTo>
                      <a:pt x="46" y="1"/>
                    </a:lnTo>
                    <a:lnTo>
                      <a:pt x="41" y="1"/>
                    </a:lnTo>
                    <a:lnTo>
                      <a:pt x="37" y="0"/>
                    </a:lnTo>
                    <a:lnTo>
                      <a:pt x="34" y="0"/>
                    </a:lnTo>
                    <a:lnTo>
                      <a:pt x="31" y="0"/>
                    </a:lnTo>
                    <a:lnTo>
                      <a:pt x="28" y="1"/>
                    </a:lnTo>
                    <a:lnTo>
                      <a:pt x="23" y="2"/>
                    </a:lnTo>
                    <a:lnTo>
                      <a:pt x="19" y="3"/>
                    </a:lnTo>
                    <a:lnTo>
                      <a:pt x="13" y="5"/>
                    </a:lnTo>
                    <a:lnTo>
                      <a:pt x="8" y="9"/>
                    </a:lnTo>
                    <a:lnTo>
                      <a:pt x="4" y="13"/>
                    </a:lnTo>
                    <a:lnTo>
                      <a:pt x="1" y="19"/>
                    </a:lnTo>
                    <a:lnTo>
                      <a:pt x="0" y="26"/>
                    </a:lnTo>
                    <a:lnTo>
                      <a:pt x="0" y="31"/>
                    </a:lnTo>
                    <a:lnTo>
                      <a:pt x="2" y="34"/>
                    </a:lnTo>
                    <a:lnTo>
                      <a:pt x="3" y="38"/>
                    </a:lnTo>
                    <a:lnTo>
                      <a:pt x="5" y="41"/>
                    </a:lnTo>
                    <a:lnTo>
                      <a:pt x="7" y="45"/>
                    </a:lnTo>
                    <a:lnTo>
                      <a:pt x="10" y="48"/>
                    </a:lnTo>
                    <a:lnTo>
                      <a:pt x="13" y="50"/>
                    </a:lnTo>
                    <a:lnTo>
                      <a:pt x="16" y="53"/>
                    </a:lnTo>
                    <a:lnTo>
                      <a:pt x="19" y="55"/>
                    </a:lnTo>
                    <a:lnTo>
                      <a:pt x="22" y="58"/>
                    </a:lnTo>
                    <a:lnTo>
                      <a:pt x="24" y="59"/>
                    </a:lnTo>
                    <a:lnTo>
                      <a:pt x="28" y="61"/>
                    </a:lnTo>
                    <a:lnTo>
                      <a:pt x="30" y="62"/>
                    </a:lnTo>
                    <a:lnTo>
                      <a:pt x="32" y="64"/>
                    </a:lnTo>
                    <a:lnTo>
                      <a:pt x="34" y="65"/>
                    </a:lnTo>
                    <a:lnTo>
                      <a:pt x="35" y="66"/>
                    </a:lnTo>
                    <a:lnTo>
                      <a:pt x="36" y="67"/>
                    </a:lnTo>
                    <a:lnTo>
                      <a:pt x="38" y="70"/>
                    </a:lnTo>
                    <a:lnTo>
                      <a:pt x="40" y="73"/>
                    </a:lnTo>
                    <a:lnTo>
                      <a:pt x="41" y="76"/>
                    </a:lnTo>
                    <a:lnTo>
                      <a:pt x="41" y="80"/>
                    </a:lnTo>
                    <a:lnTo>
                      <a:pt x="40" y="83"/>
                    </a:lnTo>
                    <a:lnTo>
                      <a:pt x="37" y="85"/>
                    </a:lnTo>
                    <a:lnTo>
                      <a:pt x="33" y="87"/>
                    </a:lnTo>
                    <a:lnTo>
                      <a:pt x="28" y="88"/>
                    </a:lnTo>
                    <a:lnTo>
                      <a:pt x="24" y="87"/>
                    </a:lnTo>
                    <a:lnTo>
                      <a:pt x="19" y="87"/>
                    </a:lnTo>
                    <a:lnTo>
                      <a:pt x="15" y="85"/>
                    </a:lnTo>
                    <a:lnTo>
                      <a:pt x="11" y="84"/>
                    </a:lnTo>
                    <a:lnTo>
                      <a:pt x="8" y="82"/>
                    </a:lnTo>
                    <a:lnTo>
                      <a:pt x="6" y="81"/>
                    </a:lnTo>
                    <a:lnTo>
                      <a:pt x="4" y="79"/>
                    </a:lnTo>
                  </a:path>
                </a:pathLst>
              </a:custGeom>
              <a:solidFill>
                <a:srgbClr val="0F0FFF"/>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US"/>
              </a:p>
            </p:txBody>
          </p:sp>
        </p:grpSp>
        <p:sp>
          <p:nvSpPr>
            <p:cNvPr id="9628" name="Text Box 342">
              <a:extLst>
                <a:ext uri="{FF2B5EF4-FFF2-40B4-BE49-F238E27FC236}">
                  <a16:creationId xmlns:a16="http://schemas.microsoft.com/office/drawing/2014/main" id="{36C66A68-ACC8-A3C5-1158-4EC56A306D3C}"/>
                </a:ext>
              </a:extLst>
            </p:cNvPr>
            <p:cNvSpPr txBox="1">
              <a:spLocks noChangeArrowheads="1"/>
            </p:cNvSpPr>
            <p:nvPr/>
          </p:nvSpPr>
          <p:spPr bwMode="auto">
            <a:xfrm>
              <a:off x="385" y="1366"/>
              <a:ext cx="919" cy="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173038" indent="-173038"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SzTx/>
                <a:buFont typeface="Wingdings" panose="05000000000000000000" pitchFamily="2" charset="2"/>
                <a:buChar char="w"/>
              </a:pPr>
              <a:r>
                <a:rPr lang="en-US" altLang="en-US" sz="1000">
                  <a:solidFill>
                    <a:schemeClr val="hlink"/>
                  </a:solidFill>
                  <a:latin typeface="Times New Roman" panose="02020603050405020304" pitchFamily="18" charset="0"/>
                </a:rPr>
                <a:t>Welcome Message</a:t>
              </a:r>
            </a:p>
            <a:p>
              <a:pPr>
                <a:spcBef>
                  <a:spcPct val="0"/>
                </a:spcBef>
                <a:buClrTx/>
                <a:buSzTx/>
                <a:buFont typeface="Wingdings" panose="05000000000000000000" pitchFamily="2" charset="2"/>
                <a:buChar char="w"/>
              </a:pPr>
              <a:r>
                <a:rPr lang="en-US" altLang="en-US" sz="1000">
                  <a:solidFill>
                    <a:schemeClr val="hlink"/>
                  </a:solidFill>
                  <a:latin typeface="Times New Roman" panose="02020603050405020304" pitchFamily="18" charset="0"/>
                </a:rPr>
                <a:t>Reward Credits shown upon card-in</a:t>
              </a:r>
            </a:p>
            <a:p>
              <a:pPr>
                <a:spcBef>
                  <a:spcPct val="0"/>
                </a:spcBef>
                <a:buClrTx/>
                <a:buSzTx/>
                <a:buFont typeface="Wingdings" panose="05000000000000000000" pitchFamily="2" charset="2"/>
                <a:buChar char="w"/>
              </a:pPr>
              <a:r>
                <a:rPr lang="en-US" altLang="en-US" sz="1000">
                  <a:solidFill>
                    <a:schemeClr val="hlink"/>
                  </a:solidFill>
                  <a:latin typeface="Times New Roman" panose="02020603050405020304" pitchFamily="18" charset="0"/>
                </a:rPr>
                <a:t>Slot Service / SSD</a:t>
              </a:r>
            </a:p>
            <a:p>
              <a:pPr>
                <a:spcBef>
                  <a:spcPct val="0"/>
                </a:spcBef>
                <a:buClrTx/>
                <a:buSzTx/>
                <a:buFont typeface="Wingdings" panose="05000000000000000000" pitchFamily="2" charset="2"/>
                <a:buChar char="w"/>
              </a:pPr>
              <a:r>
                <a:rPr lang="en-US" altLang="en-US" sz="1000">
                  <a:solidFill>
                    <a:schemeClr val="hlink"/>
                  </a:solidFill>
                  <a:latin typeface="Times New Roman" panose="02020603050405020304" pitchFamily="18" charset="0"/>
                </a:rPr>
                <a:t>Rated Table Play</a:t>
              </a:r>
            </a:p>
          </p:txBody>
        </p:sp>
        <p:sp>
          <p:nvSpPr>
            <p:cNvPr id="9629" name="Line 343">
              <a:extLst>
                <a:ext uri="{FF2B5EF4-FFF2-40B4-BE49-F238E27FC236}">
                  <a16:creationId xmlns:a16="http://schemas.microsoft.com/office/drawing/2014/main" id="{D26B646B-736D-4733-E7C1-520C7C6A983D}"/>
                </a:ext>
              </a:extLst>
            </p:cNvPr>
            <p:cNvSpPr>
              <a:spLocks noChangeShapeType="1"/>
            </p:cNvSpPr>
            <p:nvPr/>
          </p:nvSpPr>
          <p:spPr bwMode="auto">
            <a:xfrm flipV="1">
              <a:off x="1158" y="2052"/>
              <a:ext cx="277" cy="409"/>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16" name="Group 344">
            <a:extLst>
              <a:ext uri="{FF2B5EF4-FFF2-40B4-BE49-F238E27FC236}">
                <a16:creationId xmlns:a16="http://schemas.microsoft.com/office/drawing/2014/main" id="{4CD23617-B98F-1A9C-60F1-383CB3019C17}"/>
              </a:ext>
            </a:extLst>
          </p:cNvPr>
          <p:cNvGrpSpPr>
            <a:grpSpLocks/>
          </p:cNvGrpSpPr>
          <p:nvPr/>
        </p:nvGrpSpPr>
        <p:grpSpPr bwMode="auto">
          <a:xfrm>
            <a:off x="3840163" y="3113089"/>
            <a:ext cx="2851150" cy="2467113"/>
            <a:chOff x="1459" y="2092"/>
            <a:chExt cx="1796" cy="1657"/>
          </a:xfrm>
        </p:grpSpPr>
        <p:sp>
          <p:nvSpPr>
            <p:cNvPr id="9622" name="Rectangle 345">
              <a:extLst>
                <a:ext uri="{FF2B5EF4-FFF2-40B4-BE49-F238E27FC236}">
                  <a16:creationId xmlns:a16="http://schemas.microsoft.com/office/drawing/2014/main" id="{BA5E199E-7DFE-4547-8B6F-454EAE9B6125}"/>
                </a:ext>
              </a:extLst>
            </p:cNvPr>
            <p:cNvSpPr>
              <a:spLocks noChangeArrowheads="1"/>
            </p:cNvSpPr>
            <p:nvPr/>
          </p:nvSpPr>
          <p:spPr bwMode="auto">
            <a:xfrm>
              <a:off x="1974" y="2692"/>
              <a:ext cx="1061"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SzTx/>
                <a:buFontTx/>
                <a:buNone/>
              </a:pPr>
              <a:r>
                <a:rPr lang="en-US" altLang="en-US" sz="2000" b="1">
                  <a:latin typeface="Times New Roman" panose="02020603050405020304" pitchFamily="18" charset="0"/>
                </a:rPr>
                <a:t>Our Employees</a:t>
              </a:r>
            </a:p>
          </p:txBody>
        </p:sp>
        <p:sp>
          <p:nvSpPr>
            <p:cNvPr id="9623" name="Text Box 346">
              <a:extLst>
                <a:ext uri="{FF2B5EF4-FFF2-40B4-BE49-F238E27FC236}">
                  <a16:creationId xmlns:a16="http://schemas.microsoft.com/office/drawing/2014/main" id="{001BD3B0-A12C-5EC5-414D-838E50E8D42A}"/>
                </a:ext>
              </a:extLst>
            </p:cNvPr>
            <p:cNvSpPr txBox="1">
              <a:spLocks noChangeArrowheads="1"/>
            </p:cNvSpPr>
            <p:nvPr/>
          </p:nvSpPr>
          <p:spPr bwMode="auto">
            <a:xfrm>
              <a:off x="1969" y="2860"/>
              <a:ext cx="1286" cy="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173038" indent="-173038"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SzTx/>
                <a:buFont typeface="Wingdings" panose="05000000000000000000" pitchFamily="2" charset="2"/>
                <a:buChar char="w"/>
              </a:pPr>
              <a:r>
                <a:rPr lang="en-US" altLang="en-US" sz="1000">
                  <a:solidFill>
                    <a:schemeClr val="hlink"/>
                  </a:solidFill>
                  <a:latin typeface="Times New Roman" panose="02020603050405020304" pitchFamily="18" charset="0"/>
                </a:rPr>
                <a:t>Issue Total Reward Card</a:t>
              </a:r>
            </a:p>
            <a:p>
              <a:pPr>
                <a:spcBef>
                  <a:spcPct val="0"/>
                </a:spcBef>
                <a:buClrTx/>
                <a:buSzTx/>
                <a:buFont typeface="Wingdings" panose="05000000000000000000" pitchFamily="2" charset="2"/>
                <a:buChar char="w"/>
              </a:pPr>
              <a:r>
                <a:rPr lang="en-US" altLang="en-US" sz="1000">
                  <a:solidFill>
                    <a:schemeClr val="hlink"/>
                  </a:solidFill>
                  <a:latin typeface="Times New Roman" panose="02020603050405020304" pitchFamily="18" charset="0"/>
                </a:rPr>
                <a:t>Explain Program &amp; Promos</a:t>
              </a:r>
            </a:p>
            <a:p>
              <a:pPr>
                <a:spcBef>
                  <a:spcPct val="0"/>
                </a:spcBef>
                <a:buClrTx/>
                <a:buSzTx/>
                <a:buFont typeface="Wingdings" panose="05000000000000000000" pitchFamily="2" charset="2"/>
                <a:buChar char="w"/>
              </a:pPr>
              <a:r>
                <a:rPr lang="en-US" altLang="en-US" sz="1000">
                  <a:solidFill>
                    <a:schemeClr val="hlink"/>
                  </a:solidFill>
                  <a:latin typeface="Times New Roman" panose="02020603050405020304" pitchFamily="18" charset="0"/>
                </a:rPr>
                <a:t>Issue Cash and Comps</a:t>
              </a:r>
            </a:p>
            <a:p>
              <a:pPr>
                <a:spcBef>
                  <a:spcPct val="0"/>
                </a:spcBef>
                <a:buClrTx/>
                <a:buSzTx/>
                <a:buFont typeface="Wingdings" panose="05000000000000000000" pitchFamily="2" charset="2"/>
                <a:buChar char="w"/>
              </a:pPr>
              <a:r>
                <a:rPr lang="en-US" altLang="en-US" sz="1000">
                  <a:solidFill>
                    <a:schemeClr val="hlink"/>
                  </a:solidFill>
                  <a:latin typeface="Times New Roman" panose="02020603050405020304" pitchFamily="18" charset="0"/>
                </a:rPr>
                <a:t>Hotel Check in / out</a:t>
              </a:r>
            </a:p>
            <a:p>
              <a:pPr>
                <a:spcBef>
                  <a:spcPct val="0"/>
                </a:spcBef>
                <a:buClrTx/>
                <a:buSzTx/>
                <a:buFont typeface="Wingdings" panose="05000000000000000000" pitchFamily="2" charset="2"/>
                <a:buChar char="w"/>
              </a:pPr>
              <a:r>
                <a:rPr lang="en-US" altLang="en-US" sz="1000">
                  <a:solidFill>
                    <a:schemeClr val="hlink"/>
                  </a:solidFill>
                  <a:latin typeface="Times New Roman" panose="02020603050405020304" pitchFamily="18" charset="0"/>
                </a:rPr>
                <a:t>Diamond / VIP Hosts</a:t>
              </a:r>
            </a:p>
            <a:p>
              <a:pPr>
                <a:spcBef>
                  <a:spcPct val="0"/>
                </a:spcBef>
                <a:buClrTx/>
                <a:buSzTx/>
                <a:buFont typeface="Wingdings" panose="05000000000000000000" pitchFamily="2" charset="2"/>
                <a:buChar char="w"/>
              </a:pPr>
              <a:r>
                <a:rPr lang="en-US" altLang="en-US" sz="1000">
                  <a:solidFill>
                    <a:schemeClr val="hlink"/>
                  </a:solidFill>
                  <a:latin typeface="Times New Roman" panose="02020603050405020304" pitchFamily="18" charset="0"/>
                </a:rPr>
                <a:t>Events, Promotions, Entmt</a:t>
              </a:r>
            </a:p>
            <a:p>
              <a:pPr>
                <a:spcBef>
                  <a:spcPct val="0"/>
                </a:spcBef>
                <a:buClrTx/>
                <a:buSzTx/>
                <a:buFont typeface="Wingdings" panose="05000000000000000000" pitchFamily="2" charset="2"/>
                <a:buChar char="w"/>
              </a:pPr>
              <a:r>
                <a:rPr lang="en-US" altLang="en-US" sz="1000">
                  <a:solidFill>
                    <a:schemeClr val="hlink"/>
                  </a:solidFill>
                  <a:latin typeface="Times New Roman" panose="02020603050405020304" pitchFamily="18" charset="0"/>
                </a:rPr>
                <a:t>Slot and Table services</a:t>
              </a:r>
            </a:p>
            <a:p>
              <a:pPr>
                <a:spcBef>
                  <a:spcPct val="0"/>
                </a:spcBef>
                <a:buClrTx/>
                <a:buSzTx/>
                <a:buFont typeface="Wingdings" panose="05000000000000000000" pitchFamily="2" charset="2"/>
                <a:buChar char="w"/>
              </a:pPr>
              <a:r>
                <a:rPr lang="en-US" altLang="en-US" sz="1000">
                  <a:solidFill>
                    <a:schemeClr val="hlink"/>
                  </a:solidFill>
                  <a:latin typeface="Times New Roman" panose="02020603050405020304" pitchFamily="18" charset="0"/>
                </a:rPr>
                <a:t>Food, Beverage &amp; Retail POS</a:t>
              </a:r>
            </a:p>
          </p:txBody>
        </p:sp>
        <p:pic>
          <p:nvPicPr>
            <p:cNvPr id="9624" name="Picture 347" descr="Total Rewards">
              <a:extLst>
                <a:ext uri="{FF2B5EF4-FFF2-40B4-BE49-F238E27FC236}">
                  <a16:creationId xmlns:a16="http://schemas.microsoft.com/office/drawing/2014/main" id="{2715493D-3A32-C64C-5DBD-73BE2B2485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l="2147" t="54028" r="73833" b="24361"/>
            <a:stretch>
              <a:fillRect/>
            </a:stretch>
          </p:blipFill>
          <p:spPr bwMode="auto">
            <a:xfrm>
              <a:off x="1971" y="2092"/>
              <a:ext cx="805"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 name="Line 348">
              <a:extLst>
                <a:ext uri="{FF2B5EF4-FFF2-40B4-BE49-F238E27FC236}">
                  <a16:creationId xmlns:a16="http://schemas.microsoft.com/office/drawing/2014/main" id="{17632FE8-59DD-8263-9CE4-45A54A62C8F8}"/>
                </a:ext>
              </a:extLst>
            </p:cNvPr>
            <p:cNvSpPr>
              <a:spLocks noChangeShapeType="1"/>
            </p:cNvSpPr>
            <p:nvPr/>
          </p:nvSpPr>
          <p:spPr bwMode="auto">
            <a:xfrm flipV="1">
              <a:off x="1459" y="2803"/>
              <a:ext cx="443" cy="5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17" name="Group 349">
            <a:extLst>
              <a:ext uri="{FF2B5EF4-FFF2-40B4-BE49-F238E27FC236}">
                <a16:creationId xmlns:a16="http://schemas.microsoft.com/office/drawing/2014/main" id="{CD099C5C-409D-F7FD-1BCC-DEEBE1973AED}"/>
              </a:ext>
            </a:extLst>
          </p:cNvPr>
          <p:cNvGrpSpPr>
            <a:grpSpLocks/>
          </p:cNvGrpSpPr>
          <p:nvPr/>
        </p:nvGrpSpPr>
        <p:grpSpPr bwMode="auto">
          <a:xfrm>
            <a:off x="3825876" y="4506915"/>
            <a:ext cx="3224213" cy="2149655"/>
            <a:chOff x="1450" y="3028"/>
            <a:chExt cx="2031" cy="1445"/>
          </a:xfrm>
        </p:grpSpPr>
        <p:pic>
          <p:nvPicPr>
            <p:cNvPr id="9617" name="Picture 350">
              <a:extLst>
                <a:ext uri="{FF2B5EF4-FFF2-40B4-BE49-F238E27FC236}">
                  <a16:creationId xmlns:a16="http://schemas.microsoft.com/office/drawing/2014/main" id="{99EA9293-2C6D-8AE8-04B4-D646FFA84A0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10156" t="20909" r="10938" b="4126"/>
            <a:stretch>
              <a:fillRect/>
            </a:stretch>
          </p:blipFill>
          <p:spPr bwMode="auto">
            <a:xfrm>
              <a:off x="2832" y="3992"/>
              <a:ext cx="649" cy="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18" name="Rectangle 351">
              <a:extLst>
                <a:ext uri="{FF2B5EF4-FFF2-40B4-BE49-F238E27FC236}">
                  <a16:creationId xmlns:a16="http://schemas.microsoft.com/office/drawing/2014/main" id="{62CD9FFF-D079-DD9D-3CB3-67E77F1C249F}"/>
                </a:ext>
              </a:extLst>
            </p:cNvPr>
            <p:cNvSpPr>
              <a:spLocks noChangeArrowheads="1"/>
            </p:cNvSpPr>
            <p:nvPr/>
          </p:nvSpPr>
          <p:spPr bwMode="auto">
            <a:xfrm>
              <a:off x="1858" y="3896"/>
              <a:ext cx="984"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SzTx/>
                <a:buFontTx/>
                <a:buNone/>
              </a:pPr>
              <a:r>
                <a:rPr lang="en-US" altLang="en-US" sz="2000" b="1">
                  <a:latin typeface="Times New Roman" panose="02020603050405020304" pitchFamily="18" charset="0"/>
                </a:rPr>
                <a:t>Our Website</a:t>
              </a:r>
            </a:p>
          </p:txBody>
        </p:sp>
        <p:sp>
          <p:nvSpPr>
            <p:cNvPr id="9619" name="Rectangle 352">
              <a:extLst>
                <a:ext uri="{FF2B5EF4-FFF2-40B4-BE49-F238E27FC236}">
                  <a16:creationId xmlns:a16="http://schemas.microsoft.com/office/drawing/2014/main" id="{740A2A43-C81B-50E0-621C-D5985AAE607A}"/>
                </a:ext>
              </a:extLst>
            </p:cNvPr>
            <p:cNvSpPr>
              <a:spLocks noChangeArrowheads="1"/>
            </p:cNvSpPr>
            <p:nvPr/>
          </p:nvSpPr>
          <p:spPr bwMode="auto">
            <a:xfrm>
              <a:off x="1888" y="4088"/>
              <a:ext cx="866"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nSpc>
                  <a:spcPct val="70000"/>
                </a:lnSpc>
                <a:spcBef>
                  <a:spcPct val="50000"/>
                </a:spcBef>
                <a:buClrTx/>
                <a:buSzTx/>
                <a:buFont typeface="Wingdings" panose="05000000000000000000" pitchFamily="2" charset="2"/>
                <a:buChar char="w"/>
              </a:pPr>
              <a:r>
                <a:rPr lang="en-US" altLang="en-US" sz="1000">
                  <a:solidFill>
                    <a:schemeClr val="hlink"/>
                  </a:solidFill>
                  <a:latin typeface="Times New Roman" panose="02020603050405020304" pitchFamily="18" charset="0"/>
                </a:rPr>
                <a:t> eTotal Rewards</a:t>
              </a:r>
            </a:p>
            <a:p>
              <a:pPr>
                <a:lnSpc>
                  <a:spcPct val="70000"/>
                </a:lnSpc>
                <a:spcBef>
                  <a:spcPct val="50000"/>
                </a:spcBef>
                <a:buClrTx/>
                <a:buSzTx/>
                <a:buFont typeface="Wingdings" panose="05000000000000000000" pitchFamily="2" charset="2"/>
                <a:buChar char="w"/>
              </a:pPr>
              <a:r>
                <a:rPr lang="en-US" altLang="en-US" sz="1000">
                  <a:solidFill>
                    <a:schemeClr val="hlink"/>
                  </a:solidFill>
                  <a:latin typeface="Times New Roman" panose="02020603050405020304" pitchFamily="18" charset="0"/>
                </a:rPr>
                <a:t> Web Book-it / YOW</a:t>
              </a:r>
            </a:p>
            <a:p>
              <a:pPr>
                <a:lnSpc>
                  <a:spcPct val="70000"/>
                </a:lnSpc>
                <a:spcBef>
                  <a:spcPct val="50000"/>
                </a:spcBef>
                <a:buClrTx/>
                <a:buSzTx/>
                <a:buFont typeface="Wingdings" panose="05000000000000000000" pitchFamily="2" charset="2"/>
                <a:buChar char="w"/>
              </a:pPr>
              <a:r>
                <a:rPr lang="en-US" altLang="en-US" sz="1000">
                  <a:solidFill>
                    <a:schemeClr val="hlink"/>
                  </a:solidFill>
                  <a:latin typeface="Times New Roman" panose="02020603050405020304" pitchFamily="18" charset="0"/>
                </a:rPr>
                <a:t> Play for Fun Online</a:t>
              </a:r>
            </a:p>
          </p:txBody>
        </p:sp>
        <p:sp>
          <p:nvSpPr>
            <p:cNvPr id="9620" name="Line 353">
              <a:extLst>
                <a:ext uri="{FF2B5EF4-FFF2-40B4-BE49-F238E27FC236}">
                  <a16:creationId xmlns:a16="http://schemas.microsoft.com/office/drawing/2014/main" id="{EC84CFBD-1774-1CFC-D625-C74CD275AB07}"/>
                </a:ext>
              </a:extLst>
            </p:cNvPr>
            <p:cNvSpPr>
              <a:spLocks noChangeShapeType="1"/>
            </p:cNvSpPr>
            <p:nvPr/>
          </p:nvSpPr>
          <p:spPr bwMode="auto">
            <a:xfrm flipV="1">
              <a:off x="2962" y="3461"/>
              <a:ext cx="427" cy="459"/>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621" name="Line 354">
              <a:extLst>
                <a:ext uri="{FF2B5EF4-FFF2-40B4-BE49-F238E27FC236}">
                  <a16:creationId xmlns:a16="http://schemas.microsoft.com/office/drawing/2014/main" id="{8A577F7E-42F1-C008-0E2C-1E0800E5E80A}"/>
                </a:ext>
              </a:extLst>
            </p:cNvPr>
            <p:cNvSpPr>
              <a:spLocks noChangeShapeType="1"/>
            </p:cNvSpPr>
            <p:nvPr/>
          </p:nvSpPr>
          <p:spPr bwMode="auto">
            <a:xfrm>
              <a:off x="1450" y="3028"/>
              <a:ext cx="745" cy="903"/>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18" name="Group 355">
            <a:extLst>
              <a:ext uri="{FF2B5EF4-FFF2-40B4-BE49-F238E27FC236}">
                <a16:creationId xmlns:a16="http://schemas.microsoft.com/office/drawing/2014/main" id="{428B9082-669F-BC9B-A6BF-DFFFFBC362FA}"/>
              </a:ext>
            </a:extLst>
          </p:cNvPr>
          <p:cNvGrpSpPr>
            <a:grpSpLocks/>
          </p:cNvGrpSpPr>
          <p:nvPr/>
        </p:nvGrpSpPr>
        <p:grpSpPr bwMode="auto">
          <a:xfrm>
            <a:off x="7208839" y="5505450"/>
            <a:ext cx="3468687" cy="1153110"/>
            <a:chOff x="3581" y="3699"/>
            <a:chExt cx="2185" cy="775"/>
          </a:xfrm>
        </p:grpSpPr>
        <p:sp>
          <p:nvSpPr>
            <p:cNvPr id="9613" name="Rectangle 356">
              <a:extLst>
                <a:ext uri="{FF2B5EF4-FFF2-40B4-BE49-F238E27FC236}">
                  <a16:creationId xmlns:a16="http://schemas.microsoft.com/office/drawing/2014/main" id="{84ABA6C0-4A38-243A-3C65-BB88BB6C22CD}"/>
                </a:ext>
              </a:extLst>
            </p:cNvPr>
            <p:cNvSpPr>
              <a:spLocks noChangeArrowheads="1"/>
            </p:cNvSpPr>
            <p:nvPr/>
          </p:nvSpPr>
          <p:spPr bwMode="auto">
            <a:xfrm>
              <a:off x="4671" y="3941"/>
              <a:ext cx="1095"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SzTx/>
                <a:buFontTx/>
                <a:buNone/>
              </a:pPr>
              <a:r>
                <a:rPr lang="en-US" altLang="en-US" sz="2000" b="1">
                  <a:latin typeface="Times New Roman" panose="02020603050405020304" pitchFamily="18" charset="0"/>
                </a:rPr>
                <a:t>Our Interaction</a:t>
              </a:r>
            </a:p>
          </p:txBody>
        </p:sp>
        <p:sp>
          <p:nvSpPr>
            <p:cNvPr id="9614" name="Text Box 357">
              <a:extLst>
                <a:ext uri="{FF2B5EF4-FFF2-40B4-BE49-F238E27FC236}">
                  <a16:creationId xmlns:a16="http://schemas.microsoft.com/office/drawing/2014/main" id="{92B92527-3F4C-7C20-1808-57DF72FA402A}"/>
                </a:ext>
              </a:extLst>
            </p:cNvPr>
            <p:cNvSpPr txBox="1">
              <a:spLocks noChangeArrowheads="1"/>
            </p:cNvSpPr>
            <p:nvPr/>
          </p:nvSpPr>
          <p:spPr bwMode="auto">
            <a:xfrm>
              <a:off x="4615" y="4102"/>
              <a:ext cx="1105"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173038" indent="-173038"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SzTx/>
                <a:buFont typeface="Wingdings" panose="05000000000000000000" pitchFamily="2" charset="2"/>
                <a:buChar char="w"/>
              </a:pPr>
              <a:r>
                <a:rPr lang="en-US" altLang="en-US" sz="1000">
                  <a:solidFill>
                    <a:schemeClr val="hlink"/>
                  </a:solidFill>
                  <a:latin typeface="Times New Roman" panose="02020603050405020304" pitchFamily="18" charset="0"/>
                </a:rPr>
                <a:t>Enterprise Promotions</a:t>
              </a:r>
            </a:p>
            <a:p>
              <a:pPr>
                <a:spcBef>
                  <a:spcPct val="0"/>
                </a:spcBef>
                <a:buClrTx/>
                <a:buSzTx/>
                <a:buFont typeface="Wingdings" panose="05000000000000000000" pitchFamily="2" charset="2"/>
                <a:buChar char="w"/>
              </a:pPr>
              <a:r>
                <a:rPr lang="en-US" altLang="en-US" sz="1000">
                  <a:solidFill>
                    <a:schemeClr val="hlink"/>
                  </a:solidFill>
                  <a:latin typeface="Times New Roman" panose="02020603050405020304" pitchFamily="18" charset="0"/>
                </a:rPr>
                <a:t>Player Contact System</a:t>
              </a:r>
            </a:p>
            <a:p>
              <a:pPr>
                <a:spcBef>
                  <a:spcPct val="0"/>
                </a:spcBef>
                <a:buClrTx/>
                <a:buSzTx/>
                <a:buFont typeface="Wingdings" panose="05000000000000000000" pitchFamily="2" charset="2"/>
                <a:buChar char="w"/>
              </a:pPr>
              <a:r>
                <a:rPr lang="en-US" altLang="en-US" sz="1000">
                  <a:solidFill>
                    <a:schemeClr val="hlink"/>
                  </a:solidFill>
                  <a:latin typeface="Times New Roman" panose="02020603050405020304" pitchFamily="18" charset="0"/>
                </a:rPr>
                <a:t>Slot Service Dispatch</a:t>
              </a:r>
            </a:p>
          </p:txBody>
        </p:sp>
        <p:pic>
          <p:nvPicPr>
            <p:cNvPr id="9615" name="Picture 358" descr="drum_three">
              <a:extLst>
                <a:ext uri="{FF2B5EF4-FFF2-40B4-BE49-F238E27FC236}">
                  <a16:creationId xmlns:a16="http://schemas.microsoft.com/office/drawing/2014/main" id="{2E59A5DC-13EF-4856-57F3-9E70ADE3107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81" y="3994"/>
              <a:ext cx="588"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16" name="Line 359">
              <a:extLst>
                <a:ext uri="{FF2B5EF4-FFF2-40B4-BE49-F238E27FC236}">
                  <a16:creationId xmlns:a16="http://schemas.microsoft.com/office/drawing/2014/main" id="{C1567426-8DD5-7C90-01EC-0BF23FE2987F}"/>
                </a:ext>
              </a:extLst>
            </p:cNvPr>
            <p:cNvSpPr>
              <a:spLocks noChangeShapeType="1"/>
            </p:cNvSpPr>
            <p:nvPr/>
          </p:nvSpPr>
          <p:spPr bwMode="auto">
            <a:xfrm flipV="1">
              <a:off x="3626" y="3699"/>
              <a:ext cx="259" cy="258"/>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19" name="Group 360">
            <a:extLst>
              <a:ext uri="{FF2B5EF4-FFF2-40B4-BE49-F238E27FC236}">
                <a16:creationId xmlns:a16="http://schemas.microsoft.com/office/drawing/2014/main" id="{E39BFE10-8958-A816-31B6-2E388A20B068}"/>
              </a:ext>
            </a:extLst>
          </p:cNvPr>
          <p:cNvGrpSpPr>
            <a:grpSpLocks/>
          </p:cNvGrpSpPr>
          <p:nvPr/>
        </p:nvGrpSpPr>
        <p:grpSpPr bwMode="auto">
          <a:xfrm>
            <a:off x="7886701" y="1804988"/>
            <a:ext cx="2709863" cy="1498600"/>
            <a:chOff x="4008" y="1213"/>
            <a:chExt cx="1707" cy="1007"/>
          </a:xfrm>
        </p:grpSpPr>
        <p:grpSp>
          <p:nvGrpSpPr>
            <p:cNvPr id="9587" name="Group 361">
              <a:extLst>
                <a:ext uri="{FF2B5EF4-FFF2-40B4-BE49-F238E27FC236}">
                  <a16:creationId xmlns:a16="http://schemas.microsoft.com/office/drawing/2014/main" id="{FDBCD622-D817-9D65-E0B8-6A156956B0C1}"/>
                </a:ext>
              </a:extLst>
            </p:cNvPr>
            <p:cNvGrpSpPr>
              <a:grpSpLocks/>
            </p:cNvGrpSpPr>
            <p:nvPr/>
          </p:nvGrpSpPr>
          <p:grpSpPr bwMode="auto">
            <a:xfrm>
              <a:off x="5218" y="1805"/>
              <a:ext cx="497" cy="415"/>
              <a:chOff x="4222" y="1360"/>
              <a:chExt cx="563" cy="549"/>
            </a:xfrm>
          </p:grpSpPr>
          <p:sp>
            <p:nvSpPr>
              <p:cNvPr id="9592" name="Freeform 362">
                <a:extLst>
                  <a:ext uri="{FF2B5EF4-FFF2-40B4-BE49-F238E27FC236}">
                    <a16:creationId xmlns:a16="http://schemas.microsoft.com/office/drawing/2014/main" id="{8C20CE38-DFE0-C18E-DB4E-B33DA1EDAE8D}"/>
                  </a:ext>
                </a:extLst>
              </p:cNvPr>
              <p:cNvSpPr>
                <a:spLocks/>
              </p:cNvSpPr>
              <p:nvPr/>
            </p:nvSpPr>
            <p:spPr bwMode="auto">
              <a:xfrm>
                <a:off x="4700" y="1600"/>
                <a:ext cx="55" cy="60"/>
              </a:xfrm>
              <a:custGeom>
                <a:avLst/>
                <a:gdLst>
                  <a:gd name="T0" fmla="*/ 28 w 109"/>
                  <a:gd name="T1" fmla="*/ 26 h 111"/>
                  <a:gd name="T2" fmla="*/ 8 w 109"/>
                  <a:gd name="T3" fmla="*/ 0 h 111"/>
                  <a:gd name="T4" fmla="*/ 0 w 109"/>
                  <a:gd name="T5" fmla="*/ 32 h 111"/>
                  <a:gd name="T6" fmla="*/ 28 w 109"/>
                  <a:gd name="T7" fmla="*/ 26 h 111"/>
                  <a:gd name="T8" fmla="*/ 0 60000 65536"/>
                  <a:gd name="T9" fmla="*/ 0 60000 65536"/>
                  <a:gd name="T10" fmla="*/ 0 60000 65536"/>
                  <a:gd name="T11" fmla="*/ 0 60000 65536"/>
                  <a:gd name="T12" fmla="*/ 0 w 109"/>
                  <a:gd name="T13" fmla="*/ 0 h 111"/>
                  <a:gd name="T14" fmla="*/ 109 w 109"/>
                  <a:gd name="T15" fmla="*/ 111 h 111"/>
                </a:gdLst>
                <a:ahLst/>
                <a:cxnLst>
                  <a:cxn ang="T8">
                    <a:pos x="T0" y="T1"/>
                  </a:cxn>
                  <a:cxn ang="T9">
                    <a:pos x="T2" y="T3"/>
                  </a:cxn>
                  <a:cxn ang="T10">
                    <a:pos x="T4" y="T5"/>
                  </a:cxn>
                  <a:cxn ang="T11">
                    <a:pos x="T6" y="T7"/>
                  </a:cxn>
                </a:cxnLst>
                <a:rect l="T12" t="T13" r="T14" b="T15"/>
                <a:pathLst>
                  <a:path w="109" h="111">
                    <a:moveTo>
                      <a:pt x="109" y="89"/>
                    </a:moveTo>
                    <a:lnTo>
                      <a:pt x="29" y="0"/>
                    </a:lnTo>
                    <a:lnTo>
                      <a:pt x="0" y="111"/>
                    </a:lnTo>
                    <a:lnTo>
                      <a:pt x="109"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593" name="Freeform 363">
                <a:extLst>
                  <a:ext uri="{FF2B5EF4-FFF2-40B4-BE49-F238E27FC236}">
                    <a16:creationId xmlns:a16="http://schemas.microsoft.com/office/drawing/2014/main" id="{9A6D7628-284E-59AE-7321-AD4E2FFCF618}"/>
                  </a:ext>
                </a:extLst>
              </p:cNvPr>
              <p:cNvSpPr>
                <a:spLocks/>
              </p:cNvSpPr>
              <p:nvPr/>
            </p:nvSpPr>
            <p:spPr bwMode="auto">
              <a:xfrm>
                <a:off x="4608" y="1585"/>
                <a:ext cx="46" cy="324"/>
              </a:xfrm>
              <a:custGeom>
                <a:avLst/>
                <a:gdLst>
                  <a:gd name="T0" fmla="*/ 0 w 92"/>
                  <a:gd name="T1" fmla="*/ 10 h 601"/>
                  <a:gd name="T2" fmla="*/ 0 w 92"/>
                  <a:gd name="T3" fmla="*/ 175 h 601"/>
                  <a:gd name="T4" fmla="*/ 23 w 92"/>
                  <a:gd name="T5" fmla="*/ 162 h 601"/>
                  <a:gd name="T6" fmla="*/ 23 w 92"/>
                  <a:gd name="T7" fmla="*/ 0 h 601"/>
                  <a:gd name="T8" fmla="*/ 0 w 92"/>
                  <a:gd name="T9" fmla="*/ 10 h 601"/>
                  <a:gd name="T10" fmla="*/ 0 60000 65536"/>
                  <a:gd name="T11" fmla="*/ 0 60000 65536"/>
                  <a:gd name="T12" fmla="*/ 0 60000 65536"/>
                  <a:gd name="T13" fmla="*/ 0 60000 65536"/>
                  <a:gd name="T14" fmla="*/ 0 60000 65536"/>
                  <a:gd name="T15" fmla="*/ 0 w 92"/>
                  <a:gd name="T16" fmla="*/ 0 h 601"/>
                  <a:gd name="T17" fmla="*/ 92 w 92"/>
                  <a:gd name="T18" fmla="*/ 601 h 601"/>
                </a:gdLst>
                <a:ahLst/>
                <a:cxnLst>
                  <a:cxn ang="T10">
                    <a:pos x="T0" y="T1"/>
                  </a:cxn>
                  <a:cxn ang="T11">
                    <a:pos x="T2" y="T3"/>
                  </a:cxn>
                  <a:cxn ang="T12">
                    <a:pos x="T4" y="T5"/>
                  </a:cxn>
                  <a:cxn ang="T13">
                    <a:pos x="T6" y="T7"/>
                  </a:cxn>
                  <a:cxn ang="T14">
                    <a:pos x="T8" y="T9"/>
                  </a:cxn>
                </a:cxnLst>
                <a:rect l="T15" t="T16" r="T17" b="T18"/>
                <a:pathLst>
                  <a:path w="92" h="601">
                    <a:moveTo>
                      <a:pt x="0" y="36"/>
                    </a:moveTo>
                    <a:lnTo>
                      <a:pt x="0" y="601"/>
                    </a:lnTo>
                    <a:lnTo>
                      <a:pt x="92" y="557"/>
                    </a:lnTo>
                    <a:lnTo>
                      <a:pt x="92" y="0"/>
                    </a:lnTo>
                    <a:lnTo>
                      <a:pt x="0" y="36"/>
                    </a:lnTo>
                    <a:close/>
                  </a:path>
                </a:pathLst>
              </a:custGeom>
              <a:solidFill>
                <a:srgbClr val="402000"/>
              </a:solidFill>
              <a:ln w="3175">
                <a:solidFill>
                  <a:srgbClr val="A05000"/>
                </a:solidFill>
                <a:prstDash val="solid"/>
                <a:round/>
                <a:headEnd/>
                <a:tailEnd/>
              </a:ln>
            </p:spPr>
            <p:txBody>
              <a:bodyPr/>
              <a:lstStyle/>
              <a:p>
                <a:endParaRPr lang="en-US"/>
              </a:p>
            </p:txBody>
          </p:sp>
          <p:sp>
            <p:nvSpPr>
              <p:cNvPr id="9594" name="Rectangle 364">
                <a:extLst>
                  <a:ext uri="{FF2B5EF4-FFF2-40B4-BE49-F238E27FC236}">
                    <a16:creationId xmlns:a16="http://schemas.microsoft.com/office/drawing/2014/main" id="{4648BEDE-FC69-5A0D-31A9-0E59CC87F3A2}"/>
                  </a:ext>
                </a:extLst>
              </p:cNvPr>
              <p:cNvSpPr>
                <a:spLocks noChangeArrowheads="1"/>
              </p:cNvSpPr>
              <p:nvPr/>
            </p:nvSpPr>
            <p:spPr bwMode="auto">
              <a:xfrm>
                <a:off x="4574" y="1605"/>
                <a:ext cx="34" cy="304"/>
              </a:xfrm>
              <a:prstGeom prst="rect">
                <a:avLst/>
              </a:prstGeom>
              <a:solidFill>
                <a:srgbClr val="804000"/>
              </a:solidFill>
              <a:ln w="3175">
                <a:solidFill>
                  <a:srgbClr val="A05000"/>
                </a:solidFill>
                <a:miter lim="800000"/>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595" name="Freeform 365">
                <a:extLst>
                  <a:ext uri="{FF2B5EF4-FFF2-40B4-BE49-F238E27FC236}">
                    <a16:creationId xmlns:a16="http://schemas.microsoft.com/office/drawing/2014/main" id="{86E89F09-4C40-D3B6-2C0A-B538FEABEDC8}"/>
                  </a:ext>
                </a:extLst>
              </p:cNvPr>
              <p:cNvSpPr>
                <a:spLocks/>
              </p:cNvSpPr>
              <p:nvPr/>
            </p:nvSpPr>
            <p:spPr bwMode="auto">
              <a:xfrm>
                <a:off x="4573" y="1585"/>
                <a:ext cx="81" cy="19"/>
              </a:xfrm>
              <a:custGeom>
                <a:avLst/>
                <a:gdLst>
                  <a:gd name="T0" fmla="*/ 0 w 162"/>
                  <a:gd name="T1" fmla="*/ 10 h 36"/>
                  <a:gd name="T2" fmla="*/ 18 w 162"/>
                  <a:gd name="T3" fmla="*/ 10 h 36"/>
                  <a:gd name="T4" fmla="*/ 41 w 162"/>
                  <a:gd name="T5" fmla="*/ 0 h 36"/>
                  <a:gd name="T6" fmla="*/ 23 w 162"/>
                  <a:gd name="T7" fmla="*/ 0 h 36"/>
                  <a:gd name="T8" fmla="*/ 0 w 162"/>
                  <a:gd name="T9" fmla="*/ 10 h 36"/>
                  <a:gd name="T10" fmla="*/ 0 60000 65536"/>
                  <a:gd name="T11" fmla="*/ 0 60000 65536"/>
                  <a:gd name="T12" fmla="*/ 0 60000 65536"/>
                  <a:gd name="T13" fmla="*/ 0 60000 65536"/>
                  <a:gd name="T14" fmla="*/ 0 60000 65536"/>
                  <a:gd name="T15" fmla="*/ 0 w 162"/>
                  <a:gd name="T16" fmla="*/ 0 h 36"/>
                  <a:gd name="T17" fmla="*/ 162 w 162"/>
                  <a:gd name="T18" fmla="*/ 36 h 36"/>
                </a:gdLst>
                <a:ahLst/>
                <a:cxnLst>
                  <a:cxn ang="T10">
                    <a:pos x="T0" y="T1"/>
                  </a:cxn>
                  <a:cxn ang="T11">
                    <a:pos x="T2" y="T3"/>
                  </a:cxn>
                  <a:cxn ang="T12">
                    <a:pos x="T4" y="T5"/>
                  </a:cxn>
                  <a:cxn ang="T13">
                    <a:pos x="T6" y="T7"/>
                  </a:cxn>
                  <a:cxn ang="T14">
                    <a:pos x="T8" y="T9"/>
                  </a:cxn>
                </a:cxnLst>
                <a:rect l="T15" t="T16" r="T17" b="T18"/>
                <a:pathLst>
                  <a:path w="162" h="36">
                    <a:moveTo>
                      <a:pt x="0" y="36"/>
                    </a:moveTo>
                    <a:lnTo>
                      <a:pt x="70" y="36"/>
                    </a:lnTo>
                    <a:lnTo>
                      <a:pt x="162" y="0"/>
                    </a:lnTo>
                    <a:lnTo>
                      <a:pt x="92" y="0"/>
                    </a:lnTo>
                    <a:lnTo>
                      <a:pt x="0" y="36"/>
                    </a:lnTo>
                    <a:close/>
                  </a:path>
                </a:pathLst>
              </a:custGeom>
              <a:solidFill>
                <a:srgbClr val="C06000"/>
              </a:solidFill>
              <a:ln w="3175">
                <a:solidFill>
                  <a:srgbClr val="A05000"/>
                </a:solidFill>
                <a:prstDash val="solid"/>
                <a:round/>
                <a:headEnd/>
                <a:tailEnd/>
              </a:ln>
            </p:spPr>
            <p:txBody>
              <a:bodyPr/>
              <a:lstStyle/>
              <a:p>
                <a:endParaRPr lang="en-US"/>
              </a:p>
            </p:txBody>
          </p:sp>
          <p:sp>
            <p:nvSpPr>
              <p:cNvPr id="9596" name="Freeform 366">
                <a:extLst>
                  <a:ext uri="{FF2B5EF4-FFF2-40B4-BE49-F238E27FC236}">
                    <a16:creationId xmlns:a16="http://schemas.microsoft.com/office/drawing/2014/main" id="{447F22BD-503B-42C0-4BD8-90B6C1ABA6FB}"/>
                  </a:ext>
                </a:extLst>
              </p:cNvPr>
              <p:cNvSpPr>
                <a:spLocks/>
              </p:cNvSpPr>
              <p:nvPr/>
            </p:nvSpPr>
            <p:spPr bwMode="auto">
              <a:xfrm>
                <a:off x="4283" y="1823"/>
                <a:ext cx="57" cy="11"/>
              </a:xfrm>
              <a:custGeom>
                <a:avLst/>
                <a:gdLst>
                  <a:gd name="T0" fmla="*/ 0 w 115"/>
                  <a:gd name="T1" fmla="*/ 0 h 20"/>
                  <a:gd name="T2" fmla="*/ 28 w 115"/>
                  <a:gd name="T3" fmla="*/ 2 h 20"/>
                  <a:gd name="T4" fmla="*/ 28 w 115"/>
                  <a:gd name="T5" fmla="*/ 6 h 20"/>
                  <a:gd name="T6" fmla="*/ 0 w 115"/>
                  <a:gd name="T7" fmla="*/ 4 h 20"/>
                  <a:gd name="T8" fmla="*/ 0 w 115"/>
                  <a:gd name="T9" fmla="*/ 0 h 20"/>
                  <a:gd name="T10" fmla="*/ 0 60000 65536"/>
                  <a:gd name="T11" fmla="*/ 0 60000 65536"/>
                  <a:gd name="T12" fmla="*/ 0 60000 65536"/>
                  <a:gd name="T13" fmla="*/ 0 60000 65536"/>
                  <a:gd name="T14" fmla="*/ 0 60000 65536"/>
                  <a:gd name="T15" fmla="*/ 0 w 115"/>
                  <a:gd name="T16" fmla="*/ 0 h 20"/>
                  <a:gd name="T17" fmla="*/ 115 w 115"/>
                  <a:gd name="T18" fmla="*/ 20 h 20"/>
                </a:gdLst>
                <a:ahLst/>
                <a:cxnLst>
                  <a:cxn ang="T10">
                    <a:pos x="T0" y="T1"/>
                  </a:cxn>
                  <a:cxn ang="T11">
                    <a:pos x="T2" y="T3"/>
                  </a:cxn>
                  <a:cxn ang="T12">
                    <a:pos x="T4" y="T5"/>
                  </a:cxn>
                  <a:cxn ang="T13">
                    <a:pos x="T6" y="T7"/>
                  </a:cxn>
                  <a:cxn ang="T14">
                    <a:pos x="T8" y="T9"/>
                  </a:cxn>
                </a:cxnLst>
                <a:rect l="T15" t="T16" r="T17" b="T18"/>
                <a:pathLst>
                  <a:path w="115" h="20">
                    <a:moveTo>
                      <a:pt x="0" y="0"/>
                    </a:moveTo>
                    <a:lnTo>
                      <a:pt x="115" y="5"/>
                    </a:lnTo>
                    <a:lnTo>
                      <a:pt x="115" y="20"/>
                    </a:lnTo>
                    <a:lnTo>
                      <a:pt x="0" y="15"/>
                    </a:lnTo>
                    <a:lnTo>
                      <a:pt x="0" y="0"/>
                    </a:lnTo>
                    <a:close/>
                  </a:path>
                </a:pathLst>
              </a:custGeom>
              <a:solidFill>
                <a:srgbClr val="606060"/>
              </a:solidFill>
              <a:ln w="3175">
                <a:solidFill>
                  <a:srgbClr val="404040"/>
                </a:solidFill>
                <a:prstDash val="solid"/>
                <a:round/>
                <a:headEnd/>
                <a:tailEnd/>
              </a:ln>
            </p:spPr>
            <p:txBody>
              <a:bodyPr/>
              <a:lstStyle/>
              <a:p>
                <a:endParaRPr lang="en-US"/>
              </a:p>
            </p:txBody>
          </p:sp>
          <p:sp>
            <p:nvSpPr>
              <p:cNvPr id="9597" name="Freeform 367">
                <a:extLst>
                  <a:ext uri="{FF2B5EF4-FFF2-40B4-BE49-F238E27FC236}">
                    <a16:creationId xmlns:a16="http://schemas.microsoft.com/office/drawing/2014/main" id="{7CB6569A-E667-4310-54BD-EEE7139D8A2A}"/>
                  </a:ext>
                </a:extLst>
              </p:cNvPr>
              <p:cNvSpPr>
                <a:spLocks/>
              </p:cNvSpPr>
              <p:nvPr/>
            </p:nvSpPr>
            <p:spPr bwMode="auto">
              <a:xfrm>
                <a:off x="4222" y="1653"/>
                <a:ext cx="315" cy="175"/>
              </a:xfrm>
              <a:custGeom>
                <a:avLst/>
                <a:gdLst>
                  <a:gd name="T0" fmla="*/ 44 w 631"/>
                  <a:gd name="T1" fmla="*/ 3 h 322"/>
                  <a:gd name="T2" fmla="*/ 43 w 631"/>
                  <a:gd name="T3" fmla="*/ 0 h 322"/>
                  <a:gd name="T4" fmla="*/ 157 w 631"/>
                  <a:gd name="T5" fmla="*/ 0 h 322"/>
                  <a:gd name="T6" fmla="*/ 157 w 631"/>
                  <a:gd name="T7" fmla="*/ 3 h 322"/>
                  <a:gd name="T8" fmla="*/ 114 w 631"/>
                  <a:gd name="T9" fmla="*/ 67 h 322"/>
                  <a:gd name="T10" fmla="*/ 110 w 631"/>
                  <a:gd name="T11" fmla="*/ 73 h 322"/>
                  <a:gd name="T12" fmla="*/ 106 w 631"/>
                  <a:gd name="T13" fmla="*/ 77 h 322"/>
                  <a:gd name="T14" fmla="*/ 102 w 631"/>
                  <a:gd name="T15" fmla="*/ 81 h 322"/>
                  <a:gd name="T16" fmla="*/ 96 w 631"/>
                  <a:gd name="T17" fmla="*/ 86 h 322"/>
                  <a:gd name="T18" fmla="*/ 92 w 631"/>
                  <a:gd name="T19" fmla="*/ 87 h 322"/>
                  <a:gd name="T20" fmla="*/ 89 w 631"/>
                  <a:gd name="T21" fmla="*/ 90 h 322"/>
                  <a:gd name="T22" fmla="*/ 84 w 631"/>
                  <a:gd name="T23" fmla="*/ 91 h 322"/>
                  <a:gd name="T24" fmla="*/ 78 w 631"/>
                  <a:gd name="T25" fmla="*/ 93 h 322"/>
                  <a:gd name="T26" fmla="*/ 73 w 631"/>
                  <a:gd name="T27" fmla="*/ 94 h 322"/>
                  <a:gd name="T28" fmla="*/ 67 w 631"/>
                  <a:gd name="T29" fmla="*/ 95 h 322"/>
                  <a:gd name="T30" fmla="*/ 60 w 631"/>
                  <a:gd name="T31" fmla="*/ 95 h 322"/>
                  <a:gd name="T32" fmla="*/ 54 w 631"/>
                  <a:gd name="T33" fmla="*/ 95 h 322"/>
                  <a:gd name="T34" fmla="*/ 47 w 631"/>
                  <a:gd name="T35" fmla="*/ 95 h 322"/>
                  <a:gd name="T36" fmla="*/ 39 w 631"/>
                  <a:gd name="T37" fmla="*/ 95 h 322"/>
                  <a:gd name="T38" fmla="*/ 33 w 631"/>
                  <a:gd name="T39" fmla="*/ 94 h 322"/>
                  <a:gd name="T40" fmla="*/ 28 w 631"/>
                  <a:gd name="T41" fmla="*/ 93 h 322"/>
                  <a:gd name="T42" fmla="*/ 24 w 631"/>
                  <a:gd name="T43" fmla="*/ 92 h 322"/>
                  <a:gd name="T44" fmla="*/ 21 w 631"/>
                  <a:gd name="T45" fmla="*/ 91 h 322"/>
                  <a:gd name="T46" fmla="*/ 17 w 631"/>
                  <a:gd name="T47" fmla="*/ 89 h 322"/>
                  <a:gd name="T48" fmla="*/ 13 w 631"/>
                  <a:gd name="T49" fmla="*/ 87 h 322"/>
                  <a:gd name="T50" fmla="*/ 10 w 631"/>
                  <a:gd name="T51" fmla="*/ 84 h 322"/>
                  <a:gd name="T52" fmla="*/ 8 w 631"/>
                  <a:gd name="T53" fmla="*/ 82 h 322"/>
                  <a:gd name="T54" fmla="*/ 6 w 631"/>
                  <a:gd name="T55" fmla="*/ 80 h 322"/>
                  <a:gd name="T56" fmla="*/ 4 w 631"/>
                  <a:gd name="T57" fmla="*/ 77 h 322"/>
                  <a:gd name="T58" fmla="*/ 2 w 631"/>
                  <a:gd name="T59" fmla="*/ 75 h 322"/>
                  <a:gd name="T60" fmla="*/ 1 w 631"/>
                  <a:gd name="T61" fmla="*/ 73 h 322"/>
                  <a:gd name="T62" fmla="*/ 0 w 631"/>
                  <a:gd name="T63" fmla="*/ 69 h 322"/>
                  <a:gd name="T64" fmla="*/ 0 w 631"/>
                  <a:gd name="T65" fmla="*/ 63 h 322"/>
                  <a:gd name="T66" fmla="*/ 1 w 631"/>
                  <a:gd name="T67" fmla="*/ 58 h 322"/>
                  <a:gd name="T68" fmla="*/ 3 w 631"/>
                  <a:gd name="T69" fmla="*/ 53 h 322"/>
                  <a:gd name="T70" fmla="*/ 7 w 631"/>
                  <a:gd name="T71" fmla="*/ 46 h 322"/>
                  <a:gd name="T72" fmla="*/ 44 w 631"/>
                  <a:gd name="T73" fmla="*/ 3 h 32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31"/>
                  <a:gd name="T112" fmla="*/ 0 h 322"/>
                  <a:gd name="T113" fmla="*/ 631 w 631"/>
                  <a:gd name="T114" fmla="*/ 322 h 32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31" h="322">
                    <a:moveTo>
                      <a:pt x="176" y="11"/>
                    </a:moveTo>
                    <a:lnTo>
                      <a:pt x="172" y="0"/>
                    </a:lnTo>
                    <a:lnTo>
                      <a:pt x="631" y="0"/>
                    </a:lnTo>
                    <a:lnTo>
                      <a:pt x="631" y="11"/>
                    </a:lnTo>
                    <a:lnTo>
                      <a:pt x="459" y="229"/>
                    </a:lnTo>
                    <a:lnTo>
                      <a:pt x="443" y="246"/>
                    </a:lnTo>
                    <a:lnTo>
                      <a:pt x="426" y="261"/>
                    </a:lnTo>
                    <a:lnTo>
                      <a:pt x="410" y="275"/>
                    </a:lnTo>
                    <a:lnTo>
                      <a:pt x="387" y="290"/>
                    </a:lnTo>
                    <a:lnTo>
                      <a:pt x="371" y="295"/>
                    </a:lnTo>
                    <a:lnTo>
                      <a:pt x="356" y="303"/>
                    </a:lnTo>
                    <a:lnTo>
                      <a:pt x="336" y="309"/>
                    </a:lnTo>
                    <a:lnTo>
                      <a:pt x="315" y="314"/>
                    </a:lnTo>
                    <a:lnTo>
                      <a:pt x="293" y="318"/>
                    </a:lnTo>
                    <a:lnTo>
                      <a:pt x="270" y="320"/>
                    </a:lnTo>
                    <a:lnTo>
                      <a:pt x="242" y="322"/>
                    </a:lnTo>
                    <a:lnTo>
                      <a:pt x="219" y="322"/>
                    </a:lnTo>
                    <a:lnTo>
                      <a:pt x="190" y="322"/>
                    </a:lnTo>
                    <a:lnTo>
                      <a:pt x="158" y="320"/>
                    </a:lnTo>
                    <a:lnTo>
                      <a:pt x="135" y="318"/>
                    </a:lnTo>
                    <a:lnTo>
                      <a:pt x="115" y="316"/>
                    </a:lnTo>
                    <a:lnTo>
                      <a:pt x="98" y="311"/>
                    </a:lnTo>
                    <a:lnTo>
                      <a:pt x="84" y="307"/>
                    </a:lnTo>
                    <a:lnTo>
                      <a:pt x="71" y="301"/>
                    </a:lnTo>
                    <a:lnTo>
                      <a:pt x="55" y="294"/>
                    </a:lnTo>
                    <a:lnTo>
                      <a:pt x="41" y="286"/>
                    </a:lnTo>
                    <a:lnTo>
                      <a:pt x="33" y="278"/>
                    </a:lnTo>
                    <a:lnTo>
                      <a:pt x="24" y="271"/>
                    </a:lnTo>
                    <a:lnTo>
                      <a:pt x="16" y="261"/>
                    </a:lnTo>
                    <a:lnTo>
                      <a:pt x="10" y="254"/>
                    </a:lnTo>
                    <a:lnTo>
                      <a:pt x="4" y="246"/>
                    </a:lnTo>
                    <a:lnTo>
                      <a:pt x="0" y="233"/>
                    </a:lnTo>
                    <a:lnTo>
                      <a:pt x="0" y="212"/>
                    </a:lnTo>
                    <a:lnTo>
                      <a:pt x="4" y="197"/>
                    </a:lnTo>
                    <a:lnTo>
                      <a:pt x="14" y="180"/>
                    </a:lnTo>
                    <a:lnTo>
                      <a:pt x="31" y="155"/>
                    </a:lnTo>
                    <a:lnTo>
                      <a:pt x="176" y="11"/>
                    </a:lnTo>
                    <a:close/>
                  </a:path>
                </a:pathLst>
              </a:custGeom>
              <a:solidFill>
                <a:srgbClr val="808080"/>
              </a:solidFill>
              <a:ln w="3175">
                <a:solidFill>
                  <a:srgbClr val="404040"/>
                </a:solidFill>
                <a:prstDash val="solid"/>
                <a:round/>
                <a:headEnd/>
                <a:tailEnd/>
              </a:ln>
            </p:spPr>
            <p:txBody>
              <a:bodyPr/>
              <a:lstStyle/>
              <a:p>
                <a:endParaRPr lang="en-US"/>
              </a:p>
            </p:txBody>
          </p:sp>
          <p:sp>
            <p:nvSpPr>
              <p:cNvPr id="9598" name="Freeform 368">
                <a:extLst>
                  <a:ext uri="{FF2B5EF4-FFF2-40B4-BE49-F238E27FC236}">
                    <a16:creationId xmlns:a16="http://schemas.microsoft.com/office/drawing/2014/main" id="{5F7DCD09-E2A7-AF59-DB92-E9C97AD78FD9}"/>
                  </a:ext>
                </a:extLst>
              </p:cNvPr>
              <p:cNvSpPr>
                <a:spLocks/>
              </p:cNvSpPr>
              <p:nvPr/>
            </p:nvSpPr>
            <p:spPr bwMode="auto">
              <a:xfrm>
                <a:off x="4222" y="1653"/>
                <a:ext cx="315" cy="169"/>
              </a:xfrm>
              <a:custGeom>
                <a:avLst/>
                <a:gdLst>
                  <a:gd name="T0" fmla="*/ 44 w 631"/>
                  <a:gd name="T1" fmla="*/ 0 h 313"/>
                  <a:gd name="T2" fmla="*/ 157 w 631"/>
                  <a:gd name="T3" fmla="*/ 0 h 313"/>
                  <a:gd name="T4" fmla="*/ 114 w 631"/>
                  <a:gd name="T5" fmla="*/ 64 h 313"/>
                  <a:gd name="T6" fmla="*/ 110 w 631"/>
                  <a:gd name="T7" fmla="*/ 69 h 313"/>
                  <a:gd name="T8" fmla="*/ 106 w 631"/>
                  <a:gd name="T9" fmla="*/ 73 h 313"/>
                  <a:gd name="T10" fmla="*/ 102 w 631"/>
                  <a:gd name="T11" fmla="*/ 77 h 313"/>
                  <a:gd name="T12" fmla="*/ 96 w 631"/>
                  <a:gd name="T13" fmla="*/ 82 h 313"/>
                  <a:gd name="T14" fmla="*/ 92 w 631"/>
                  <a:gd name="T15" fmla="*/ 83 h 313"/>
                  <a:gd name="T16" fmla="*/ 89 w 631"/>
                  <a:gd name="T17" fmla="*/ 85 h 313"/>
                  <a:gd name="T18" fmla="*/ 84 w 631"/>
                  <a:gd name="T19" fmla="*/ 87 h 313"/>
                  <a:gd name="T20" fmla="*/ 78 w 631"/>
                  <a:gd name="T21" fmla="*/ 89 h 313"/>
                  <a:gd name="T22" fmla="*/ 73 w 631"/>
                  <a:gd name="T23" fmla="*/ 90 h 313"/>
                  <a:gd name="T24" fmla="*/ 67 w 631"/>
                  <a:gd name="T25" fmla="*/ 91 h 313"/>
                  <a:gd name="T26" fmla="*/ 60 w 631"/>
                  <a:gd name="T27" fmla="*/ 91 h 313"/>
                  <a:gd name="T28" fmla="*/ 54 w 631"/>
                  <a:gd name="T29" fmla="*/ 91 h 313"/>
                  <a:gd name="T30" fmla="*/ 47 w 631"/>
                  <a:gd name="T31" fmla="*/ 91 h 313"/>
                  <a:gd name="T32" fmla="*/ 39 w 631"/>
                  <a:gd name="T33" fmla="*/ 91 h 313"/>
                  <a:gd name="T34" fmla="*/ 33 w 631"/>
                  <a:gd name="T35" fmla="*/ 90 h 313"/>
                  <a:gd name="T36" fmla="*/ 28 w 631"/>
                  <a:gd name="T37" fmla="*/ 89 h 313"/>
                  <a:gd name="T38" fmla="*/ 24 w 631"/>
                  <a:gd name="T39" fmla="*/ 88 h 313"/>
                  <a:gd name="T40" fmla="*/ 21 w 631"/>
                  <a:gd name="T41" fmla="*/ 86 h 313"/>
                  <a:gd name="T42" fmla="*/ 17 w 631"/>
                  <a:gd name="T43" fmla="*/ 85 h 313"/>
                  <a:gd name="T44" fmla="*/ 13 w 631"/>
                  <a:gd name="T45" fmla="*/ 82 h 313"/>
                  <a:gd name="T46" fmla="*/ 10 w 631"/>
                  <a:gd name="T47" fmla="*/ 80 h 313"/>
                  <a:gd name="T48" fmla="*/ 8 w 631"/>
                  <a:gd name="T49" fmla="*/ 78 h 313"/>
                  <a:gd name="T50" fmla="*/ 6 w 631"/>
                  <a:gd name="T51" fmla="*/ 76 h 313"/>
                  <a:gd name="T52" fmla="*/ 4 w 631"/>
                  <a:gd name="T53" fmla="*/ 73 h 313"/>
                  <a:gd name="T54" fmla="*/ 2 w 631"/>
                  <a:gd name="T55" fmla="*/ 71 h 313"/>
                  <a:gd name="T56" fmla="*/ 1 w 631"/>
                  <a:gd name="T57" fmla="*/ 69 h 313"/>
                  <a:gd name="T58" fmla="*/ 0 w 631"/>
                  <a:gd name="T59" fmla="*/ 65 h 313"/>
                  <a:gd name="T60" fmla="*/ 0 w 631"/>
                  <a:gd name="T61" fmla="*/ 59 h 313"/>
                  <a:gd name="T62" fmla="*/ 1 w 631"/>
                  <a:gd name="T63" fmla="*/ 55 h 313"/>
                  <a:gd name="T64" fmla="*/ 3 w 631"/>
                  <a:gd name="T65" fmla="*/ 49 h 313"/>
                  <a:gd name="T66" fmla="*/ 7 w 631"/>
                  <a:gd name="T67" fmla="*/ 42 h 313"/>
                  <a:gd name="T68" fmla="*/ 44 w 631"/>
                  <a:gd name="T69" fmla="*/ 0 h 3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31"/>
                  <a:gd name="T106" fmla="*/ 0 h 313"/>
                  <a:gd name="T107" fmla="*/ 631 w 631"/>
                  <a:gd name="T108" fmla="*/ 313 h 3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31" h="313">
                    <a:moveTo>
                      <a:pt x="176" y="0"/>
                    </a:moveTo>
                    <a:lnTo>
                      <a:pt x="631" y="0"/>
                    </a:lnTo>
                    <a:lnTo>
                      <a:pt x="459" y="220"/>
                    </a:lnTo>
                    <a:lnTo>
                      <a:pt x="443" y="235"/>
                    </a:lnTo>
                    <a:lnTo>
                      <a:pt x="426" y="252"/>
                    </a:lnTo>
                    <a:lnTo>
                      <a:pt x="410" y="263"/>
                    </a:lnTo>
                    <a:lnTo>
                      <a:pt x="387" y="279"/>
                    </a:lnTo>
                    <a:lnTo>
                      <a:pt x="371" y="286"/>
                    </a:lnTo>
                    <a:lnTo>
                      <a:pt x="356" y="292"/>
                    </a:lnTo>
                    <a:lnTo>
                      <a:pt x="336" y="299"/>
                    </a:lnTo>
                    <a:lnTo>
                      <a:pt x="315" y="303"/>
                    </a:lnTo>
                    <a:lnTo>
                      <a:pt x="293" y="307"/>
                    </a:lnTo>
                    <a:lnTo>
                      <a:pt x="270" y="311"/>
                    </a:lnTo>
                    <a:lnTo>
                      <a:pt x="242" y="311"/>
                    </a:lnTo>
                    <a:lnTo>
                      <a:pt x="219" y="313"/>
                    </a:lnTo>
                    <a:lnTo>
                      <a:pt x="190" y="313"/>
                    </a:lnTo>
                    <a:lnTo>
                      <a:pt x="158" y="311"/>
                    </a:lnTo>
                    <a:lnTo>
                      <a:pt x="135" y="309"/>
                    </a:lnTo>
                    <a:lnTo>
                      <a:pt x="115" y="305"/>
                    </a:lnTo>
                    <a:lnTo>
                      <a:pt x="98" y="301"/>
                    </a:lnTo>
                    <a:lnTo>
                      <a:pt x="84" y="296"/>
                    </a:lnTo>
                    <a:lnTo>
                      <a:pt x="71" y="290"/>
                    </a:lnTo>
                    <a:lnTo>
                      <a:pt x="55" y="282"/>
                    </a:lnTo>
                    <a:lnTo>
                      <a:pt x="41" y="275"/>
                    </a:lnTo>
                    <a:lnTo>
                      <a:pt x="33" y="267"/>
                    </a:lnTo>
                    <a:lnTo>
                      <a:pt x="24" y="260"/>
                    </a:lnTo>
                    <a:lnTo>
                      <a:pt x="16" y="252"/>
                    </a:lnTo>
                    <a:lnTo>
                      <a:pt x="10" y="244"/>
                    </a:lnTo>
                    <a:lnTo>
                      <a:pt x="4" y="235"/>
                    </a:lnTo>
                    <a:lnTo>
                      <a:pt x="0" y="222"/>
                    </a:lnTo>
                    <a:lnTo>
                      <a:pt x="0" y="203"/>
                    </a:lnTo>
                    <a:lnTo>
                      <a:pt x="4" y="188"/>
                    </a:lnTo>
                    <a:lnTo>
                      <a:pt x="14" y="169"/>
                    </a:lnTo>
                    <a:lnTo>
                      <a:pt x="31" y="144"/>
                    </a:lnTo>
                    <a:lnTo>
                      <a:pt x="176" y="0"/>
                    </a:lnTo>
                    <a:close/>
                  </a:path>
                </a:pathLst>
              </a:custGeom>
              <a:solidFill>
                <a:srgbClr val="A0A0A0"/>
              </a:solidFill>
              <a:ln w="3175">
                <a:solidFill>
                  <a:srgbClr val="404040"/>
                </a:solidFill>
                <a:prstDash val="solid"/>
                <a:round/>
                <a:headEnd/>
                <a:tailEnd/>
              </a:ln>
            </p:spPr>
            <p:txBody>
              <a:bodyPr/>
              <a:lstStyle/>
              <a:p>
                <a:endParaRPr lang="en-US"/>
              </a:p>
            </p:txBody>
          </p:sp>
          <p:sp>
            <p:nvSpPr>
              <p:cNvPr id="9599" name="Freeform 369">
                <a:extLst>
                  <a:ext uri="{FF2B5EF4-FFF2-40B4-BE49-F238E27FC236}">
                    <a16:creationId xmlns:a16="http://schemas.microsoft.com/office/drawing/2014/main" id="{2EA8DCF4-BFC5-2F48-0549-5CF10C4B116C}"/>
                  </a:ext>
                </a:extLst>
              </p:cNvPr>
              <p:cNvSpPr>
                <a:spLocks/>
              </p:cNvSpPr>
              <p:nvPr/>
            </p:nvSpPr>
            <p:spPr bwMode="auto">
              <a:xfrm>
                <a:off x="4309" y="1360"/>
                <a:ext cx="476" cy="293"/>
              </a:xfrm>
              <a:custGeom>
                <a:avLst/>
                <a:gdLst>
                  <a:gd name="T0" fmla="*/ 238 w 953"/>
                  <a:gd name="T1" fmla="*/ 94 h 544"/>
                  <a:gd name="T2" fmla="*/ 238 w 953"/>
                  <a:gd name="T3" fmla="*/ 37 h 544"/>
                  <a:gd name="T4" fmla="*/ 237 w 953"/>
                  <a:gd name="T5" fmla="*/ 36 h 544"/>
                  <a:gd name="T6" fmla="*/ 237 w 953"/>
                  <a:gd name="T7" fmla="*/ 33 h 544"/>
                  <a:gd name="T8" fmla="*/ 237 w 953"/>
                  <a:gd name="T9" fmla="*/ 32 h 544"/>
                  <a:gd name="T10" fmla="*/ 236 w 953"/>
                  <a:gd name="T11" fmla="*/ 30 h 544"/>
                  <a:gd name="T12" fmla="*/ 236 w 953"/>
                  <a:gd name="T13" fmla="*/ 28 h 544"/>
                  <a:gd name="T14" fmla="*/ 235 w 953"/>
                  <a:gd name="T15" fmla="*/ 26 h 544"/>
                  <a:gd name="T16" fmla="*/ 234 w 953"/>
                  <a:gd name="T17" fmla="*/ 25 h 544"/>
                  <a:gd name="T18" fmla="*/ 233 w 953"/>
                  <a:gd name="T19" fmla="*/ 23 h 544"/>
                  <a:gd name="T20" fmla="*/ 232 w 953"/>
                  <a:gd name="T21" fmla="*/ 21 h 544"/>
                  <a:gd name="T22" fmla="*/ 231 w 953"/>
                  <a:gd name="T23" fmla="*/ 19 h 544"/>
                  <a:gd name="T24" fmla="*/ 230 w 953"/>
                  <a:gd name="T25" fmla="*/ 18 h 544"/>
                  <a:gd name="T26" fmla="*/ 229 w 953"/>
                  <a:gd name="T27" fmla="*/ 17 h 544"/>
                  <a:gd name="T28" fmla="*/ 227 w 953"/>
                  <a:gd name="T29" fmla="*/ 15 h 544"/>
                  <a:gd name="T30" fmla="*/ 225 w 953"/>
                  <a:gd name="T31" fmla="*/ 13 h 544"/>
                  <a:gd name="T32" fmla="*/ 223 w 953"/>
                  <a:gd name="T33" fmla="*/ 11 h 544"/>
                  <a:gd name="T34" fmla="*/ 220 w 953"/>
                  <a:gd name="T35" fmla="*/ 10 h 544"/>
                  <a:gd name="T36" fmla="*/ 218 w 953"/>
                  <a:gd name="T37" fmla="*/ 8 h 544"/>
                  <a:gd name="T38" fmla="*/ 215 w 953"/>
                  <a:gd name="T39" fmla="*/ 6 h 544"/>
                  <a:gd name="T40" fmla="*/ 213 w 953"/>
                  <a:gd name="T41" fmla="*/ 5 h 544"/>
                  <a:gd name="T42" fmla="*/ 210 w 953"/>
                  <a:gd name="T43" fmla="*/ 4 h 544"/>
                  <a:gd name="T44" fmla="*/ 207 w 953"/>
                  <a:gd name="T45" fmla="*/ 3 h 544"/>
                  <a:gd name="T46" fmla="*/ 204 w 953"/>
                  <a:gd name="T47" fmla="*/ 2 h 544"/>
                  <a:gd name="T48" fmla="*/ 200 w 953"/>
                  <a:gd name="T49" fmla="*/ 1 h 544"/>
                  <a:gd name="T50" fmla="*/ 196 w 953"/>
                  <a:gd name="T51" fmla="*/ 1 h 544"/>
                  <a:gd name="T52" fmla="*/ 191 w 953"/>
                  <a:gd name="T53" fmla="*/ 0 h 544"/>
                  <a:gd name="T54" fmla="*/ 187 w 953"/>
                  <a:gd name="T55" fmla="*/ 0 h 544"/>
                  <a:gd name="T56" fmla="*/ 182 w 953"/>
                  <a:gd name="T57" fmla="*/ 1 h 544"/>
                  <a:gd name="T58" fmla="*/ 178 w 953"/>
                  <a:gd name="T59" fmla="*/ 1 h 544"/>
                  <a:gd name="T60" fmla="*/ 172 w 953"/>
                  <a:gd name="T61" fmla="*/ 3 h 544"/>
                  <a:gd name="T62" fmla="*/ 34 w 953"/>
                  <a:gd name="T63" fmla="*/ 51 h 544"/>
                  <a:gd name="T64" fmla="*/ 27 w 953"/>
                  <a:gd name="T65" fmla="*/ 53 h 544"/>
                  <a:gd name="T66" fmla="*/ 22 w 953"/>
                  <a:gd name="T67" fmla="*/ 57 h 544"/>
                  <a:gd name="T68" fmla="*/ 18 w 953"/>
                  <a:gd name="T69" fmla="*/ 59 h 544"/>
                  <a:gd name="T70" fmla="*/ 14 w 953"/>
                  <a:gd name="T71" fmla="*/ 62 h 544"/>
                  <a:gd name="T72" fmla="*/ 11 w 953"/>
                  <a:gd name="T73" fmla="*/ 66 h 544"/>
                  <a:gd name="T74" fmla="*/ 7 w 953"/>
                  <a:gd name="T75" fmla="*/ 69 h 544"/>
                  <a:gd name="T76" fmla="*/ 5 w 953"/>
                  <a:gd name="T77" fmla="*/ 74 h 544"/>
                  <a:gd name="T78" fmla="*/ 3 w 953"/>
                  <a:gd name="T79" fmla="*/ 77 h 544"/>
                  <a:gd name="T80" fmla="*/ 2 w 953"/>
                  <a:gd name="T81" fmla="*/ 81 h 544"/>
                  <a:gd name="T82" fmla="*/ 1 w 953"/>
                  <a:gd name="T83" fmla="*/ 85 h 544"/>
                  <a:gd name="T84" fmla="*/ 0 w 953"/>
                  <a:gd name="T85" fmla="*/ 88 h 544"/>
                  <a:gd name="T86" fmla="*/ 0 w 953"/>
                  <a:gd name="T87" fmla="*/ 93 h 544"/>
                  <a:gd name="T88" fmla="*/ 114 w 953"/>
                  <a:gd name="T89" fmla="*/ 158 h 54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953"/>
                  <a:gd name="T136" fmla="*/ 0 h 544"/>
                  <a:gd name="T137" fmla="*/ 953 w 953"/>
                  <a:gd name="T138" fmla="*/ 544 h 54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953" h="544">
                    <a:moveTo>
                      <a:pt x="457" y="544"/>
                    </a:moveTo>
                    <a:lnTo>
                      <a:pt x="953" y="324"/>
                    </a:lnTo>
                    <a:lnTo>
                      <a:pt x="953" y="133"/>
                    </a:lnTo>
                    <a:lnTo>
                      <a:pt x="953" y="129"/>
                    </a:lnTo>
                    <a:lnTo>
                      <a:pt x="953" y="125"/>
                    </a:lnTo>
                    <a:lnTo>
                      <a:pt x="951" y="124"/>
                    </a:lnTo>
                    <a:lnTo>
                      <a:pt x="951" y="120"/>
                    </a:lnTo>
                    <a:lnTo>
                      <a:pt x="951" y="116"/>
                    </a:lnTo>
                    <a:lnTo>
                      <a:pt x="951" y="114"/>
                    </a:lnTo>
                    <a:lnTo>
                      <a:pt x="949" y="110"/>
                    </a:lnTo>
                    <a:lnTo>
                      <a:pt x="949" y="107"/>
                    </a:lnTo>
                    <a:lnTo>
                      <a:pt x="947" y="103"/>
                    </a:lnTo>
                    <a:lnTo>
                      <a:pt x="947" y="101"/>
                    </a:lnTo>
                    <a:lnTo>
                      <a:pt x="945" y="97"/>
                    </a:lnTo>
                    <a:lnTo>
                      <a:pt x="943" y="95"/>
                    </a:lnTo>
                    <a:lnTo>
                      <a:pt x="943" y="91"/>
                    </a:lnTo>
                    <a:lnTo>
                      <a:pt x="941" y="88"/>
                    </a:lnTo>
                    <a:lnTo>
                      <a:pt x="939" y="86"/>
                    </a:lnTo>
                    <a:lnTo>
                      <a:pt x="937" y="82"/>
                    </a:lnTo>
                    <a:lnTo>
                      <a:pt x="935" y="80"/>
                    </a:lnTo>
                    <a:lnTo>
                      <a:pt x="933" y="76"/>
                    </a:lnTo>
                    <a:lnTo>
                      <a:pt x="931" y="72"/>
                    </a:lnTo>
                    <a:lnTo>
                      <a:pt x="927" y="71"/>
                    </a:lnTo>
                    <a:lnTo>
                      <a:pt x="927" y="67"/>
                    </a:lnTo>
                    <a:lnTo>
                      <a:pt x="925" y="65"/>
                    </a:lnTo>
                    <a:lnTo>
                      <a:pt x="921" y="63"/>
                    </a:lnTo>
                    <a:lnTo>
                      <a:pt x="919" y="59"/>
                    </a:lnTo>
                    <a:lnTo>
                      <a:pt x="916" y="57"/>
                    </a:lnTo>
                    <a:lnTo>
                      <a:pt x="914" y="53"/>
                    </a:lnTo>
                    <a:lnTo>
                      <a:pt x="910" y="52"/>
                    </a:lnTo>
                    <a:lnTo>
                      <a:pt x="906" y="48"/>
                    </a:lnTo>
                    <a:lnTo>
                      <a:pt x="902" y="44"/>
                    </a:lnTo>
                    <a:lnTo>
                      <a:pt x="896" y="40"/>
                    </a:lnTo>
                    <a:lnTo>
                      <a:pt x="892" y="38"/>
                    </a:lnTo>
                    <a:lnTo>
                      <a:pt x="888" y="35"/>
                    </a:lnTo>
                    <a:lnTo>
                      <a:pt x="882" y="33"/>
                    </a:lnTo>
                    <a:lnTo>
                      <a:pt x="878" y="29"/>
                    </a:lnTo>
                    <a:lnTo>
                      <a:pt x="873" y="27"/>
                    </a:lnTo>
                    <a:lnTo>
                      <a:pt x="869" y="25"/>
                    </a:lnTo>
                    <a:lnTo>
                      <a:pt x="863" y="21"/>
                    </a:lnTo>
                    <a:lnTo>
                      <a:pt x="859" y="19"/>
                    </a:lnTo>
                    <a:lnTo>
                      <a:pt x="853" y="17"/>
                    </a:lnTo>
                    <a:lnTo>
                      <a:pt x="847" y="16"/>
                    </a:lnTo>
                    <a:lnTo>
                      <a:pt x="841" y="14"/>
                    </a:lnTo>
                    <a:lnTo>
                      <a:pt x="836" y="12"/>
                    </a:lnTo>
                    <a:lnTo>
                      <a:pt x="828" y="10"/>
                    </a:lnTo>
                    <a:lnTo>
                      <a:pt x="822" y="8"/>
                    </a:lnTo>
                    <a:lnTo>
                      <a:pt x="816" y="6"/>
                    </a:lnTo>
                    <a:lnTo>
                      <a:pt x="810" y="6"/>
                    </a:lnTo>
                    <a:lnTo>
                      <a:pt x="802" y="4"/>
                    </a:lnTo>
                    <a:lnTo>
                      <a:pt x="795" y="2"/>
                    </a:lnTo>
                    <a:lnTo>
                      <a:pt x="785" y="2"/>
                    </a:lnTo>
                    <a:lnTo>
                      <a:pt x="775" y="0"/>
                    </a:lnTo>
                    <a:lnTo>
                      <a:pt x="767" y="0"/>
                    </a:lnTo>
                    <a:lnTo>
                      <a:pt x="759" y="0"/>
                    </a:lnTo>
                    <a:lnTo>
                      <a:pt x="750" y="0"/>
                    </a:lnTo>
                    <a:lnTo>
                      <a:pt x="740" y="0"/>
                    </a:lnTo>
                    <a:lnTo>
                      <a:pt x="730" y="2"/>
                    </a:lnTo>
                    <a:lnTo>
                      <a:pt x="720" y="2"/>
                    </a:lnTo>
                    <a:lnTo>
                      <a:pt x="713" y="4"/>
                    </a:lnTo>
                    <a:lnTo>
                      <a:pt x="701" y="6"/>
                    </a:lnTo>
                    <a:lnTo>
                      <a:pt x="689" y="10"/>
                    </a:lnTo>
                    <a:lnTo>
                      <a:pt x="148" y="173"/>
                    </a:lnTo>
                    <a:lnTo>
                      <a:pt x="137" y="177"/>
                    </a:lnTo>
                    <a:lnTo>
                      <a:pt x="123" y="180"/>
                    </a:lnTo>
                    <a:lnTo>
                      <a:pt x="111" y="184"/>
                    </a:lnTo>
                    <a:lnTo>
                      <a:pt x="100" y="190"/>
                    </a:lnTo>
                    <a:lnTo>
                      <a:pt x="90" y="196"/>
                    </a:lnTo>
                    <a:lnTo>
                      <a:pt x="82" y="201"/>
                    </a:lnTo>
                    <a:lnTo>
                      <a:pt x="72" y="205"/>
                    </a:lnTo>
                    <a:lnTo>
                      <a:pt x="64" y="211"/>
                    </a:lnTo>
                    <a:lnTo>
                      <a:pt x="59" y="216"/>
                    </a:lnTo>
                    <a:lnTo>
                      <a:pt x="51" y="220"/>
                    </a:lnTo>
                    <a:lnTo>
                      <a:pt x="45" y="226"/>
                    </a:lnTo>
                    <a:lnTo>
                      <a:pt x="39" y="233"/>
                    </a:lnTo>
                    <a:lnTo>
                      <a:pt x="31" y="239"/>
                    </a:lnTo>
                    <a:lnTo>
                      <a:pt x="25" y="247"/>
                    </a:lnTo>
                    <a:lnTo>
                      <a:pt x="21" y="254"/>
                    </a:lnTo>
                    <a:lnTo>
                      <a:pt x="18" y="260"/>
                    </a:lnTo>
                    <a:lnTo>
                      <a:pt x="14" y="266"/>
                    </a:lnTo>
                    <a:lnTo>
                      <a:pt x="10" y="273"/>
                    </a:lnTo>
                    <a:lnTo>
                      <a:pt x="8" y="281"/>
                    </a:lnTo>
                    <a:lnTo>
                      <a:pt x="6" y="286"/>
                    </a:lnTo>
                    <a:lnTo>
                      <a:pt x="4" y="292"/>
                    </a:lnTo>
                    <a:lnTo>
                      <a:pt x="2" y="298"/>
                    </a:lnTo>
                    <a:lnTo>
                      <a:pt x="2" y="304"/>
                    </a:lnTo>
                    <a:lnTo>
                      <a:pt x="0" y="311"/>
                    </a:lnTo>
                    <a:lnTo>
                      <a:pt x="0" y="322"/>
                    </a:lnTo>
                    <a:lnTo>
                      <a:pt x="0" y="544"/>
                    </a:lnTo>
                    <a:lnTo>
                      <a:pt x="457" y="544"/>
                    </a:lnTo>
                    <a:close/>
                  </a:path>
                </a:pathLst>
              </a:custGeom>
              <a:solidFill>
                <a:srgbClr val="606060"/>
              </a:solidFill>
              <a:ln w="3175">
                <a:solidFill>
                  <a:srgbClr val="000000"/>
                </a:solidFill>
                <a:prstDash val="solid"/>
                <a:round/>
                <a:headEnd/>
                <a:tailEnd/>
              </a:ln>
            </p:spPr>
            <p:txBody>
              <a:bodyPr/>
              <a:lstStyle/>
              <a:p>
                <a:endParaRPr lang="en-US"/>
              </a:p>
            </p:txBody>
          </p:sp>
          <p:sp>
            <p:nvSpPr>
              <p:cNvPr id="9600" name="Freeform 370">
                <a:extLst>
                  <a:ext uri="{FF2B5EF4-FFF2-40B4-BE49-F238E27FC236}">
                    <a16:creationId xmlns:a16="http://schemas.microsoft.com/office/drawing/2014/main" id="{E5FFFD12-5700-8064-92DA-59DE0AB158F1}"/>
                  </a:ext>
                </a:extLst>
              </p:cNvPr>
              <p:cNvSpPr>
                <a:spLocks/>
              </p:cNvSpPr>
              <p:nvPr/>
            </p:nvSpPr>
            <p:spPr bwMode="auto">
              <a:xfrm>
                <a:off x="4523" y="1397"/>
                <a:ext cx="262" cy="256"/>
              </a:xfrm>
              <a:custGeom>
                <a:avLst/>
                <a:gdLst>
                  <a:gd name="T0" fmla="*/ 7 w 525"/>
                  <a:gd name="T1" fmla="*/ 138 h 475"/>
                  <a:gd name="T2" fmla="*/ 131 w 525"/>
                  <a:gd name="T3" fmla="*/ 75 h 475"/>
                  <a:gd name="T4" fmla="*/ 131 w 525"/>
                  <a:gd name="T5" fmla="*/ 19 h 475"/>
                  <a:gd name="T6" fmla="*/ 131 w 525"/>
                  <a:gd name="T7" fmla="*/ 18 h 475"/>
                  <a:gd name="T8" fmla="*/ 131 w 525"/>
                  <a:gd name="T9" fmla="*/ 17 h 475"/>
                  <a:gd name="T10" fmla="*/ 130 w 525"/>
                  <a:gd name="T11" fmla="*/ 16 h 475"/>
                  <a:gd name="T12" fmla="*/ 130 w 525"/>
                  <a:gd name="T13" fmla="*/ 15 h 475"/>
                  <a:gd name="T14" fmla="*/ 130 w 525"/>
                  <a:gd name="T15" fmla="*/ 14 h 475"/>
                  <a:gd name="T16" fmla="*/ 130 w 525"/>
                  <a:gd name="T17" fmla="*/ 13 h 475"/>
                  <a:gd name="T18" fmla="*/ 130 w 525"/>
                  <a:gd name="T19" fmla="*/ 12 h 475"/>
                  <a:gd name="T20" fmla="*/ 130 w 525"/>
                  <a:gd name="T21" fmla="*/ 11 h 475"/>
                  <a:gd name="T22" fmla="*/ 129 w 525"/>
                  <a:gd name="T23" fmla="*/ 10 h 475"/>
                  <a:gd name="T24" fmla="*/ 129 w 525"/>
                  <a:gd name="T25" fmla="*/ 10 h 475"/>
                  <a:gd name="T26" fmla="*/ 129 w 525"/>
                  <a:gd name="T27" fmla="*/ 9 h 475"/>
                  <a:gd name="T28" fmla="*/ 128 w 525"/>
                  <a:gd name="T29" fmla="*/ 8 h 475"/>
                  <a:gd name="T30" fmla="*/ 128 w 525"/>
                  <a:gd name="T31" fmla="*/ 7 h 475"/>
                  <a:gd name="T32" fmla="*/ 128 w 525"/>
                  <a:gd name="T33" fmla="*/ 6 h 475"/>
                  <a:gd name="T34" fmla="*/ 127 w 525"/>
                  <a:gd name="T35" fmla="*/ 5 h 475"/>
                  <a:gd name="T36" fmla="*/ 127 w 525"/>
                  <a:gd name="T37" fmla="*/ 4 h 475"/>
                  <a:gd name="T38" fmla="*/ 126 w 525"/>
                  <a:gd name="T39" fmla="*/ 3 h 475"/>
                  <a:gd name="T40" fmla="*/ 126 w 525"/>
                  <a:gd name="T41" fmla="*/ 3 h 475"/>
                  <a:gd name="T42" fmla="*/ 125 w 525"/>
                  <a:gd name="T43" fmla="*/ 2 h 475"/>
                  <a:gd name="T44" fmla="*/ 124 w 525"/>
                  <a:gd name="T45" fmla="*/ 1 h 475"/>
                  <a:gd name="T46" fmla="*/ 124 w 525"/>
                  <a:gd name="T47" fmla="*/ 0 h 475"/>
                  <a:gd name="T48" fmla="*/ 0 w 525"/>
                  <a:gd name="T49" fmla="*/ 51 h 475"/>
                  <a:gd name="T50" fmla="*/ 0 w 525"/>
                  <a:gd name="T51" fmla="*/ 52 h 475"/>
                  <a:gd name="T52" fmla="*/ 1 w 525"/>
                  <a:gd name="T53" fmla="*/ 53 h 475"/>
                  <a:gd name="T54" fmla="*/ 2 w 525"/>
                  <a:gd name="T55" fmla="*/ 54 h 475"/>
                  <a:gd name="T56" fmla="*/ 3 w 525"/>
                  <a:gd name="T57" fmla="*/ 56 h 475"/>
                  <a:gd name="T58" fmla="*/ 3 w 525"/>
                  <a:gd name="T59" fmla="*/ 58 h 475"/>
                  <a:gd name="T60" fmla="*/ 4 w 525"/>
                  <a:gd name="T61" fmla="*/ 59 h 475"/>
                  <a:gd name="T62" fmla="*/ 5 w 525"/>
                  <a:gd name="T63" fmla="*/ 61 h 475"/>
                  <a:gd name="T64" fmla="*/ 5 w 525"/>
                  <a:gd name="T65" fmla="*/ 63 h 475"/>
                  <a:gd name="T66" fmla="*/ 6 w 525"/>
                  <a:gd name="T67" fmla="*/ 64 h 475"/>
                  <a:gd name="T68" fmla="*/ 6 w 525"/>
                  <a:gd name="T69" fmla="*/ 65 h 475"/>
                  <a:gd name="T70" fmla="*/ 6 w 525"/>
                  <a:gd name="T71" fmla="*/ 68 h 475"/>
                  <a:gd name="T72" fmla="*/ 7 w 525"/>
                  <a:gd name="T73" fmla="*/ 70 h 475"/>
                  <a:gd name="T74" fmla="*/ 7 w 525"/>
                  <a:gd name="T75" fmla="*/ 73 h 475"/>
                  <a:gd name="T76" fmla="*/ 7 w 525"/>
                  <a:gd name="T77" fmla="*/ 138 h 47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25"/>
                  <a:gd name="T118" fmla="*/ 0 h 475"/>
                  <a:gd name="T119" fmla="*/ 525 w 525"/>
                  <a:gd name="T120" fmla="*/ 475 h 47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25" h="475">
                    <a:moveTo>
                      <a:pt x="29" y="475"/>
                    </a:moveTo>
                    <a:lnTo>
                      <a:pt x="525" y="257"/>
                    </a:lnTo>
                    <a:lnTo>
                      <a:pt x="525" y="66"/>
                    </a:lnTo>
                    <a:lnTo>
                      <a:pt x="525" y="62"/>
                    </a:lnTo>
                    <a:lnTo>
                      <a:pt x="525" y="58"/>
                    </a:lnTo>
                    <a:lnTo>
                      <a:pt x="523" y="55"/>
                    </a:lnTo>
                    <a:lnTo>
                      <a:pt x="523" y="51"/>
                    </a:lnTo>
                    <a:lnTo>
                      <a:pt x="523" y="49"/>
                    </a:lnTo>
                    <a:lnTo>
                      <a:pt x="523" y="45"/>
                    </a:lnTo>
                    <a:lnTo>
                      <a:pt x="521" y="41"/>
                    </a:lnTo>
                    <a:lnTo>
                      <a:pt x="521" y="39"/>
                    </a:lnTo>
                    <a:lnTo>
                      <a:pt x="519" y="36"/>
                    </a:lnTo>
                    <a:lnTo>
                      <a:pt x="519" y="34"/>
                    </a:lnTo>
                    <a:lnTo>
                      <a:pt x="517" y="30"/>
                    </a:lnTo>
                    <a:lnTo>
                      <a:pt x="515" y="26"/>
                    </a:lnTo>
                    <a:lnTo>
                      <a:pt x="515" y="24"/>
                    </a:lnTo>
                    <a:lnTo>
                      <a:pt x="513" y="20"/>
                    </a:lnTo>
                    <a:lnTo>
                      <a:pt x="511" y="19"/>
                    </a:lnTo>
                    <a:lnTo>
                      <a:pt x="509" y="15"/>
                    </a:lnTo>
                    <a:lnTo>
                      <a:pt x="507" y="11"/>
                    </a:lnTo>
                    <a:lnTo>
                      <a:pt x="505" y="9"/>
                    </a:lnTo>
                    <a:lnTo>
                      <a:pt x="503" y="5"/>
                    </a:lnTo>
                    <a:lnTo>
                      <a:pt x="499" y="2"/>
                    </a:lnTo>
                    <a:lnTo>
                      <a:pt x="499" y="0"/>
                    </a:lnTo>
                    <a:lnTo>
                      <a:pt x="0" y="174"/>
                    </a:lnTo>
                    <a:lnTo>
                      <a:pt x="3" y="178"/>
                    </a:lnTo>
                    <a:lnTo>
                      <a:pt x="5" y="183"/>
                    </a:lnTo>
                    <a:lnTo>
                      <a:pt x="9" y="187"/>
                    </a:lnTo>
                    <a:lnTo>
                      <a:pt x="13" y="193"/>
                    </a:lnTo>
                    <a:lnTo>
                      <a:pt x="15" y="199"/>
                    </a:lnTo>
                    <a:lnTo>
                      <a:pt x="19" y="204"/>
                    </a:lnTo>
                    <a:lnTo>
                      <a:pt x="21" y="210"/>
                    </a:lnTo>
                    <a:lnTo>
                      <a:pt x="23" y="216"/>
                    </a:lnTo>
                    <a:lnTo>
                      <a:pt x="25" y="219"/>
                    </a:lnTo>
                    <a:lnTo>
                      <a:pt x="27" y="225"/>
                    </a:lnTo>
                    <a:lnTo>
                      <a:pt x="27" y="233"/>
                    </a:lnTo>
                    <a:lnTo>
                      <a:pt x="29" y="240"/>
                    </a:lnTo>
                    <a:lnTo>
                      <a:pt x="29" y="250"/>
                    </a:lnTo>
                    <a:lnTo>
                      <a:pt x="29" y="475"/>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601" name="Freeform 371">
                <a:extLst>
                  <a:ext uri="{FF2B5EF4-FFF2-40B4-BE49-F238E27FC236}">
                    <a16:creationId xmlns:a16="http://schemas.microsoft.com/office/drawing/2014/main" id="{1E2A8F96-3012-51FD-7F34-F1FB9535F300}"/>
                  </a:ext>
                </a:extLst>
              </p:cNvPr>
              <p:cNvSpPr>
                <a:spLocks/>
              </p:cNvSpPr>
              <p:nvPr/>
            </p:nvSpPr>
            <p:spPr bwMode="auto">
              <a:xfrm>
                <a:off x="4524" y="1397"/>
                <a:ext cx="261" cy="134"/>
              </a:xfrm>
              <a:custGeom>
                <a:avLst/>
                <a:gdLst>
                  <a:gd name="T0" fmla="*/ 130 w 524"/>
                  <a:gd name="T1" fmla="*/ 18 h 250"/>
                  <a:gd name="T2" fmla="*/ 130 w 524"/>
                  <a:gd name="T3" fmla="*/ 18 h 250"/>
                  <a:gd name="T4" fmla="*/ 130 w 524"/>
                  <a:gd name="T5" fmla="*/ 17 h 250"/>
                  <a:gd name="T6" fmla="*/ 130 w 524"/>
                  <a:gd name="T7" fmla="*/ 16 h 250"/>
                  <a:gd name="T8" fmla="*/ 130 w 524"/>
                  <a:gd name="T9" fmla="*/ 14 h 250"/>
                  <a:gd name="T10" fmla="*/ 130 w 524"/>
                  <a:gd name="T11" fmla="*/ 14 h 250"/>
                  <a:gd name="T12" fmla="*/ 130 w 524"/>
                  <a:gd name="T13" fmla="*/ 13 h 250"/>
                  <a:gd name="T14" fmla="*/ 129 w 524"/>
                  <a:gd name="T15" fmla="*/ 12 h 250"/>
                  <a:gd name="T16" fmla="*/ 129 w 524"/>
                  <a:gd name="T17" fmla="*/ 11 h 250"/>
                  <a:gd name="T18" fmla="*/ 129 w 524"/>
                  <a:gd name="T19" fmla="*/ 10 h 250"/>
                  <a:gd name="T20" fmla="*/ 129 w 524"/>
                  <a:gd name="T21" fmla="*/ 10 h 250"/>
                  <a:gd name="T22" fmla="*/ 128 w 524"/>
                  <a:gd name="T23" fmla="*/ 9 h 250"/>
                  <a:gd name="T24" fmla="*/ 128 w 524"/>
                  <a:gd name="T25" fmla="*/ 8 h 250"/>
                  <a:gd name="T26" fmla="*/ 128 w 524"/>
                  <a:gd name="T27" fmla="*/ 7 h 250"/>
                  <a:gd name="T28" fmla="*/ 127 w 524"/>
                  <a:gd name="T29" fmla="*/ 6 h 250"/>
                  <a:gd name="T30" fmla="*/ 127 w 524"/>
                  <a:gd name="T31" fmla="*/ 5 h 250"/>
                  <a:gd name="T32" fmla="*/ 126 w 524"/>
                  <a:gd name="T33" fmla="*/ 4 h 250"/>
                  <a:gd name="T34" fmla="*/ 126 w 524"/>
                  <a:gd name="T35" fmla="*/ 3 h 250"/>
                  <a:gd name="T36" fmla="*/ 125 w 524"/>
                  <a:gd name="T37" fmla="*/ 3 h 250"/>
                  <a:gd name="T38" fmla="*/ 125 w 524"/>
                  <a:gd name="T39" fmla="*/ 2 h 250"/>
                  <a:gd name="T40" fmla="*/ 124 w 524"/>
                  <a:gd name="T41" fmla="*/ 1 h 250"/>
                  <a:gd name="T42" fmla="*/ 124 w 524"/>
                  <a:gd name="T43" fmla="*/ 0 h 250"/>
                  <a:gd name="T44" fmla="*/ 0 w 524"/>
                  <a:gd name="T45" fmla="*/ 50 h 250"/>
                  <a:gd name="T46" fmla="*/ 1 w 524"/>
                  <a:gd name="T47" fmla="*/ 51 h 250"/>
                  <a:gd name="T48" fmla="*/ 1 w 524"/>
                  <a:gd name="T49" fmla="*/ 53 h 250"/>
                  <a:gd name="T50" fmla="*/ 2 w 524"/>
                  <a:gd name="T51" fmla="*/ 54 h 250"/>
                  <a:gd name="T52" fmla="*/ 3 w 524"/>
                  <a:gd name="T53" fmla="*/ 55 h 250"/>
                  <a:gd name="T54" fmla="*/ 4 w 524"/>
                  <a:gd name="T55" fmla="*/ 57 h 250"/>
                  <a:gd name="T56" fmla="*/ 5 w 524"/>
                  <a:gd name="T57" fmla="*/ 58 h 250"/>
                  <a:gd name="T58" fmla="*/ 5 w 524"/>
                  <a:gd name="T59" fmla="*/ 61 h 250"/>
                  <a:gd name="T60" fmla="*/ 6 w 524"/>
                  <a:gd name="T61" fmla="*/ 62 h 250"/>
                  <a:gd name="T62" fmla="*/ 6 w 524"/>
                  <a:gd name="T63" fmla="*/ 63 h 250"/>
                  <a:gd name="T64" fmla="*/ 7 w 524"/>
                  <a:gd name="T65" fmla="*/ 65 h 250"/>
                  <a:gd name="T66" fmla="*/ 7 w 524"/>
                  <a:gd name="T67" fmla="*/ 67 h 250"/>
                  <a:gd name="T68" fmla="*/ 7 w 524"/>
                  <a:gd name="T69" fmla="*/ 69 h 250"/>
                  <a:gd name="T70" fmla="*/ 7 w 524"/>
                  <a:gd name="T71" fmla="*/ 72 h 250"/>
                  <a:gd name="T72" fmla="*/ 130 w 524"/>
                  <a:gd name="T73" fmla="*/ 18 h 2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24"/>
                  <a:gd name="T112" fmla="*/ 0 h 250"/>
                  <a:gd name="T113" fmla="*/ 524 w 524"/>
                  <a:gd name="T114" fmla="*/ 250 h 2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24" h="250">
                    <a:moveTo>
                      <a:pt x="524" y="64"/>
                    </a:moveTo>
                    <a:lnTo>
                      <a:pt x="524" y="62"/>
                    </a:lnTo>
                    <a:lnTo>
                      <a:pt x="524" y="58"/>
                    </a:lnTo>
                    <a:lnTo>
                      <a:pt x="524" y="55"/>
                    </a:lnTo>
                    <a:lnTo>
                      <a:pt x="522" y="51"/>
                    </a:lnTo>
                    <a:lnTo>
                      <a:pt x="522" y="49"/>
                    </a:lnTo>
                    <a:lnTo>
                      <a:pt x="522" y="45"/>
                    </a:lnTo>
                    <a:lnTo>
                      <a:pt x="520" y="41"/>
                    </a:lnTo>
                    <a:lnTo>
                      <a:pt x="520" y="39"/>
                    </a:lnTo>
                    <a:lnTo>
                      <a:pt x="518" y="36"/>
                    </a:lnTo>
                    <a:lnTo>
                      <a:pt x="518" y="34"/>
                    </a:lnTo>
                    <a:lnTo>
                      <a:pt x="516" y="30"/>
                    </a:lnTo>
                    <a:lnTo>
                      <a:pt x="514" y="26"/>
                    </a:lnTo>
                    <a:lnTo>
                      <a:pt x="514" y="24"/>
                    </a:lnTo>
                    <a:lnTo>
                      <a:pt x="512" y="20"/>
                    </a:lnTo>
                    <a:lnTo>
                      <a:pt x="510" y="19"/>
                    </a:lnTo>
                    <a:lnTo>
                      <a:pt x="508" y="15"/>
                    </a:lnTo>
                    <a:lnTo>
                      <a:pt x="506" y="11"/>
                    </a:lnTo>
                    <a:lnTo>
                      <a:pt x="504" y="9"/>
                    </a:lnTo>
                    <a:lnTo>
                      <a:pt x="502" y="5"/>
                    </a:lnTo>
                    <a:lnTo>
                      <a:pt x="500" y="2"/>
                    </a:lnTo>
                    <a:lnTo>
                      <a:pt x="498" y="0"/>
                    </a:lnTo>
                    <a:lnTo>
                      <a:pt x="0" y="174"/>
                    </a:lnTo>
                    <a:lnTo>
                      <a:pt x="4" y="178"/>
                    </a:lnTo>
                    <a:lnTo>
                      <a:pt x="6" y="183"/>
                    </a:lnTo>
                    <a:lnTo>
                      <a:pt x="10" y="187"/>
                    </a:lnTo>
                    <a:lnTo>
                      <a:pt x="14" y="193"/>
                    </a:lnTo>
                    <a:lnTo>
                      <a:pt x="16" y="197"/>
                    </a:lnTo>
                    <a:lnTo>
                      <a:pt x="20" y="204"/>
                    </a:lnTo>
                    <a:lnTo>
                      <a:pt x="22" y="210"/>
                    </a:lnTo>
                    <a:lnTo>
                      <a:pt x="24" y="214"/>
                    </a:lnTo>
                    <a:lnTo>
                      <a:pt x="26" y="219"/>
                    </a:lnTo>
                    <a:lnTo>
                      <a:pt x="28" y="225"/>
                    </a:lnTo>
                    <a:lnTo>
                      <a:pt x="28" y="233"/>
                    </a:lnTo>
                    <a:lnTo>
                      <a:pt x="30" y="240"/>
                    </a:lnTo>
                    <a:lnTo>
                      <a:pt x="30" y="250"/>
                    </a:lnTo>
                    <a:lnTo>
                      <a:pt x="524" y="6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9602" name="Group 372">
                <a:extLst>
                  <a:ext uri="{FF2B5EF4-FFF2-40B4-BE49-F238E27FC236}">
                    <a16:creationId xmlns:a16="http://schemas.microsoft.com/office/drawing/2014/main" id="{84769B33-62AE-493E-0BAB-00D4DF6E9AF2}"/>
                  </a:ext>
                </a:extLst>
              </p:cNvPr>
              <p:cNvGrpSpPr>
                <a:grpSpLocks/>
              </p:cNvGrpSpPr>
              <p:nvPr/>
            </p:nvGrpSpPr>
            <p:grpSpPr bwMode="auto">
              <a:xfrm>
                <a:off x="4309" y="1447"/>
                <a:ext cx="228" cy="206"/>
                <a:chOff x="4359" y="1565"/>
                <a:chExt cx="228" cy="191"/>
              </a:xfrm>
            </p:grpSpPr>
            <p:sp>
              <p:nvSpPr>
                <p:cNvPr id="9611" name="Freeform 373">
                  <a:extLst>
                    <a:ext uri="{FF2B5EF4-FFF2-40B4-BE49-F238E27FC236}">
                      <a16:creationId xmlns:a16="http://schemas.microsoft.com/office/drawing/2014/main" id="{1FD395B5-1CCA-1F7E-C5B8-F46B1710A5C8}"/>
                    </a:ext>
                  </a:extLst>
                </p:cNvPr>
                <p:cNvSpPr>
                  <a:spLocks/>
                </p:cNvSpPr>
                <p:nvPr/>
              </p:nvSpPr>
              <p:spPr bwMode="auto">
                <a:xfrm>
                  <a:off x="4359" y="1565"/>
                  <a:ext cx="228" cy="191"/>
                </a:xfrm>
                <a:custGeom>
                  <a:avLst/>
                  <a:gdLst>
                    <a:gd name="T0" fmla="*/ 114 w 457"/>
                    <a:gd name="T1" fmla="*/ 46 h 381"/>
                    <a:gd name="T2" fmla="*/ 114 w 457"/>
                    <a:gd name="T3" fmla="*/ 38 h 381"/>
                    <a:gd name="T4" fmla="*/ 114 w 457"/>
                    <a:gd name="T5" fmla="*/ 36 h 381"/>
                    <a:gd name="T6" fmla="*/ 113 w 457"/>
                    <a:gd name="T7" fmla="*/ 35 h 381"/>
                    <a:gd name="T8" fmla="*/ 113 w 457"/>
                    <a:gd name="T9" fmla="*/ 33 h 381"/>
                    <a:gd name="T10" fmla="*/ 112 w 457"/>
                    <a:gd name="T11" fmla="*/ 31 h 381"/>
                    <a:gd name="T12" fmla="*/ 111 w 457"/>
                    <a:gd name="T13" fmla="*/ 29 h 381"/>
                    <a:gd name="T14" fmla="*/ 111 w 457"/>
                    <a:gd name="T15" fmla="*/ 27 h 381"/>
                    <a:gd name="T16" fmla="*/ 110 w 457"/>
                    <a:gd name="T17" fmla="*/ 26 h 381"/>
                    <a:gd name="T18" fmla="*/ 109 w 457"/>
                    <a:gd name="T19" fmla="*/ 24 h 381"/>
                    <a:gd name="T20" fmla="*/ 107 w 457"/>
                    <a:gd name="T21" fmla="*/ 22 h 381"/>
                    <a:gd name="T22" fmla="*/ 106 w 457"/>
                    <a:gd name="T23" fmla="*/ 20 h 381"/>
                    <a:gd name="T24" fmla="*/ 105 w 457"/>
                    <a:gd name="T25" fmla="*/ 18 h 381"/>
                    <a:gd name="T26" fmla="*/ 103 w 457"/>
                    <a:gd name="T27" fmla="*/ 17 h 381"/>
                    <a:gd name="T28" fmla="*/ 101 w 457"/>
                    <a:gd name="T29" fmla="*/ 15 h 381"/>
                    <a:gd name="T30" fmla="*/ 99 w 457"/>
                    <a:gd name="T31" fmla="*/ 13 h 381"/>
                    <a:gd name="T32" fmla="*/ 96 w 457"/>
                    <a:gd name="T33" fmla="*/ 11 h 381"/>
                    <a:gd name="T34" fmla="*/ 93 w 457"/>
                    <a:gd name="T35" fmla="*/ 10 h 381"/>
                    <a:gd name="T36" fmla="*/ 90 w 457"/>
                    <a:gd name="T37" fmla="*/ 8 h 381"/>
                    <a:gd name="T38" fmla="*/ 87 w 457"/>
                    <a:gd name="T39" fmla="*/ 7 h 381"/>
                    <a:gd name="T40" fmla="*/ 85 w 457"/>
                    <a:gd name="T41" fmla="*/ 6 h 381"/>
                    <a:gd name="T42" fmla="*/ 81 w 457"/>
                    <a:gd name="T43" fmla="*/ 4 h 381"/>
                    <a:gd name="T44" fmla="*/ 77 w 457"/>
                    <a:gd name="T45" fmla="*/ 3 h 381"/>
                    <a:gd name="T46" fmla="*/ 74 w 457"/>
                    <a:gd name="T47" fmla="*/ 2 h 381"/>
                    <a:gd name="T48" fmla="*/ 69 w 457"/>
                    <a:gd name="T49" fmla="*/ 1 h 381"/>
                    <a:gd name="T50" fmla="*/ 65 w 457"/>
                    <a:gd name="T51" fmla="*/ 1 h 381"/>
                    <a:gd name="T52" fmla="*/ 60 w 457"/>
                    <a:gd name="T53" fmla="*/ 0 h 381"/>
                    <a:gd name="T54" fmla="*/ 54 w 457"/>
                    <a:gd name="T55" fmla="*/ 0 h 381"/>
                    <a:gd name="T56" fmla="*/ 48 w 457"/>
                    <a:gd name="T57" fmla="*/ 1 h 381"/>
                    <a:gd name="T58" fmla="*/ 43 w 457"/>
                    <a:gd name="T59" fmla="*/ 2 h 381"/>
                    <a:gd name="T60" fmla="*/ 36 w 457"/>
                    <a:gd name="T61" fmla="*/ 3 h 381"/>
                    <a:gd name="T62" fmla="*/ 30 w 457"/>
                    <a:gd name="T63" fmla="*/ 5 h 381"/>
                    <a:gd name="T64" fmla="*/ 23 w 457"/>
                    <a:gd name="T65" fmla="*/ 8 h 381"/>
                    <a:gd name="T66" fmla="*/ 20 w 457"/>
                    <a:gd name="T67" fmla="*/ 10 h 381"/>
                    <a:gd name="T68" fmla="*/ 14 w 457"/>
                    <a:gd name="T69" fmla="*/ 14 h 381"/>
                    <a:gd name="T70" fmla="*/ 10 w 457"/>
                    <a:gd name="T71" fmla="*/ 17 h 381"/>
                    <a:gd name="T72" fmla="*/ 6 w 457"/>
                    <a:gd name="T73" fmla="*/ 21 h 381"/>
                    <a:gd name="T74" fmla="*/ 4 w 457"/>
                    <a:gd name="T75" fmla="*/ 25 h 381"/>
                    <a:gd name="T76" fmla="*/ 2 w 457"/>
                    <a:gd name="T77" fmla="*/ 29 h 381"/>
                    <a:gd name="T78" fmla="*/ 1 w 457"/>
                    <a:gd name="T79" fmla="*/ 32 h 381"/>
                    <a:gd name="T80" fmla="*/ 0 w 457"/>
                    <a:gd name="T81" fmla="*/ 36 h 381"/>
                    <a:gd name="T82" fmla="*/ 0 w 457"/>
                    <a:gd name="T83" fmla="*/ 39 h 38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57"/>
                    <a:gd name="T127" fmla="*/ 0 h 381"/>
                    <a:gd name="T128" fmla="*/ 457 w 457"/>
                    <a:gd name="T129" fmla="*/ 381 h 38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57" h="381">
                      <a:moveTo>
                        <a:pt x="0" y="381"/>
                      </a:moveTo>
                      <a:lnTo>
                        <a:pt x="457" y="182"/>
                      </a:lnTo>
                      <a:lnTo>
                        <a:pt x="457" y="156"/>
                      </a:lnTo>
                      <a:lnTo>
                        <a:pt x="457" y="152"/>
                      </a:lnTo>
                      <a:lnTo>
                        <a:pt x="457" y="148"/>
                      </a:lnTo>
                      <a:lnTo>
                        <a:pt x="457" y="144"/>
                      </a:lnTo>
                      <a:lnTo>
                        <a:pt x="455" y="141"/>
                      </a:lnTo>
                      <a:lnTo>
                        <a:pt x="455" y="137"/>
                      </a:lnTo>
                      <a:lnTo>
                        <a:pt x="455" y="133"/>
                      </a:lnTo>
                      <a:lnTo>
                        <a:pt x="453" y="129"/>
                      </a:lnTo>
                      <a:lnTo>
                        <a:pt x="451" y="125"/>
                      </a:lnTo>
                      <a:lnTo>
                        <a:pt x="451" y="122"/>
                      </a:lnTo>
                      <a:lnTo>
                        <a:pt x="449" y="118"/>
                      </a:lnTo>
                      <a:lnTo>
                        <a:pt x="447" y="114"/>
                      </a:lnTo>
                      <a:lnTo>
                        <a:pt x="447" y="110"/>
                      </a:lnTo>
                      <a:lnTo>
                        <a:pt x="445" y="108"/>
                      </a:lnTo>
                      <a:lnTo>
                        <a:pt x="443" y="105"/>
                      </a:lnTo>
                      <a:lnTo>
                        <a:pt x="441" y="101"/>
                      </a:lnTo>
                      <a:lnTo>
                        <a:pt x="439" y="97"/>
                      </a:lnTo>
                      <a:lnTo>
                        <a:pt x="437" y="93"/>
                      </a:lnTo>
                      <a:lnTo>
                        <a:pt x="433" y="89"/>
                      </a:lnTo>
                      <a:lnTo>
                        <a:pt x="431" y="86"/>
                      </a:lnTo>
                      <a:lnTo>
                        <a:pt x="428" y="82"/>
                      </a:lnTo>
                      <a:lnTo>
                        <a:pt x="426" y="78"/>
                      </a:lnTo>
                      <a:lnTo>
                        <a:pt x="424" y="76"/>
                      </a:lnTo>
                      <a:lnTo>
                        <a:pt x="420" y="72"/>
                      </a:lnTo>
                      <a:lnTo>
                        <a:pt x="418" y="69"/>
                      </a:lnTo>
                      <a:lnTo>
                        <a:pt x="414" y="67"/>
                      </a:lnTo>
                      <a:lnTo>
                        <a:pt x="410" y="63"/>
                      </a:lnTo>
                      <a:lnTo>
                        <a:pt x="406" y="59"/>
                      </a:lnTo>
                      <a:lnTo>
                        <a:pt x="402" y="55"/>
                      </a:lnTo>
                      <a:lnTo>
                        <a:pt x="396" y="51"/>
                      </a:lnTo>
                      <a:lnTo>
                        <a:pt x="390" y="48"/>
                      </a:lnTo>
                      <a:lnTo>
                        <a:pt x="387" y="44"/>
                      </a:lnTo>
                      <a:lnTo>
                        <a:pt x="381" y="40"/>
                      </a:lnTo>
                      <a:lnTo>
                        <a:pt x="375" y="38"/>
                      </a:lnTo>
                      <a:lnTo>
                        <a:pt x="371" y="34"/>
                      </a:lnTo>
                      <a:lnTo>
                        <a:pt x="363" y="31"/>
                      </a:lnTo>
                      <a:lnTo>
                        <a:pt x="357" y="29"/>
                      </a:lnTo>
                      <a:lnTo>
                        <a:pt x="351" y="25"/>
                      </a:lnTo>
                      <a:lnTo>
                        <a:pt x="346" y="23"/>
                      </a:lnTo>
                      <a:lnTo>
                        <a:pt x="340" y="21"/>
                      </a:lnTo>
                      <a:lnTo>
                        <a:pt x="332" y="17"/>
                      </a:lnTo>
                      <a:lnTo>
                        <a:pt x="326" y="16"/>
                      </a:lnTo>
                      <a:lnTo>
                        <a:pt x="318" y="14"/>
                      </a:lnTo>
                      <a:lnTo>
                        <a:pt x="310" y="12"/>
                      </a:lnTo>
                      <a:lnTo>
                        <a:pt x="303" y="10"/>
                      </a:lnTo>
                      <a:lnTo>
                        <a:pt x="297" y="8"/>
                      </a:lnTo>
                      <a:lnTo>
                        <a:pt x="291" y="6"/>
                      </a:lnTo>
                      <a:lnTo>
                        <a:pt x="279" y="4"/>
                      </a:lnTo>
                      <a:lnTo>
                        <a:pt x="271" y="4"/>
                      </a:lnTo>
                      <a:lnTo>
                        <a:pt x="260" y="2"/>
                      </a:lnTo>
                      <a:lnTo>
                        <a:pt x="250" y="0"/>
                      </a:lnTo>
                      <a:lnTo>
                        <a:pt x="240" y="0"/>
                      </a:lnTo>
                      <a:lnTo>
                        <a:pt x="228" y="0"/>
                      </a:lnTo>
                      <a:lnTo>
                        <a:pt x="217" y="0"/>
                      </a:lnTo>
                      <a:lnTo>
                        <a:pt x="207" y="0"/>
                      </a:lnTo>
                      <a:lnTo>
                        <a:pt x="195" y="2"/>
                      </a:lnTo>
                      <a:lnTo>
                        <a:pt x="183" y="4"/>
                      </a:lnTo>
                      <a:lnTo>
                        <a:pt x="174" y="6"/>
                      </a:lnTo>
                      <a:lnTo>
                        <a:pt x="160" y="8"/>
                      </a:lnTo>
                      <a:lnTo>
                        <a:pt x="146" y="12"/>
                      </a:lnTo>
                      <a:lnTo>
                        <a:pt x="137" y="14"/>
                      </a:lnTo>
                      <a:lnTo>
                        <a:pt x="123" y="17"/>
                      </a:lnTo>
                      <a:lnTo>
                        <a:pt x="107" y="23"/>
                      </a:lnTo>
                      <a:lnTo>
                        <a:pt x="94" y="31"/>
                      </a:lnTo>
                      <a:lnTo>
                        <a:pt x="88" y="34"/>
                      </a:lnTo>
                      <a:lnTo>
                        <a:pt x="80" y="38"/>
                      </a:lnTo>
                      <a:lnTo>
                        <a:pt x="66" y="48"/>
                      </a:lnTo>
                      <a:lnTo>
                        <a:pt x="59" y="53"/>
                      </a:lnTo>
                      <a:lnTo>
                        <a:pt x="51" y="59"/>
                      </a:lnTo>
                      <a:lnTo>
                        <a:pt x="41" y="67"/>
                      </a:lnTo>
                      <a:lnTo>
                        <a:pt x="33" y="74"/>
                      </a:lnTo>
                      <a:lnTo>
                        <a:pt x="27" y="84"/>
                      </a:lnTo>
                      <a:lnTo>
                        <a:pt x="21" y="89"/>
                      </a:lnTo>
                      <a:lnTo>
                        <a:pt x="18" y="97"/>
                      </a:lnTo>
                      <a:lnTo>
                        <a:pt x="12" y="106"/>
                      </a:lnTo>
                      <a:lnTo>
                        <a:pt x="8" y="114"/>
                      </a:lnTo>
                      <a:lnTo>
                        <a:pt x="6" y="120"/>
                      </a:lnTo>
                      <a:lnTo>
                        <a:pt x="4" y="127"/>
                      </a:lnTo>
                      <a:lnTo>
                        <a:pt x="2" y="135"/>
                      </a:lnTo>
                      <a:lnTo>
                        <a:pt x="0" y="141"/>
                      </a:lnTo>
                      <a:lnTo>
                        <a:pt x="0" y="146"/>
                      </a:lnTo>
                      <a:lnTo>
                        <a:pt x="0" y="156"/>
                      </a:lnTo>
                      <a:lnTo>
                        <a:pt x="0" y="381"/>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612" name="Freeform 374">
                  <a:extLst>
                    <a:ext uri="{FF2B5EF4-FFF2-40B4-BE49-F238E27FC236}">
                      <a16:creationId xmlns:a16="http://schemas.microsoft.com/office/drawing/2014/main" id="{74127CDC-3F0E-C8D7-4842-7F98679900F2}"/>
                    </a:ext>
                  </a:extLst>
                </p:cNvPr>
                <p:cNvSpPr>
                  <a:spLocks/>
                </p:cNvSpPr>
                <p:nvPr/>
              </p:nvSpPr>
              <p:spPr bwMode="auto">
                <a:xfrm>
                  <a:off x="4359" y="1656"/>
                  <a:ext cx="228" cy="100"/>
                </a:xfrm>
                <a:custGeom>
                  <a:avLst/>
                  <a:gdLst>
                    <a:gd name="T0" fmla="*/ 0 w 457"/>
                    <a:gd name="T1" fmla="*/ 50 h 199"/>
                    <a:gd name="T2" fmla="*/ 114 w 457"/>
                    <a:gd name="T3" fmla="*/ 50 h 199"/>
                    <a:gd name="T4" fmla="*/ 114 w 457"/>
                    <a:gd name="T5" fmla="*/ 0 h 199"/>
                    <a:gd name="T6" fmla="*/ 0 w 457"/>
                    <a:gd name="T7" fmla="*/ 50 h 199"/>
                    <a:gd name="T8" fmla="*/ 0 60000 65536"/>
                    <a:gd name="T9" fmla="*/ 0 60000 65536"/>
                    <a:gd name="T10" fmla="*/ 0 60000 65536"/>
                    <a:gd name="T11" fmla="*/ 0 60000 65536"/>
                    <a:gd name="T12" fmla="*/ 0 w 457"/>
                    <a:gd name="T13" fmla="*/ 0 h 199"/>
                    <a:gd name="T14" fmla="*/ 457 w 457"/>
                    <a:gd name="T15" fmla="*/ 199 h 199"/>
                  </a:gdLst>
                  <a:ahLst/>
                  <a:cxnLst>
                    <a:cxn ang="T8">
                      <a:pos x="T0" y="T1"/>
                    </a:cxn>
                    <a:cxn ang="T9">
                      <a:pos x="T2" y="T3"/>
                    </a:cxn>
                    <a:cxn ang="T10">
                      <a:pos x="T4" y="T5"/>
                    </a:cxn>
                    <a:cxn ang="T11">
                      <a:pos x="T6" y="T7"/>
                    </a:cxn>
                  </a:cxnLst>
                  <a:rect l="T12" t="T13" r="T14" b="T15"/>
                  <a:pathLst>
                    <a:path w="457" h="199">
                      <a:moveTo>
                        <a:pt x="0" y="199"/>
                      </a:moveTo>
                      <a:lnTo>
                        <a:pt x="457" y="199"/>
                      </a:lnTo>
                      <a:lnTo>
                        <a:pt x="457" y="0"/>
                      </a:lnTo>
                      <a:lnTo>
                        <a:pt x="0" y="19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9603" name="Group 375">
                <a:extLst>
                  <a:ext uri="{FF2B5EF4-FFF2-40B4-BE49-F238E27FC236}">
                    <a16:creationId xmlns:a16="http://schemas.microsoft.com/office/drawing/2014/main" id="{1F21B6D9-8BB7-C75A-BAE3-A5FB8F099AB1}"/>
                  </a:ext>
                </a:extLst>
              </p:cNvPr>
              <p:cNvGrpSpPr>
                <a:grpSpLocks/>
              </p:cNvGrpSpPr>
              <p:nvPr/>
            </p:nvGrpSpPr>
            <p:grpSpPr bwMode="auto">
              <a:xfrm>
                <a:off x="4386" y="1449"/>
                <a:ext cx="151" cy="166"/>
                <a:chOff x="4436" y="1567"/>
                <a:chExt cx="151" cy="154"/>
              </a:xfrm>
            </p:grpSpPr>
            <p:sp>
              <p:nvSpPr>
                <p:cNvPr id="9609" name="Freeform 376">
                  <a:extLst>
                    <a:ext uri="{FF2B5EF4-FFF2-40B4-BE49-F238E27FC236}">
                      <a16:creationId xmlns:a16="http://schemas.microsoft.com/office/drawing/2014/main" id="{1E770152-8215-9F84-6DC6-D5E9858E5A0D}"/>
                    </a:ext>
                  </a:extLst>
                </p:cNvPr>
                <p:cNvSpPr>
                  <a:spLocks/>
                </p:cNvSpPr>
                <p:nvPr/>
              </p:nvSpPr>
              <p:spPr bwMode="auto">
                <a:xfrm>
                  <a:off x="4436" y="1567"/>
                  <a:ext cx="151" cy="154"/>
                </a:xfrm>
                <a:custGeom>
                  <a:avLst/>
                  <a:gdLst>
                    <a:gd name="T0" fmla="*/ 75 w 303"/>
                    <a:gd name="T1" fmla="*/ 44 h 309"/>
                    <a:gd name="T2" fmla="*/ 75 w 303"/>
                    <a:gd name="T3" fmla="*/ 38 h 309"/>
                    <a:gd name="T4" fmla="*/ 75 w 303"/>
                    <a:gd name="T5" fmla="*/ 34 h 309"/>
                    <a:gd name="T6" fmla="*/ 75 w 303"/>
                    <a:gd name="T7" fmla="*/ 31 h 309"/>
                    <a:gd name="T8" fmla="*/ 73 w 303"/>
                    <a:gd name="T9" fmla="*/ 28 h 309"/>
                    <a:gd name="T10" fmla="*/ 72 w 303"/>
                    <a:gd name="T11" fmla="*/ 26 h 309"/>
                    <a:gd name="T12" fmla="*/ 71 w 303"/>
                    <a:gd name="T13" fmla="*/ 23 h 309"/>
                    <a:gd name="T14" fmla="*/ 70 w 303"/>
                    <a:gd name="T15" fmla="*/ 21 h 309"/>
                    <a:gd name="T16" fmla="*/ 68 w 303"/>
                    <a:gd name="T17" fmla="*/ 19 h 309"/>
                    <a:gd name="T18" fmla="*/ 67 w 303"/>
                    <a:gd name="T19" fmla="*/ 17 h 309"/>
                    <a:gd name="T20" fmla="*/ 65 w 303"/>
                    <a:gd name="T21" fmla="*/ 15 h 309"/>
                    <a:gd name="T22" fmla="*/ 63 w 303"/>
                    <a:gd name="T23" fmla="*/ 14 h 309"/>
                    <a:gd name="T24" fmla="*/ 60 w 303"/>
                    <a:gd name="T25" fmla="*/ 12 h 309"/>
                    <a:gd name="T26" fmla="*/ 58 w 303"/>
                    <a:gd name="T27" fmla="*/ 10 h 309"/>
                    <a:gd name="T28" fmla="*/ 55 w 303"/>
                    <a:gd name="T29" fmla="*/ 8 h 309"/>
                    <a:gd name="T30" fmla="*/ 52 w 303"/>
                    <a:gd name="T31" fmla="*/ 7 h 309"/>
                    <a:gd name="T32" fmla="*/ 49 w 303"/>
                    <a:gd name="T33" fmla="*/ 5 h 309"/>
                    <a:gd name="T34" fmla="*/ 46 w 303"/>
                    <a:gd name="T35" fmla="*/ 4 h 309"/>
                    <a:gd name="T36" fmla="*/ 43 w 303"/>
                    <a:gd name="T37" fmla="*/ 3 h 309"/>
                    <a:gd name="T38" fmla="*/ 40 w 303"/>
                    <a:gd name="T39" fmla="*/ 2 h 309"/>
                    <a:gd name="T40" fmla="*/ 37 w 303"/>
                    <a:gd name="T41" fmla="*/ 1 h 309"/>
                    <a:gd name="T42" fmla="*/ 33 w 303"/>
                    <a:gd name="T43" fmla="*/ 0 h 309"/>
                    <a:gd name="T44" fmla="*/ 29 w 303"/>
                    <a:gd name="T45" fmla="*/ 0 h 309"/>
                    <a:gd name="T46" fmla="*/ 27 w 303"/>
                    <a:gd name="T47" fmla="*/ 0 h 309"/>
                    <a:gd name="T48" fmla="*/ 22 w 303"/>
                    <a:gd name="T49" fmla="*/ 2 h 309"/>
                    <a:gd name="T50" fmla="*/ 17 w 303"/>
                    <a:gd name="T51" fmla="*/ 4 h 309"/>
                    <a:gd name="T52" fmla="*/ 14 w 303"/>
                    <a:gd name="T53" fmla="*/ 6 h 309"/>
                    <a:gd name="T54" fmla="*/ 11 w 303"/>
                    <a:gd name="T55" fmla="*/ 9 h 309"/>
                    <a:gd name="T56" fmla="*/ 8 w 303"/>
                    <a:gd name="T57" fmla="*/ 11 h 309"/>
                    <a:gd name="T58" fmla="*/ 5 w 303"/>
                    <a:gd name="T59" fmla="*/ 14 h 309"/>
                    <a:gd name="T60" fmla="*/ 3 w 303"/>
                    <a:gd name="T61" fmla="*/ 18 h 309"/>
                    <a:gd name="T62" fmla="*/ 2 w 303"/>
                    <a:gd name="T63" fmla="*/ 20 h 309"/>
                    <a:gd name="T64" fmla="*/ 1 w 303"/>
                    <a:gd name="T65" fmla="*/ 24 h 309"/>
                    <a:gd name="T66" fmla="*/ 0 w 303"/>
                    <a:gd name="T67" fmla="*/ 27 h 309"/>
                    <a:gd name="T68" fmla="*/ 0 w 303"/>
                    <a:gd name="T69" fmla="*/ 29 h 309"/>
                    <a:gd name="T70" fmla="*/ 0 w 303"/>
                    <a:gd name="T71" fmla="*/ 77 h 30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03"/>
                    <a:gd name="T109" fmla="*/ 0 h 309"/>
                    <a:gd name="T110" fmla="*/ 303 w 303"/>
                    <a:gd name="T111" fmla="*/ 309 h 30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03" h="309">
                      <a:moveTo>
                        <a:pt x="0" y="309"/>
                      </a:moveTo>
                      <a:lnTo>
                        <a:pt x="303" y="178"/>
                      </a:lnTo>
                      <a:lnTo>
                        <a:pt x="303" y="159"/>
                      </a:lnTo>
                      <a:lnTo>
                        <a:pt x="303" y="152"/>
                      </a:lnTo>
                      <a:lnTo>
                        <a:pt x="303" y="144"/>
                      </a:lnTo>
                      <a:lnTo>
                        <a:pt x="303" y="138"/>
                      </a:lnTo>
                      <a:lnTo>
                        <a:pt x="301" y="131"/>
                      </a:lnTo>
                      <a:lnTo>
                        <a:pt x="301" y="125"/>
                      </a:lnTo>
                      <a:lnTo>
                        <a:pt x="297" y="119"/>
                      </a:lnTo>
                      <a:lnTo>
                        <a:pt x="295" y="114"/>
                      </a:lnTo>
                      <a:lnTo>
                        <a:pt x="293" y="110"/>
                      </a:lnTo>
                      <a:lnTo>
                        <a:pt x="291" y="106"/>
                      </a:lnTo>
                      <a:lnTo>
                        <a:pt x="289" y="101"/>
                      </a:lnTo>
                      <a:lnTo>
                        <a:pt x="287" y="95"/>
                      </a:lnTo>
                      <a:lnTo>
                        <a:pt x="283" y="91"/>
                      </a:lnTo>
                      <a:lnTo>
                        <a:pt x="281" y="87"/>
                      </a:lnTo>
                      <a:lnTo>
                        <a:pt x="277" y="82"/>
                      </a:lnTo>
                      <a:lnTo>
                        <a:pt x="274" y="78"/>
                      </a:lnTo>
                      <a:lnTo>
                        <a:pt x="272" y="74"/>
                      </a:lnTo>
                      <a:lnTo>
                        <a:pt x="268" y="70"/>
                      </a:lnTo>
                      <a:lnTo>
                        <a:pt x="264" y="66"/>
                      </a:lnTo>
                      <a:lnTo>
                        <a:pt x="260" y="63"/>
                      </a:lnTo>
                      <a:lnTo>
                        <a:pt x="256" y="59"/>
                      </a:lnTo>
                      <a:lnTo>
                        <a:pt x="252" y="57"/>
                      </a:lnTo>
                      <a:lnTo>
                        <a:pt x="246" y="51"/>
                      </a:lnTo>
                      <a:lnTo>
                        <a:pt x="242" y="49"/>
                      </a:lnTo>
                      <a:lnTo>
                        <a:pt x="238" y="46"/>
                      </a:lnTo>
                      <a:lnTo>
                        <a:pt x="234" y="42"/>
                      </a:lnTo>
                      <a:lnTo>
                        <a:pt x="229" y="38"/>
                      </a:lnTo>
                      <a:lnTo>
                        <a:pt x="223" y="34"/>
                      </a:lnTo>
                      <a:lnTo>
                        <a:pt x="217" y="30"/>
                      </a:lnTo>
                      <a:lnTo>
                        <a:pt x="211" y="29"/>
                      </a:lnTo>
                      <a:lnTo>
                        <a:pt x="205" y="25"/>
                      </a:lnTo>
                      <a:lnTo>
                        <a:pt x="199" y="21"/>
                      </a:lnTo>
                      <a:lnTo>
                        <a:pt x="192" y="19"/>
                      </a:lnTo>
                      <a:lnTo>
                        <a:pt x="186" y="17"/>
                      </a:lnTo>
                      <a:lnTo>
                        <a:pt x="178" y="15"/>
                      </a:lnTo>
                      <a:lnTo>
                        <a:pt x="172" y="13"/>
                      </a:lnTo>
                      <a:lnTo>
                        <a:pt x="166" y="12"/>
                      </a:lnTo>
                      <a:lnTo>
                        <a:pt x="160" y="10"/>
                      </a:lnTo>
                      <a:lnTo>
                        <a:pt x="154" y="8"/>
                      </a:lnTo>
                      <a:lnTo>
                        <a:pt x="149" y="6"/>
                      </a:lnTo>
                      <a:lnTo>
                        <a:pt x="141" y="4"/>
                      </a:lnTo>
                      <a:lnTo>
                        <a:pt x="133" y="2"/>
                      </a:lnTo>
                      <a:lnTo>
                        <a:pt x="125" y="2"/>
                      </a:lnTo>
                      <a:lnTo>
                        <a:pt x="119" y="0"/>
                      </a:lnTo>
                      <a:lnTo>
                        <a:pt x="115" y="0"/>
                      </a:lnTo>
                      <a:lnTo>
                        <a:pt x="108" y="2"/>
                      </a:lnTo>
                      <a:lnTo>
                        <a:pt x="98" y="6"/>
                      </a:lnTo>
                      <a:lnTo>
                        <a:pt x="90" y="8"/>
                      </a:lnTo>
                      <a:lnTo>
                        <a:pt x="80" y="12"/>
                      </a:lnTo>
                      <a:lnTo>
                        <a:pt x="70" y="17"/>
                      </a:lnTo>
                      <a:lnTo>
                        <a:pt x="63" y="21"/>
                      </a:lnTo>
                      <a:lnTo>
                        <a:pt x="59" y="25"/>
                      </a:lnTo>
                      <a:lnTo>
                        <a:pt x="53" y="29"/>
                      </a:lnTo>
                      <a:lnTo>
                        <a:pt x="45" y="36"/>
                      </a:lnTo>
                      <a:lnTo>
                        <a:pt x="37" y="42"/>
                      </a:lnTo>
                      <a:lnTo>
                        <a:pt x="33" y="46"/>
                      </a:lnTo>
                      <a:lnTo>
                        <a:pt x="28" y="53"/>
                      </a:lnTo>
                      <a:lnTo>
                        <a:pt x="22" y="59"/>
                      </a:lnTo>
                      <a:lnTo>
                        <a:pt x="18" y="66"/>
                      </a:lnTo>
                      <a:lnTo>
                        <a:pt x="14" y="72"/>
                      </a:lnTo>
                      <a:lnTo>
                        <a:pt x="12" y="78"/>
                      </a:lnTo>
                      <a:lnTo>
                        <a:pt x="8" y="83"/>
                      </a:lnTo>
                      <a:lnTo>
                        <a:pt x="6" y="91"/>
                      </a:lnTo>
                      <a:lnTo>
                        <a:pt x="4" y="97"/>
                      </a:lnTo>
                      <a:lnTo>
                        <a:pt x="2" y="102"/>
                      </a:lnTo>
                      <a:lnTo>
                        <a:pt x="2" y="108"/>
                      </a:lnTo>
                      <a:lnTo>
                        <a:pt x="0" y="112"/>
                      </a:lnTo>
                      <a:lnTo>
                        <a:pt x="0" y="118"/>
                      </a:lnTo>
                      <a:lnTo>
                        <a:pt x="0" y="125"/>
                      </a:lnTo>
                      <a:lnTo>
                        <a:pt x="0" y="30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610" name="Freeform 377">
                  <a:extLst>
                    <a:ext uri="{FF2B5EF4-FFF2-40B4-BE49-F238E27FC236}">
                      <a16:creationId xmlns:a16="http://schemas.microsoft.com/office/drawing/2014/main" id="{3939214C-B733-D483-4348-C93225A32BC6}"/>
                    </a:ext>
                  </a:extLst>
                </p:cNvPr>
                <p:cNvSpPr>
                  <a:spLocks/>
                </p:cNvSpPr>
                <p:nvPr/>
              </p:nvSpPr>
              <p:spPr bwMode="auto">
                <a:xfrm>
                  <a:off x="4436" y="1656"/>
                  <a:ext cx="151" cy="65"/>
                </a:xfrm>
                <a:custGeom>
                  <a:avLst/>
                  <a:gdLst>
                    <a:gd name="T0" fmla="*/ 0 w 303"/>
                    <a:gd name="T1" fmla="*/ 32 h 131"/>
                    <a:gd name="T2" fmla="*/ 75 w 303"/>
                    <a:gd name="T3" fmla="*/ 0 h 131"/>
                    <a:gd name="T4" fmla="*/ 75 w 303"/>
                    <a:gd name="T5" fmla="*/ 32 h 131"/>
                    <a:gd name="T6" fmla="*/ 0 w 303"/>
                    <a:gd name="T7" fmla="*/ 32 h 131"/>
                    <a:gd name="T8" fmla="*/ 0 60000 65536"/>
                    <a:gd name="T9" fmla="*/ 0 60000 65536"/>
                    <a:gd name="T10" fmla="*/ 0 60000 65536"/>
                    <a:gd name="T11" fmla="*/ 0 60000 65536"/>
                    <a:gd name="T12" fmla="*/ 0 w 303"/>
                    <a:gd name="T13" fmla="*/ 0 h 131"/>
                    <a:gd name="T14" fmla="*/ 303 w 303"/>
                    <a:gd name="T15" fmla="*/ 131 h 131"/>
                  </a:gdLst>
                  <a:ahLst/>
                  <a:cxnLst>
                    <a:cxn ang="T8">
                      <a:pos x="T0" y="T1"/>
                    </a:cxn>
                    <a:cxn ang="T9">
                      <a:pos x="T2" y="T3"/>
                    </a:cxn>
                    <a:cxn ang="T10">
                      <a:pos x="T4" y="T5"/>
                    </a:cxn>
                    <a:cxn ang="T11">
                      <a:pos x="T6" y="T7"/>
                    </a:cxn>
                  </a:cxnLst>
                  <a:rect l="T12" t="T13" r="T14" b="T15"/>
                  <a:pathLst>
                    <a:path w="303" h="131">
                      <a:moveTo>
                        <a:pt x="0" y="131"/>
                      </a:moveTo>
                      <a:lnTo>
                        <a:pt x="303" y="0"/>
                      </a:lnTo>
                      <a:lnTo>
                        <a:pt x="303" y="131"/>
                      </a:lnTo>
                      <a:lnTo>
                        <a:pt x="0" y="131"/>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9604" name="Freeform 378">
                <a:extLst>
                  <a:ext uri="{FF2B5EF4-FFF2-40B4-BE49-F238E27FC236}">
                    <a16:creationId xmlns:a16="http://schemas.microsoft.com/office/drawing/2014/main" id="{1B18AFF2-2629-2168-B64C-E96F29F50466}"/>
                  </a:ext>
                </a:extLst>
              </p:cNvPr>
              <p:cNvSpPr>
                <a:spLocks/>
              </p:cNvSpPr>
              <p:nvPr/>
            </p:nvSpPr>
            <p:spPr bwMode="auto">
              <a:xfrm>
                <a:off x="4309" y="1360"/>
                <a:ext cx="476" cy="293"/>
              </a:xfrm>
              <a:custGeom>
                <a:avLst/>
                <a:gdLst>
                  <a:gd name="T0" fmla="*/ 238 w 953"/>
                  <a:gd name="T1" fmla="*/ 94 h 544"/>
                  <a:gd name="T2" fmla="*/ 238 w 953"/>
                  <a:gd name="T3" fmla="*/ 37 h 544"/>
                  <a:gd name="T4" fmla="*/ 237 w 953"/>
                  <a:gd name="T5" fmla="*/ 36 h 544"/>
                  <a:gd name="T6" fmla="*/ 237 w 953"/>
                  <a:gd name="T7" fmla="*/ 33 h 544"/>
                  <a:gd name="T8" fmla="*/ 237 w 953"/>
                  <a:gd name="T9" fmla="*/ 32 h 544"/>
                  <a:gd name="T10" fmla="*/ 236 w 953"/>
                  <a:gd name="T11" fmla="*/ 30 h 544"/>
                  <a:gd name="T12" fmla="*/ 236 w 953"/>
                  <a:gd name="T13" fmla="*/ 28 h 544"/>
                  <a:gd name="T14" fmla="*/ 235 w 953"/>
                  <a:gd name="T15" fmla="*/ 26 h 544"/>
                  <a:gd name="T16" fmla="*/ 234 w 953"/>
                  <a:gd name="T17" fmla="*/ 25 h 544"/>
                  <a:gd name="T18" fmla="*/ 233 w 953"/>
                  <a:gd name="T19" fmla="*/ 23 h 544"/>
                  <a:gd name="T20" fmla="*/ 232 w 953"/>
                  <a:gd name="T21" fmla="*/ 21 h 544"/>
                  <a:gd name="T22" fmla="*/ 231 w 953"/>
                  <a:gd name="T23" fmla="*/ 19 h 544"/>
                  <a:gd name="T24" fmla="*/ 230 w 953"/>
                  <a:gd name="T25" fmla="*/ 18 h 544"/>
                  <a:gd name="T26" fmla="*/ 229 w 953"/>
                  <a:gd name="T27" fmla="*/ 17 h 544"/>
                  <a:gd name="T28" fmla="*/ 227 w 953"/>
                  <a:gd name="T29" fmla="*/ 15 h 544"/>
                  <a:gd name="T30" fmla="*/ 225 w 953"/>
                  <a:gd name="T31" fmla="*/ 13 h 544"/>
                  <a:gd name="T32" fmla="*/ 223 w 953"/>
                  <a:gd name="T33" fmla="*/ 11 h 544"/>
                  <a:gd name="T34" fmla="*/ 220 w 953"/>
                  <a:gd name="T35" fmla="*/ 10 h 544"/>
                  <a:gd name="T36" fmla="*/ 218 w 953"/>
                  <a:gd name="T37" fmla="*/ 8 h 544"/>
                  <a:gd name="T38" fmla="*/ 215 w 953"/>
                  <a:gd name="T39" fmla="*/ 6 h 544"/>
                  <a:gd name="T40" fmla="*/ 213 w 953"/>
                  <a:gd name="T41" fmla="*/ 5 h 544"/>
                  <a:gd name="T42" fmla="*/ 210 w 953"/>
                  <a:gd name="T43" fmla="*/ 4 h 544"/>
                  <a:gd name="T44" fmla="*/ 207 w 953"/>
                  <a:gd name="T45" fmla="*/ 3 h 544"/>
                  <a:gd name="T46" fmla="*/ 204 w 953"/>
                  <a:gd name="T47" fmla="*/ 2 h 544"/>
                  <a:gd name="T48" fmla="*/ 200 w 953"/>
                  <a:gd name="T49" fmla="*/ 1 h 544"/>
                  <a:gd name="T50" fmla="*/ 196 w 953"/>
                  <a:gd name="T51" fmla="*/ 1 h 544"/>
                  <a:gd name="T52" fmla="*/ 191 w 953"/>
                  <a:gd name="T53" fmla="*/ 0 h 544"/>
                  <a:gd name="T54" fmla="*/ 187 w 953"/>
                  <a:gd name="T55" fmla="*/ 0 h 544"/>
                  <a:gd name="T56" fmla="*/ 182 w 953"/>
                  <a:gd name="T57" fmla="*/ 1 h 544"/>
                  <a:gd name="T58" fmla="*/ 178 w 953"/>
                  <a:gd name="T59" fmla="*/ 1 h 544"/>
                  <a:gd name="T60" fmla="*/ 172 w 953"/>
                  <a:gd name="T61" fmla="*/ 3 h 544"/>
                  <a:gd name="T62" fmla="*/ 34 w 953"/>
                  <a:gd name="T63" fmla="*/ 51 h 544"/>
                  <a:gd name="T64" fmla="*/ 27 w 953"/>
                  <a:gd name="T65" fmla="*/ 53 h 544"/>
                  <a:gd name="T66" fmla="*/ 22 w 953"/>
                  <a:gd name="T67" fmla="*/ 57 h 544"/>
                  <a:gd name="T68" fmla="*/ 18 w 953"/>
                  <a:gd name="T69" fmla="*/ 59 h 544"/>
                  <a:gd name="T70" fmla="*/ 14 w 953"/>
                  <a:gd name="T71" fmla="*/ 62 h 544"/>
                  <a:gd name="T72" fmla="*/ 11 w 953"/>
                  <a:gd name="T73" fmla="*/ 66 h 544"/>
                  <a:gd name="T74" fmla="*/ 7 w 953"/>
                  <a:gd name="T75" fmla="*/ 69 h 544"/>
                  <a:gd name="T76" fmla="*/ 5 w 953"/>
                  <a:gd name="T77" fmla="*/ 74 h 544"/>
                  <a:gd name="T78" fmla="*/ 3 w 953"/>
                  <a:gd name="T79" fmla="*/ 77 h 544"/>
                  <a:gd name="T80" fmla="*/ 2 w 953"/>
                  <a:gd name="T81" fmla="*/ 81 h 544"/>
                  <a:gd name="T82" fmla="*/ 1 w 953"/>
                  <a:gd name="T83" fmla="*/ 85 h 544"/>
                  <a:gd name="T84" fmla="*/ 0 w 953"/>
                  <a:gd name="T85" fmla="*/ 88 h 544"/>
                  <a:gd name="T86" fmla="*/ 0 w 953"/>
                  <a:gd name="T87" fmla="*/ 93 h 544"/>
                  <a:gd name="T88" fmla="*/ 114 w 953"/>
                  <a:gd name="T89" fmla="*/ 158 h 54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953"/>
                  <a:gd name="T136" fmla="*/ 0 h 544"/>
                  <a:gd name="T137" fmla="*/ 953 w 953"/>
                  <a:gd name="T138" fmla="*/ 544 h 54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953" h="544">
                    <a:moveTo>
                      <a:pt x="457" y="544"/>
                    </a:moveTo>
                    <a:lnTo>
                      <a:pt x="953" y="324"/>
                    </a:lnTo>
                    <a:lnTo>
                      <a:pt x="953" y="133"/>
                    </a:lnTo>
                    <a:lnTo>
                      <a:pt x="953" y="129"/>
                    </a:lnTo>
                    <a:lnTo>
                      <a:pt x="953" y="125"/>
                    </a:lnTo>
                    <a:lnTo>
                      <a:pt x="951" y="124"/>
                    </a:lnTo>
                    <a:lnTo>
                      <a:pt x="951" y="120"/>
                    </a:lnTo>
                    <a:lnTo>
                      <a:pt x="951" y="116"/>
                    </a:lnTo>
                    <a:lnTo>
                      <a:pt x="951" y="114"/>
                    </a:lnTo>
                    <a:lnTo>
                      <a:pt x="949" y="110"/>
                    </a:lnTo>
                    <a:lnTo>
                      <a:pt x="949" y="107"/>
                    </a:lnTo>
                    <a:lnTo>
                      <a:pt x="947" y="103"/>
                    </a:lnTo>
                    <a:lnTo>
                      <a:pt x="947" y="101"/>
                    </a:lnTo>
                    <a:lnTo>
                      <a:pt x="945" y="97"/>
                    </a:lnTo>
                    <a:lnTo>
                      <a:pt x="943" y="95"/>
                    </a:lnTo>
                    <a:lnTo>
                      <a:pt x="943" y="91"/>
                    </a:lnTo>
                    <a:lnTo>
                      <a:pt x="941" y="88"/>
                    </a:lnTo>
                    <a:lnTo>
                      <a:pt x="939" y="86"/>
                    </a:lnTo>
                    <a:lnTo>
                      <a:pt x="937" y="82"/>
                    </a:lnTo>
                    <a:lnTo>
                      <a:pt x="935" y="80"/>
                    </a:lnTo>
                    <a:lnTo>
                      <a:pt x="933" y="76"/>
                    </a:lnTo>
                    <a:lnTo>
                      <a:pt x="931" y="72"/>
                    </a:lnTo>
                    <a:lnTo>
                      <a:pt x="927" y="71"/>
                    </a:lnTo>
                    <a:lnTo>
                      <a:pt x="927" y="67"/>
                    </a:lnTo>
                    <a:lnTo>
                      <a:pt x="925" y="65"/>
                    </a:lnTo>
                    <a:lnTo>
                      <a:pt x="921" y="63"/>
                    </a:lnTo>
                    <a:lnTo>
                      <a:pt x="919" y="59"/>
                    </a:lnTo>
                    <a:lnTo>
                      <a:pt x="916" y="57"/>
                    </a:lnTo>
                    <a:lnTo>
                      <a:pt x="914" y="53"/>
                    </a:lnTo>
                    <a:lnTo>
                      <a:pt x="910" y="52"/>
                    </a:lnTo>
                    <a:lnTo>
                      <a:pt x="906" y="48"/>
                    </a:lnTo>
                    <a:lnTo>
                      <a:pt x="902" y="44"/>
                    </a:lnTo>
                    <a:lnTo>
                      <a:pt x="896" y="40"/>
                    </a:lnTo>
                    <a:lnTo>
                      <a:pt x="892" y="38"/>
                    </a:lnTo>
                    <a:lnTo>
                      <a:pt x="888" y="35"/>
                    </a:lnTo>
                    <a:lnTo>
                      <a:pt x="882" y="33"/>
                    </a:lnTo>
                    <a:lnTo>
                      <a:pt x="878" y="29"/>
                    </a:lnTo>
                    <a:lnTo>
                      <a:pt x="873" y="27"/>
                    </a:lnTo>
                    <a:lnTo>
                      <a:pt x="869" y="25"/>
                    </a:lnTo>
                    <a:lnTo>
                      <a:pt x="863" y="21"/>
                    </a:lnTo>
                    <a:lnTo>
                      <a:pt x="859" y="19"/>
                    </a:lnTo>
                    <a:lnTo>
                      <a:pt x="853" y="17"/>
                    </a:lnTo>
                    <a:lnTo>
                      <a:pt x="847" y="16"/>
                    </a:lnTo>
                    <a:lnTo>
                      <a:pt x="841" y="14"/>
                    </a:lnTo>
                    <a:lnTo>
                      <a:pt x="836" y="12"/>
                    </a:lnTo>
                    <a:lnTo>
                      <a:pt x="828" y="10"/>
                    </a:lnTo>
                    <a:lnTo>
                      <a:pt x="822" y="8"/>
                    </a:lnTo>
                    <a:lnTo>
                      <a:pt x="816" y="6"/>
                    </a:lnTo>
                    <a:lnTo>
                      <a:pt x="810" y="6"/>
                    </a:lnTo>
                    <a:lnTo>
                      <a:pt x="802" y="4"/>
                    </a:lnTo>
                    <a:lnTo>
                      <a:pt x="795" y="2"/>
                    </a:lnTo>
                    <a:lnTo>
                      <a:pt x="785" y="2"/>
                    </a:lnTo>
                    <a:lnTo>
                      <a:pt x="775" y="0"/>
                    </a:lnTo>
                    <a:lnTo>
                      <a:pt x="767" y="0"/>
                    </a:lnTo>
                    <a:lnTo>
                      <a:pt x="759" y="0"/>
                    </a:lnTo>
                    <a:lnTo>
                      <a:pt x="750" y="0"/>
                    </a:lnTo>
                    <a:lnTo>
                      <a:pt x="740" y="0"/>
                    </a:lnTo>
                    <a:lnTo>
                      <a:pt x="730" y="2"/>
                    </a:lnTo>
                    <a:lnTo>
                      <a:pt x="720" y="2"/>
                    </a:lnTo>
                    <a:lnTo>
                      <a:pt x="713" y="4"/>
                    </a:lnTo>
                    <a:lnTo>
                      <a:pt x="701" y="6"/>
                    </a:lnTo>
                    <a:lnTo>
                      <a:pt x="689" y="10"/>
                    </a:lnTo>
                    <a:lnTo>
                      <a:pt x="148" y="173"/>
                    </a:lnTo>
                    <a:lnTo>
                      <a:pt x="137" y="177"/>
                    </a:lnTo>
                    <a:lnTo>
                      <a:pt x="123" y="180"/>
                    </a:lnTo>
                    <a:lnTo>
                      <a:pt x="111" y="184"/>
                    </a:lnTo>
                    <a:lnTo>
                      <a:pt x="100" y="190"/>
                    </a:lnTo>
                    <a:lnTo>
                      <a:pt x="90" y="196"/>
                    </a:lnTo>
                    <a:lnTo>
                      <a:pt x="82" y="201"/>
                    </a:lnTo>
                    <a:lnTo>
                      <a:pt x="72" y="205"/>
                    </a:lnTo>
                    <a:lnTo>
                      <a:pt x="64" y="211"/>
                    </a:lnTo>
                    <a:lnTo>
                      <a:pt x="59" y="216"/>
                    </a:lnTo>
                    <a:lnTo>
                      <a:pt x="51" y="220"/>
                    </a:lnTo>
                    <a:lnTo>
                      <a:pt x="45" y="226"/>
                    </a:lnTo>
                    <a:lnTo>
                      <a:pt x="39" y="233"/>
                    </a:lnTo>
                    <a:lnTo>
                      <a:pt x="31" y="239"/>
                    </a:lnTo>
                    <a:lnTo>
                      <a:pt x="25" y="247"/>
                    </a:lnTo>
                    <a:lnTo>
                      <a:pt x="21" y="254"/>
                    </a:lnTo>
                    <a:lnTo>
                      <a:pt x="18" y="260"/>
                    </a:lnTo>
                    <a:lnTo>
                      <a:pt x="14" y="266"/>
                    </a:lnTo>
                    <a:lnTo>
                      <a:pt x="10" y="273"/>
                    </a:lnTo>
                    <a:lnTo>
                      <a:pt x="8" y="281"/>
                    </a:lnTo>
                    <a:lnTo>
                      <a:pt x="6" y="286"/>
                    </a:lnTo>
                    <a:lnTo>
                      <a:pt x="4" y="292"/>
                    </a:lnTo>
                    <a:lnTo>
                      <a:pt x="2" y="298"/>
                    </a:lnTo>
                    <a:lnTo>
                      <a:pt x="2" y="304"/>
                    </a:lnTo>
                    <a:lnTo>
                      <a:pt x="0" y="311"/>
                    </a:lnTo>
                    <a:lnTo>
                      <a:pt x="0" y="322"/>
                    </a:lnTo>
                    <a:lnTo>
                      <a:pt x="0" y="544"/>
                    </a:lnTo>
                    <a:lnTo>
                      <a:pt x="457" y="544"/>
                    </a:lnTo>
                  </a:path>
                </a:pathLst>
              </a:custGeom>
              <a:noFill/>
              <a:ln w="3175">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605" name="Freeform 379">
                <a:extLst>
                  <a:ext uri="{FF2B5EF4-FFF2-40B4-BE49-F238E27FC236}">
                    <a16:creationId xmlns:a16="http://schemas.microsoft.com/office/drawing/2014/main" id="{F308D871-9F19-1AB6-6050-6183A966CBFA}"/>
                  </a:ext>
                </a:extLst>
              </p:cNvPr>
              <p:cNvSpPr>
                <a:spLocks/>
              </p:cNvSpPr>
              <p:nvPr/>
            </p:nvSpPr>
            <p:spPr bwMode="auto">
              <a:xfrm>
                <a:off x="4309" y="1447"/>
                <a:ext cx="228" cy="206"/>
              </a:xfrm>
              <a:custGeom>
                <a:avLst/>
                <a:gdLst>
                  <a:gd name="T0" fmla="*/ 114 w 457"/>
                  <a:gd name="T1" fmla="*/ 111 h 381"/>
                  <a:gd name="T2" fmla="*/ 114 w 457"/>
                  <a:gd name="T3" fmla="*/ 44 h 381"/>
                  <a:gd name="T4" fmla="*/ 114 w 457"/>
                  <a:gd name="T5" fmla="*/ 42 h 381"/>
                  <a:gd name="T6" fmla="*/ 113 w 457"/>
                  <a:gd name="T7" fmla="*/ 40 h 381"/>
                  <a:gd name="T8" fmla="*/ 113 w 457"/>
                  <a:gd name="T9" fmla="*/ 38 h 381"/>
                  <a:gd name="T10" fmla="*/ 112 w 457"/>
                  <a:gd name="T11" fmla="*/ 36 h 381"/>
                  <a:gd name="T12" fmla="*/ 112 w 457"/>
                  <a:gd name="T13" fmla="*/ 34 h 381"/>
                  <a:gd name="T14" fmla="*/ 111 w 457"/>
                  <a:gd name="T15" fmla="*/ 31 h 381"/>
                  <a:gd name="T16" fmla="*/ 110 w 457"/>
                  <a:gd name="T17" fmla="*/ 30 h 381"/>
                  <a:gd name="T18" fmla="*/ 109 w 457"/>
                  <a:gd name="T19" fmla="*/ 27 h 381"/>
                  <a:gd name="T20" fmla="*/ 107 w 457"/>
                  <a:gd name="T21" fmla="*/ 25 h 381"/>
                  <a:gd name="T22" fmla="*/ 106 w 457"/>
                  <a:gd name="T23" fmla="*/ 23 h 381"/>
                  <a:gd name="T24" fmla="*/ 105 w 457"/>
                  <a:gd name="T25" fmla="*/ 21 h 381"/>
                  <a:gd name="T26" fmla="*/ 103 w 457"/>
                  <a:gd name="T27" fmla="*/ 19 h 381"/>
                  <a:gd name="T28" fmla="*/ 102 w 457"/>
                  <a:gd name="T29" fmla="*/ 17 h 381"/>
                  <a:gd name="T30" fmla="*/ 99 w 457"/>
                  <a:gd name="T31" fmla="*/ 15 h 381"/>
                  <a:gd name="T32" fmla="*/ 96 w 457"/>
                  <a:gd name="T33" fmla="*/ 13 h 381"/>
                  <a:gd name="T34" fmla="*/ 93 w 457"/>
                  <a:gd name="T35" fmla="*/ 11 h 381"/>
                  <a:gd name="T36" fmla="*/ 90 w 457"/>
                  <a:gd name="T37" fmla="*/ 9 h 381"/>
                  <a:gd name="T38" fmla="*/ 87 w 457"/>
                  <a:gd name="T39" fmla="*/ 8 h 381"/>
                  <a:gd name="T40" fmla="*/ 85 w 457"/>
                  <a:gd name="T41" fmla="*/ 5 h 381"/>
                  <a:gd name="T42" fmla="*/ 81 w 457"/>
                  <a:gd name="T43" fmla="*/ 5 h 381"/>
                  <a:gd name="T44" fmla="*/ 77 w 457"/>
                  <a:gd name="T45" fmla="*/ 3 h 381"/>
                  <a:gd name="T46" fmla="*/ 74 w 457"/>
                  <a:gd name="T47" fmla="*/ 2 h 381"/>
                  <a:gd name="T48" fmla="*/ 69 w 457"/>
                  <a:gd name="T49" fmla="*/ 1 h 381"/>
                  <a:gd name="T50" fmla="*/ 65 w 457"/>
                  <a:gd name="T51" fmla="*/ 1 h 381"/>
                  <a:gd name="T52" fmla="*/ 60 w 457"/>
                  <a:gd name="T53" fmla="*/ 0 h 381"/>
                  <a:gd name="T54" fmla="*/ 54 w 457"/>
                  <a:gd name="T55" fmla="*/ 0 h 381"/>
                  <a:gd name="T56" fmla="*/ 48 w 457"/>
                  <a:gd name="T57" fmla="*/ 1 h 381"/>
                  <a:gd name="T58" fmla="*/ 43 w 457"/>
                  <a:gd name="T59" fmla="*/ 1 h 381"/>
                  <a:gd name="T60" fmla="*/ 36 w 457"/>
                  <a:gd name="T61" fmla="*/ 3 h 381"/>
                  <a:gd name="T62" fmla="*/ 30 w 457"/>
                  <a:gd name="T63" fmla="*/ 5 h 381"/>
                  <a:gd name="T64" fmla="*/ 23 w 457"/>
                  <a:gd name="T65" fmla="*/ 9 h 381"/>
                  <a:gd name="T66" fmla="*/ 20 w 457"/>
                  <a:gd name="T67" fmla="*/ 11 h 381"/>
                  <a:gd name="T68" fmla="*/ 14 w 457"/>
                  <a:gd name="T69" fmla="*/ 16 h 381"/>
                  <a:gd name="T70" fmla="*/ 10 w 457"/>
                  <a:gd name="T71" fmla="*/ 19 h 381"/>
                  <a:gd name="T72" fmla="*/ 6 w 457"/>
                  <a:gd name="T73" fmla="*/ 24 h 381"/>
                  <a:gd name="T74" fmla="*/ 4 w 457"/>
                  <a:gd name="T75" fmla="*/ 28 h 381"/>
                  <a:gd name="T76" fmla="*/ 2 w 457"/>
                  <a:gd name="T77" fmla="*/ 34 h 381"/>
                  <a:gd name="T78" fmla="*/ 1 w 457"/>
                  <a:gd name="T79" fmla="*/ 37 h 381"/>
                  <a:gd name="T80" fmla="*/ 0 w 457"/>
                  <a:gd name="T81" fmla="*/ 41 h 381"/>
                  <a:gd name="T82" fmla="*/ 0 w 457"/>
                  <a:gd name="T83" fmla="*/ 45 h 38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57"/>
                  <a:gd name="T127" fmla="*/ 0 h 381"/>
                  <a:gd name="T128" fmla="*/ 457 w 457"/>
                  <a:gd name="T129" fmla="*/ 381 h 38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57" h="381">
                    <a:moveTo>
                      <a:pt x="0" y="381"/>
                    </a:moveTo>
                    <a:lnTo>
                      <a:pt x="457" y="381"/>
                    </a:lnTo>
                    <a:lnTo>
                      <a:pt x="457" y="156"/>
                    </a:lnTo>
                    <a:lnTo>
                      <a:pt x="457" y="152"/>
                    </a:lnTo>
                    <a:lnTo>
                      <a:pt x="457" y="148"/>
                    </a:lnTo>
                    <a:lnTo>
                      <a:pt x="457" y="144"/>
                    </a:lnTo>
                    <a:lnTo>
                      <a:pt x="455" y="141"/>
                    </a:lnTo>
                    <a:lnTo>
                      <a:pt x="455" y="137"/>
                    </a:lnTo>
                    <a:lnTo>
                      <a:pt x="455" y="133"/>
                    </a:lnTo>
                    <a:lnTo>
                      <a:pt x="453" y="129"/>
                    </a:lnTo>
                    <a:lnTo>
                      <a:pt x="453" y="125"/>
                    </a:lnTo>
                    <a:lnTo>
                      <a:pt x="451" y="122"/>
                    </a:lnTo>
                    <a:lnTo>
                      <a:pt x="449" y="118"/>
                    </a:lnTo>
                    <a:lnTo>
                      <a:pt x="449" y="114"/>
                    </a:lnTo>
                    <a:lnTo>
                      <a:pt x="447" y="110"/>
                    </a:lnTo>
                    <a:lnTo>
                      <a:pt x="445" y="108"/>
                    </a:lnTo>
                    <a:lnTo>
                      <a:pt x="443" y="105"/>
                    </a:lnTo>
                    <a:lnTo>
                      <a:pt x="441" y="101"/>
                    </a:lnTo>
                    <a:lnTo>
                      <a:pt x="439" y="97"/>
                    </a:lnTo>
                    <a:lnTo>
                      <a:pt x="437" y="93"/>
                    </a:lnTo>
                    <a:lnTo>
                      <a:pt x="433" y="89"/>
                    </a:lnTo>
                    <a:lnTo>
                      <a:pt x="431" y="86"/>
                    </a:lnTo>
                    <a:lnTo>
                      <a:pt x="429" y="82"/>
                    </a:lnTo>
                    <a:lnTo>
                      <a:pt x="426" y="78"/>
                    </a:lnTo>
                    <a:lnTo>
                      <a:pt x="424" y="76"/>
                    </a:lnTo>
                    <a:lnTo>
                      <a:pt x="422" y="72"/>
                    </a:lnTo>
                    <a:lnTo>
                      <a:pt x="418" y="69"/>
                    </a:lnTo>
                    <a:lnTo>
                      <a:pt x="414" y="67"/>
                    </a:lnTo>
                    <a:lnTo>
                      <a:pt x="410" y="63"/>
                    </a:lnTo>
                    <a:lnTo>
                      <a:pt x="408" y="59"/>
                    </a:lnTo>
                    <a:lnTo>
                      <a:pt x="402" y="55"/>
                    </a:lnTo>
                    <a:lnTo>
                      <a:pt x="396" y="51"/>
                    </a:lnTo>
                    <a:lnTo>
                      <a:pt x="390" y="48"/>
                    </a:lnTo>
                    <a:lnTo>
                      <a:pt x="387" y="44"/>
                    </a:lnTo>
                    <a:lnTo>
                      <a:pt x="381" y="40"/>
                    </a:lnTo>
                    <a:lnTo>
                      <a:pt x="375" y="38"/>
                    </a:lnTo>
                    <a:lnTo>
                      <a:pt x="371" y="34"/>
                    </a:lnTo>
                    <a:lnTo>
                      <a:pt x="363" y="31"/>
                    </a:lnTo>
                    <a:lnTo>
                      <a:pt x="359" y="29"/>
                    </a:lnTo>
                    <a:lnTo>
                      <a:pt x="351" y="25"/>
                    </a:lnTo>
                    <a:lnTo>
                      <a:pt x="346" y="23"/>
                    </a:lnTo>
                    <a:lnTo>
                      <a:pt x="340" y="19"/>
                    </a:lnTo>
                    <a:lnTo>
                      <a:pt x="332" y="17"/>
                    </a:lnTo>
                    <a:lnTo>
                      <a:pt x="326" y="16"/>
                    </a:lnTo>
                    <a:lnTo>
                      <a:pt x="318" y="14"/>
                    </a:lnTo>
                    <a:lnTo>
                      <a:pt x="310" y="10"/>
                    </a:lnTo>
                    <a:lnTo>
                      <a:pt x="303" y="10"/>
                    </a:lnTo>
                    <a:lnTo>
                      <a:pt x="297" y="8"/>
                    </a:lnTo>
                    <a:lnTo>
                      <a:pt x="291" y="6"/>
                    </a:lnTo>
                    <a:lnTo>
                      <a:pt x="279" y="4"/>
                    </a:lnTo>
                    <a:lnTo>
                      <a:pt x="271" y="2"/>
                    </a:lnTo>
                    <a:lnTo>
                      <a:pt x="260" y="2"/>
                    </a:lnTo>
                    <a:lnTo>
                      <a:pt x="250" y="0"/>
                    </a:lnTo>
                    <a:lnTo>
                      <a:pt x="240" y="0"/>
                    </a:lnTo>
                    <a:lnTo>
                      <a:pt x="228" y="0"/>
                    </a:lnTo>
                    <a:lnTo>
                      <a:pt x="217" y="0"/>
                    </a:lnTo>
                    <a:lnTo>
                      <a:pt x="207" y="0"/>
                    </a:lnTo>
                    <a:lnTo>
                      <a:pt x="195" y="2"/>
                    </a:lnTo>
                    <a:lnTo>
                      <a:pt x="183" y="2"/>
                    </a:lnTo>
                    <a:lnTo>
                      <a:pt x="174" y="4"/>
                    </a:lnTo>
                    <a:lnTo>
                      <a:pt x="160" y="8"/>
                    </a:lnTo>
                    <a:lnTo>
                      <a:pt x="146" y="10"/>
                    </a:lnTo>
                    <a:lnTo>
                      <a:pt x="137" y="14"/>
                    </a:lnTo>
                    <a:lnTo>
                      <a:pt x="123" y="17"/>
                    </a:lnTo>
                    <a:lnTo>
                      <a:pt x="107" y="23"/>
                    </a:lnTo>
                    <a:lnTo>
                      <a:pt x="94" y="31"/>
                    </a:lnTo>
                    <a:lnTo>
                      <a:pt x="88" y="34"/>
                    </a:lnTo>
                    <a:lnTo>
                      <a:pt x="80" y="38"/>
                    </a:lnTo>
                    <a:lnTo>
                      <a:pt x="66" y="46"/>
                    </a:lnTo>
                    <a:lnTo>
                      <a:pt x="57" y="53"/>
                    </a:lnTo>
                    <a:lnTo>
                      <a:pt x="51" y="59"/>
                    </a:lnTo>
                    <a:lnTo>
                      <a:pt x="41" y="67"/>
                    </a:lnTo>
                    <a:lnTo>
                      <a:pt x="33" y="74"/>
                    </a:lnTo>
                    <a:lnTo>
                      <a:pt x="27" y="84"/>
                    </a:lnTo>
                    <a:lnTo>
                      <a:pt x="21" y="89"/>
                    </a:lnTo>
                    <a:lnTo>
                      <a:pt x="18" y="97"/>
                    </a:lnTo>
                    <a:lnTo>
                      <a:pt x="12" y="106"/>
                    </a:lnTo>
                    <a:lnTo>
                      <a:pt x="8" y="114"/>
                    </a:lnTo>
                    <a:lnTo>
                      <a:pt x="6" y="120"/>
                    </a:lnTo>
                    <a:lnTo>
                      <a:pt x="4" y="127"/>
                    </a:lnTo>
                    <a:lnTo>
                      <a:pt x="2" y="135"/>
                    </a:lnTo>
                    <a:lnTo>
                      <a:pt x="0" y="141"/>
                    </a:lnTo>
                    <a:lnTo>
                      <a:pt x="0" y="146"/>
                    </a:lnTo>
                    <a:lnTo>
                      <a:pt x="0" y="156"/>
                    </a:lnTo>
                    <a:lnTo>
                      <a:pt x="0" y="381"/>
                    </a:lnTo>
                  </a:path>
                </a:pathLst>
              </a:custGeom>
              <a:noFill/>
              <a:ln w="3175">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606" name="Freeform 380">
                <a:extLst>
                  <a:ext uri="{FF2B5EF4-FFF2-40B4-BE49-F238E27FC236}">
                    <a16:creationId xmlns:a16="http://schemas.microsoft.com/office/drawing/2014/main" id="{E0F67055-5884-1443-B646-CCD03C332014}"/>
                  </a:ext>
                </a:extLst>
              </p:cNvPr>
              <p:cNvSpPr>
                <a:spLocks/>
              </p:cNvSpPr>
              <p:nvPr/>
            </p:nvSpPr>
            <p:spPr bwMode="auto">
              <a:xfrm>
                <a:off x="4604" y="1407"/>
                <a:ext cx="9" cy="118"/>
              </a:xfrm>
              <a:custGeom>
                <a:avLst/>
                <a:gdLst>
                  <a:gd name="T0" fmla="*/ 0 w 17"/>
                  <a:gd name="T1" fmla="*/ 2 h 220"/>
                  <a:gd name="T2" fmla="*/ 0 w 17"/>
                  <a:gd name="T3" fmla="*/ 63 h 220"/>
                  <a:gd name="T4" fmla="*/ 5 w 17"/>
                  <a:gd name="T5" fmla="*/ 61 h 220"/>
                  <a:gd name="T6" fmla="*/ 5 w 17"/>
                  <a:gd name="T7" fmla="*/ 0 h 220"/>
                  <a:gd name="T8" fmla="*/ 0 w 17"/>
                  <a:gd name="T9" fmla="*/ 2 h 220"/>
                  <a:gd name="T10" fmla="*/ 0 60000 65536"/>
                  <a:gd name="T11" fmla="*/ 0 60000 65536"/>
                  <a:gd name="T12" fmla="*/ 0 60000 65536"/>
                  <a:gd name="T13" fmla="*/ 0 60000 65536"/>
                  <a:gd name="T14" fmla="*/ 0 60000 65536"/>
                  <a:gd name="T15" fmla="*/ 0 w 17"/>
                  <a:gd name="T16" fmla="*/ 0 h 220"/>
                  <a:gd name="T17" fmla="*/ 17 w 17"/>
                  <a:gd name="T18" fmla="*/ 220 h 220"/>
                </a:gdLst>
                <a:ahLst/>
                <a:cxnLst>
                  <a:cxn ang="T10">
                    <a:pos x="T0" y="T1"/>
                  </a:cxn>
                  <a:cxn ang="T11">
                    <a:pos x="T2" y="T3"/>
                  </a:cxn>
                  <a:cxn ang="T12">
                    <a:pos x="T4" y="T5"/>
                  </a:cxn>
                  <a:cxn ang="T13">
                    <a:pos x="T6" y="T7"/>
                  </a:cxn>
                  <a:cxn ang="T14">
                    <a:pos x="T8" y="T9"/>
                  </a:cxn>
                </a:cxnLst>
                <a:rect l="T15" t="T16" r="T17" b="T18"/>
                <a:pathLst>
                  <a:path w="17" h="220">
                    <a:moveTo>
                      <a:pt x="0" y="6"/>
                    </a:moveTo>
                    <a:lnTo>
                      <a:pt x="0" y="220"/>
                    </a:lnTo>
                    <a:lnTo>
                      <a:pt x="17" y="213"/>
                    </a:lnTo>
                    <a:lnTo>
                      <a:pt x="17" y="0"/>
                    </a:lnTo>
                    <a:lnTo>
                      <a:pt x="0" y="6"/>
                    </a:lnTo>
                    <a:close/>
                  </a:path>
                </a:pathLst>
              </a:custGeom>
              <a:solidFill>
                <a:srgbClr val="808080"/>
              </a:solidFill>
              <a:ln w="3175">
                <a:solidFill>
                  <a:srgbClr val="A0A0A0"/>
                </a:solidFill>
                <a:prstDash val="solid"/>
                <a:round/>
                <a:headEnd/>
                <a:tailEnd/>
              </a:ln>
            </p:spPr>
            <p:txBody>
              <a:bodyPr/>
              <a:lstStyle/>
              <a:p>
                <a:endParaRPr lang="en-US"/>
              </a:p>
            </p:txBody>
          </p:sp>
          <p:sp>
            <p:nvSpPr>
              <p:cNvPr id="9607" name="Freeform 381">
                <a:extLst>
                  <a:ext uri="{FF2B5EF4-FFF2-40B4-BE49-F238E27FC236}">
                    <a16:creationId xmlns:a16="http://schemas.microsoft.com/office/drawing/2014/main" id="{5587A5E3-31A1-907B-A2E2-71F0189BB334}"/>
                  </a:ext>
                </a:extLst>
              </p:cNvPr>
              <p:cNvSpPr>
                <a:spLocks/>
              </p:cNvSpPr>
              <p:nvPr/>
            </p:nvSpPr>
            <p:spPr bwMode="auto">
              <a:xfrm>
                <a:off x="4613" y="1391"/>
                <a:ext cx="45" cy="49"/>
              </a:xfrm>
              <a:custGeom>
                <a:avLst/>
                <a:gdLst>
                  <a:gd name="T0" fmla="*/ 0 w 92"/>
                  <a:gd name="T1" fmla="*/ 9 h 89"/>
                  <a:gd name="T2" fmla="*/ 22 w 92"/>
                  <a:gd name="T3" fmla="*/ 0 h 89"/>
                  <a:gd name="T4" fmla="*/ 22 w 92"/>
                  <a:gd name="T5" fmla="*/ 17 h 89"/>
                  <a:gd name="T6" fmla="*/ 0 w 92"/>
                  <a:gd name="T7" fmla="*/ 27 h 89"/>
                  <a:gd name="T8" fmla="*/ 0 w 92"/>
                  <a:gd name="T9" fmla="*/ 9 h 89"/>
                  <a:gd name="T10" fmla="*/ 0 60000 65536"/>
                  <a:gd name="T11" fmla="*/ 0 60000 65536"/>
                  <a:gd name="T12" fmla="*/ 0 60000 65536"/>
                  <a:gd name="T13" fmla="*/ 0 60000 65536"/>
                  <a:gd name="T14" fmla="*/ 0 60000 65536"/>
                  <a:gd name="T15" fmla="*/ 0 w 92"/>
                  <a:gd name="T16" fmla="*/ 0 h 89"/>
                  <a:gd name="T17" fmla="*/ 92 w 92"/>
                  <a:gd name="T18" fmla="*/ 89 h 89"/>
                </a:gdLst>
                <a:ahLst/>
                <a:cxnLst>
                  <a:cxn ang="T10">
                    <a:pos x="T0" y="T1"/>
                  </a:cxn>
                  <a:cxn ang="T11">
                    <a:pos x="T2" y="T3"/>
                  </a:cxn>
                  <a:cxn ang="T12">
                    <a:pos x="T4" y="T5"/>
                  </a:cxn>
                  <a:cxn ang="T13">
                    <a:pos x="T6" y="T7"/>
                  </a:cxn>
                  <a:cxn ang="T14">
                    <a:pos x="T8" y="T9"/>
                  </a:cxn>
                </a:cxnLst>
                <a:rect l="T15" t="T16" r="T17" b="T18"/>
                <a:pathLst>
                  <a:path w="92" h="89">
                    <a:moveTo>
                      <a:pt x="0" y="30"/>
                    </a:moveTo>
                    <a:lnTo>
                      <a:pt x="92" y="0"/>
                    </a:lnTo>
                    <a:lnTo>
                      <a:pt x="92" y="57"/>
                    </a:lnTo>
                    <a:lnTo>
                      <a:pt x="0" y="89"/>
                    </a:lnTo>
                    <a:lnTo>
                      <a:pt x="0" y="30"/>
                    </a:lnTo>
                    <a:close/>
                  </a:path>
                </a:pathLst>
              </a:custGeom>
              <a:solidFill>
                <a:srgbClr val="FF0000"/>
              </a:solidFill>
              <a:ln w="3175">
                <a:solidFill>
                  <a:srgbClr val="A0A0A0"/>
                </a:solidFill>
                <a:prstDash val="solid"/>
                <a:round/>
                <a:headEnd/>
                <a:tailEnd/>
              </a:ln>
            </p:spPr>
            <p:txBody>
              <a:bodyPr/>
              <a:lstStyle/>
              <a:p>
                <a:endParaRPr lang="en-US"/>
              </a:p>
            </p:txBody>
          </p:sp>
          <p:sp>
            <p:nvSpPr>
              <p:cNvPr id="9608" name="Freeform 382">
                <a:extLst>
                  <a:ext uri="{FF2B5EF4-FFF2-40B4-BE49-F238E27FC236}">
                    <a16:creationId xmlns:a16="http://schemas.microsoft.com/office/drawing/2014/main" id="{6C996879-63EA-1C0C-08DE-8A77890C07F7}"/>
                  </a:ext>
                </a:extLst>
              </p:cNvPr>
              <p:cNvSpPr>
                <a:spLocks/>
              </p:cNvSpPr>
              <p:nvPr/>
            </p:nvSpPr>
            <p:spPr bwMode="auto">
              <a:xfrm>
                <a:off x="4588" y="1511"/>
                <a:ext cx="44" cy="48"/>
              </a:xfrm>
              <a:custGeom>
                <a:avLst/>
                <a:gdLst>
                  <a:gd name="T0" fmla="*/ 0 w 88"/>
                  <a:gd name="T1" fmla="*/ 10 h 89"/>
                  <a:gd name="T2" fmla="*/ 22 w 88"/>
                  <a:gd name="T3" fmla="*/ 0 h 89"/>
                  <a:gd name="T4" fmla="*/ 22 w 88"/>
                  <a:gd name="T5" fmla="*/ 16 h 89"/>
                  <a:gd name="T6" fmla="*/ 0 w 88"/>
                  <a:gd name="T7" fmla="*/ 26 h 89"/>
                  <a:gd name="T8" fmla="*/ 0 w 88"/>
                  <a:gd name="T9" fmla="*/ 10 h 89"/>
                  <a:gd name="T10" fmla="*/ 0 60000 65536"/>
                  <a:gd name="T11" fmla="*/ 0 60000 65536"/>
                  <a:gd name="T12" fmla="*/ 0 60000 65536"/>
                  <a:gd name="T13" fmla="*/ 0 60000 65536"/>
                  <a:gd name="T14" fmla="*/ 0 60000 65536"/>
                  <a:gd name="T15" fmla="*/ 0 w 88"/>
                  <a:gd name="T16" fmla="*/ 0 h 89"/>
                  <a:gd name="T17" fmla="*/ 88 w 88"/>
                  <a:gd name="T18" fmla="*/ 89 h 89"/>
                </a:gdLst>
                <a:ahLst/>
                <a:cxnLst>
                  <a:cxn ang="T10">
                    <a:pos x="T0" y="T1"/>
                  </a:cxn>
                  <a:cxn ang="T11">
                    <a:pos x="T2" y="T3"/>
                  </a:cxn>
                  <a:cxn ang="T12">
                    <a:pos x="T4" y="T5"/>
                  </a:cxn>
                  <a:cxn ang="T13">
                    <a:pos x="T6" y="T7"/>
                  </a:cxn>
                  <a:cxn ang="T14">
                    <a:pos x="T8" y="T9"/>
                  </a:cxn>
                </a:cxnLst>
                <a:rect l="T15" t="T16" r="T17" b="T18"/>
                <a:pathLst>
                  <a:path w="88" h="89">
                    <a:moveTo>
                      <a:pt x="0" y="34"/>
                    </a:moveTo>
                    <a:lnTo>
                      <a:pt x="88" y="0"/>
                    </a:lnTo>
                    <a:lnTo>
                      <a:pt x="88" y="55"/>
                    </a:lnTo>
                    <a:lnTo>
                      <a:pt x="0" y="89"/>
                    </a:lnTo>
                    <a:lnTo>
                      <a:pt x="0" y="34"/>
                    </a:lnTo>
                    <a:close/>
                  </a:path>
                </a:pathLst>
              </a:custGeom>
              <a:solidFill>
                <a:srgbClr val="606060"/>
              </a:solidFill>
              <a:ln w="3175">
                <a:solidFill>
                  <a:srgbClr val="A0A0A0"/>
                </a:solidFill>
                <a:prstDash val="solid"/>
                <a:round/>
                <a:headEnd/>
                <a:tailEnd/>
              </a:ln>
            </p:spPr>
            <p:txBody>
              <a:bodyPr/>
              <a:lstStyle/>
              <a:p>
                <a:endParaRPr lang="en-US"/>
              </a:p>
            </p:txBody>
          </p:sp>
        </p:grpSp>
        <p:sp>
          <p:nvSpPr>
            <p:cNvPr id="9588" name="Rectangle 383">
              <a:extLst>
                <a:ext uri="{FF2B5EF4-FFF2-40B4-BE49-F238E27FC236}">
                  <a16:creationId xmlns:a16="http://schemas.microsoft.com/office/drawing/2014/main" id="{435BB108-5A72-83EF-38D6-E670EEF53B65}"/>
                </a:ext>
              </a:extLst>
            </p:cNvPr>
            <p:cNvSpPr>
              <a:spLocks noChangeArrowheads="1"/>
            </p:cNvSpPr>
            <p:nvPr/>
          </p:nvSpPr>
          <p:spPr bwMode="auto">
            <a:xfrm>
              <a:off x="4030" y="1213"/>
              <a:ext cx="1555"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SzTx/>
                <a:buFontTx/>
                <a:buNone/>
              </a:pPr>
              <a:r>
                <a:rPr lang="en-US" altLang="en-US" sz="2000" b="1">
                  <a:latin typeface="Times New Roman" panose="02020603050405020304" pitchFamily="18" charset="0"/>
                </a:rPr>
                <a:t>Guest Communication</a:t>
              </a:r>
            </a:p>
          </p:txBody>
        </p:sp>
        <p:sp>
          <p:nvSpPr>
            <p:cNvPr id="9589" name="Text Box 384">
              <a:extLst>
                <a:ext uri="{FF2B5EF4-FFF2-40B4-BE49-F238E27FC236}">
                  <a16:creationId xmlns:a16="http://schemas.microsoft.com/office/drawing/2014/main" id="{8C946839-C676-A365-B5DA-7E8425C99BEC}"/>
                </a:ext>
              </a:extLst>
            </p:cNvPr>
            <p:cNvSpPr txBox="1">
              <a:spLocks noChangeArrowheads="1"/>
            </p:cNvSpPr>
            <p:nvPr/>
          </p:nvSpPr>
          <p:spPr bwMode="auto">
            <a:xfrm>
              <a:off x="4008" y="1368"/>
              <a:ext cx="919" cy="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173038" indent="-173038"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SzTx/>
                <a:buFont typeface="Wingdings" panose="05000000000000000000" pitchFamily="2" charset="2"/>
                <a:buChar char="w"/>
              </a:pPr>
              <a:r>
                <a:rPr lang="en-US" altLang="en-US" sz="1000">
                  <a:solidFill>
                    <a:schemeClr val="hlink"/>
                  </a:solidFill>
                  <a:latin typeface="Times New Roman" panose="02020603050405020304" pitchFamily="18" charset="0"/>
                </a:rPr>
                <a:t>Direct Mail Offers</a:t>
              </a:r>
            </a:p>
            <a:p>
              <a:pPr>
                <a:spcBef>
                  <a:spcPct val="0"/>
                </a:spcBef>
                <a:buClrTx/>
                <a:buSzTx/>
                <a:buFont typeface="Wingdings" panose="05000000000000000000" pitchFamily="2" charset="2"/>
                <a:buChar char="w"/>
              </a:pPr>
              <a:r>
                <a:rPr lang="en-US" altLang="en-US" sz="1000">
                  <a:solidFill>
                    <a:schemeClr val="hlink"/>
                  </a:solidFill>
                  <a:latin typeface="Times New Roman" panose="02020603050405020304" pitchFamily="18" charset="0"/>
                </a:rPr>
                <a:t>Email Offers</a:t>
              </a:r>
            </a:p>
            <a:p>
              <a:pPr>
                <a:spcBef>
                  <a:spcPct val="0"/>
                </a:spcBef>
                <a:buClrTx/>
                <a:buSzTx/>
                <a:buFont typeface="Wingdings" panose="05000000000000000000" pitchFamily="2" charset="2"/>
                <a:buChar char="w"/>
              </a:pPr>
              <a:r>
                <a:rPr lang="en-US" altLang="en-US" sz="1000">
                  <a:solidFill>
                    <a:schemeClr val="hlink"/>
                  </a:solidFill>
                  <a:latin typeface="Times New Roman" panose="02020603050405020304" pitchFamily="18" charset="0"/>
                </a:rPr>
                <a:t>Web Offers</a:t>
              </a:r>
            </a:p>
            <a:p>
              <a:pPr>
                <a:spcBef>
                  <a:spcPct val="0"/>
                </a:spcBef>
                <a:buClrTx/>
                <a:buSzTx/>
                <a:buFont typeface="Wingdings" panose="05000000000000000000" pitchFamily="2" charset="2"/>
                <a:buChar char="w"/>
              </a:pPr>
              <a:r>
                <a:rPr lang="en-US" altLang="en-US" sz="1000">
                  <a:solidFill>
                    <a:schemeClr val="hlink"/>
                  </a:solidFill>
                  <a:latin typeface="Times New Roman" panose="02020603050405020304" pitchFamily="18" charset="0"/>
                </a:rPr>
                <a:t>Teleservices Offers</a:t>
              </a:r>
            </a:p>
            <a:p>
              <a:pPr>
                <a:spcBef>
                  <a:spcPct val="0"/>
                </a:spcBef>
                <a:buClrTx/>
                <a:buSzTx/>
                <a:buFont typeface="Wingdings" panose="05000000000000000000" pitchFamily="2" charset="2"/>
                <a:buChar char="w"/>
              </a:pPr>
              <a:r>
                <a:rPr lang="en-US" altLang="en-US" sz="1000">
                  <a:solidFill>
                    <a:schemeClr val="hlink"/>
                  </a:solidFill>
                  <a:latin typeface="Times New Roman" panose="02020603050405020304" pitchFamily="18" charset="0"/>
                </a:rPr>
                <a:t>VIP Hosts / PCS</a:t>
              </a:r>
            </a:p>
          </p:txBody>
        </p:sp>
        <p:pic>
          <p:nvPicPr>
            <p:cNvPr id="9590" name="Picture 385" descr="email_ver2">
              <a:extLst>
                <a:ext uri="{FF2B5EF4-FFF2-40B4-BE49-F238E27FC236}">
                  <a16:creationId xmlns:a16="http://schemas.microsoft.com/office/drawing/2014/main" id="{7F360573-9A11-FF57-6BBC-1CD9542F77E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946" y="1404"/>
              <a:ext cx="517"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91" name="Line 386">
              <a:extLst>
                <a:ext uri="{FF2B5EF4-FFF2-40B4-BE49-F238E27FC236}">
                  <a16:creationId xmlns:a16="http://schemas.microsoft.com/office/drawing/2014/main" id="{94D2FD7D-12AE-B7FB-1690-5342682017CB}"/>
                </a:ext>
              </a:extLst>
            </p:cNvPr>
            <p:cNvSpPr>
              <a:spLocks noChangeShapeType="1"/>
            </p:cNvSpPr>
            <p:nvPr/>
          </p:nvSpPr>
          <p:spPr bwMode="auto">
            <a:xfrm flipV="1">
              <a:off x="4966" y="1842"/>
              <a:ext cx="244" cy="165"/>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23" name="Group 387">
            <a:extLst>
              <a:ext uri="{FF2B5EF4-FFF2-40B4-BE49-F238E27FC236}">
                <a16:creationId xmlns:a16="http://schemas.microsoft.com/office/drawing/2014/main" id="{09CA6F62-7415-F91D-6CFE-23F63465E8AF}"/>
              </a:ext>
            </a:extLst>
          </p:cNvPr>
          <p:cNvGrpSpPr>
            <a:grpSpLocks/>
          </p:cNvGrpSpPr>
          <p:nvPr/>
        </p:nvGrpSpPr>
        <p:grpSpPr bwMode="auto">
          <a:xfrm>
            <a:off x="3865563" y="1787525"/>
            <a:ext cx="4691062" cy="1936750"/>
            <a:chOff x="1475" y="1201"/>
            <a:chExt cx="2955" cy="1301"/>
          </a:xfrm>
        </p:grpSpPr>
        <p:grpSp>
          <p:nvGrpSpPr>
            <p:cNvPr id="9275" name="Group 388">
              <a:extLst>
                <a:ext uri="{FF2B5EF4-FFF2-40B4-BE49-F238E27FC236}">
                  <a16:creationId xmlns:a16="http://schemas.microsoft.com/office/drawing/2014/main" id="{30E341BD-FFE8-A94C-6636-0A71B5C2F98D}"/>
                </a:ext>
              </a:extLst>
            </p:cNvPr>
            <p:cNvGrpSpPr>
              <a:grpSpLocks/>
            </p:cNvGrpSpPr>
            <p:nvPr/>
          </p:nvGrpSpPr>
          <p:grpSpPr bwMode="auto">
            <a:xfrm>
              <a:off x="1475" y="1201"/>
              <a:ext cx="2955" cy="1301"/>
              <a:chOff x="1475" y="1201"/>
              <a:chExt cx="2955" cy="1301"/>
            </a:xfrm>
          </p:grpSpPr>
          <p:grpSp>
            <p:nvGrpSpPr>
              <p:cNvPr id="9279" name="Group 389">
                <a:extLst>
                  <a:ext uri="{FF2B5EF4-FFF2-40B4-BE49-F238E27FC236}">
                    <a16:creationId xmlns:a16="http://schemas.microsoft.com/office/drawing/2014/main" id="{894C8788-0BD9-F24B-2214-0C4EFDF528E0}"/>
                  </a:ext>
                </a:extLst>
              </p:cNvPr>
              <p:cNvGrpSpPr>
                <a:grpSpLocks/>
              </p:cNvGrpSpPr>
              <p:nvPr/>
            </p:nvGrpSpPr>
            <p:grpSpPr bwMode="auto">
              <a:xfrm>
                <a:off x="3093" y="1833"/>
                <a:ext cx="437" cy="344"/>
                <a:chOff x="4112" y="3310"/>
                <a:chExt cx="554" cy="436"/>
              </a:xfrm>
            </p:grpSpPr>
            <p:sp>
              <p:nvSpPr>
                <p:cNvPr id="9523" name="Freeform 390">
                  <a:extLst>
                    <a:ext uri="{FF2B5EF4-FFF2-40B4-BE49-F238E27FC236}">
                      <a16:creationId xmlns:a16="http://schemas.microsoft.com/office/drawing/2014/main" id="{CCACDC80-619D-FF73-2342-82BBC0DEEB33}"/>
                    </a:ext>
                  </a:extLst>
                </p:cNvPr>
                <p:cNvSpPr>
                  <a:spLocks/>
                </p:cNvSpPr>
                <p:nvPr/>
              </p:nvSpPr>
              <p:spPr bwMode="auto">
                <a:xfrm>
                  <a:off x="4583" y="3607"/>
                  <a:ext cx="28" cy="39"/>
                </a:xfrm>
                <a:custGeom>
                  <a:avLst/>
                  <a:gdLst>
                    <a:gd name="T0" fmla="*/ 4 w 54"/>
                    <a:gd name="T1" fmla="*/ 0 h 74"/>
                    <a:gd name="T2" fmla="*/ 2 w 54"/>
                    <a:gd name="T3" fmla="*/ 1 h 74"/>
                    <a:gd name="T4" fmla="*/ 1 w 54"/>
                    <a:gd name="T5" fmla="*/ 2 h 74"/>
                    <a:gd name="T6" fmla="*/ 0 w 54"/>
                    <a:gd name="T7" fmla="*/ 3 h 74"/>
                    <a:gd name="T8" fmla="*/ 0 w 54"/>
                    <a:gd name="T9" fmla="*/ 4 h 74"/>
                    <a:gd name="T10" fmla="*/ 0 w 54"/>
                    <a:gd name="T11" fmla="*/ 6 h 74"/>
                    <a:gd name="T12" fmla="*/ 1 w 54"/>
                    <a:gd name="T13" fmla="*/ 7 h 74"/>
                    <a:gd name="T14" fmla="*/ 2 w 54"/>
                    <a:gd name="T15" fmla="*/ 9 h 74"/>
                    <a:gd name="T16" fmla="*/ 8 w 54"/>
                    <a:gd name="T17" fmla="*/ 14 h 74"/>
                    <a:gd name="T18" fmla="*/ 9 w 54"/>
                    <a:gd name="T19" fmla="*/ 17 h 74"/>
                    <a:gd name="T20" fmla="*/ 10 w 54"/>
                    <a:gd name="T21" fmla="*/ 18 h 74"/>
                    <a:gd name="T22" fmla="*/ 10 w 54"/>
                    <a:gd name="T23" fmla="*/ 19 h 74"/>
                    <a:gd name="T24" fmla="*/ 9 w 54"/>
                    <a:gd name="T25" fmla="*/ 21 h 74"/>
                    <a:gd name="T26" fmla="*/ 10 w 54"/>
                    <a:gd name="T27" fmla="*/ 20 h 74"/>
                    <a:gd name="T28" fmla="*/ 12 w 54"/>
                    <a:gd name="T29" fmla="*/ 20 h 74"/>
                    <a:gd name="T30" fmla="*/ 13 w 54"/>
                    <a:gd name="T31" fmla="*/ 19 h 74"/>
                    <a:gd name="T32" fmla="*/ 14 w 54"/>
                    <a:gd name="T33" fmla="*/ 18 h 74"/>
                    <a:gd name="T34" fmla="*/ 15 w 54"/>
                    <a:gd name="T35" fmla="*/ 16 h 74"/>
                    <a:gd name="T36" fmla="*/ 15 w 54"/>
                    <a:gd name="T37" fmla="*/ 15 h 74"/>
                    <a:gd name="T38" fmla="*/ 14 w 54"/>
                    <a:gd name="T39" fmla="*/ 13 h 74"/>
                    <a:gd name="T40" fmla="*/ 14 w 54"/>
                    <a:gd name="T41" fmla="*/ 12 h 74"/>
                    <a:gd name="T42" fmla="*/ 13 w 54"/>
                    <a:gd name="T43" fmla="*/ 11 h 74"/>
                    <a:gd name="T44" fmla="*/ 11 w 54"/>
                    <a:gd name="T45" fmla="*/ 9 h 74"/>
                    <a:gd name="T46" fmla="*/ 10 w 54"/>
                    <a:gd name="T47" fmla="*/ 8 h 74"/>
                    <a:gd name="T48" fmla="*/ 8 w 54"/>
                    <a:gd name="T49" fmla="*/ 6 h 74"/>
                    <a:gd name="T50" fmla="*/ 6 w 54"/>
                    <a:gd name="T51" fmla="*/ 4 h 74"/>
                    <a:gd name="T52" fmla="*/ 5 w 54"/>
                    <a:gd name="T53" fmla="*/ 3 h 74"/>
                    <a:gd name="T54" fmla="*/ 4 w 54"/>
                    <a:gd name="T55" fmla="*/ 3 h 74"/>
                    <a:gd name="T56" fmla="*/ 4 w 54"/>
                    <a:gd name="T57" fmla="*/ 1 h 74"/>
                    <a:gd name="T58" fmla="*/ 4 w 54"/>
                    <a:gd name="T59" fmla="*/ 0 h 7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4"/>
                    <a:gd name="T91" fmla="*/ 0 h 74"/>
                    <a:gd name="T92" fmla="*/ 54 w 54"/>
                    <a:gd name="T93" fmla="*/ 74 h 7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4" h="74">
                      <a:moveTo>
                        <a:pt x="15" y="0"/>
                      </a:moveTo>
                      <a:lnTo>
                        <a:pt x="7" y="4"/>
                      </a:lnTo>
                      <a:lnTo>
                        <a:pt x="3" y="8"/>
                      </a:lnTo>
                      <a:lnTo>
                        <a:pt x="0" y="11"/>
                      </a:lnTo>
                      <a:lnTo>
                        <a:pt x="0" y="15"/>
                      </a:lnTo>
                      <a:lnTo>
                        <a:pt x="0" y="21"/>
                      </a:lnTo>
                      <a:lnTo>
                        <a:pt x="3" y="27"/>
                      </a:lnTo>
                      <a:lnTo>
                        <a:pt x="7" y="32"/>
                      </a:lnTo>
                      <a:lnTo>
                        <a:pt x="29" y="51"/>
                      </a:lnTo>
                      <a:lnTo>
                        <a:pt x="35" y="61"/>
                      </a:lnTo>
                      <a:lnTo>
                        <a:pt x="37" y="64"/>
                      </a:lnTo>
                      <a:lnTo>
                        <a:pt x="37" y="68"/>
                      </a:lnTo>
                      <a:lnTo>
                        <a:pt x="35" y="74"/>
                      </a:lnTo>
                      <a:lnTo>
                        <a:pt x="39" y="72"/>
                      </a:lnTo>
                      <a:lnTo>
                        <a:pt x="44" y="72"/>
                      </a:lnTo>
                      <a:lnTo>
                        <a:pt x="48" y="68"/>
                      </a:lnTo>
                      <a:lnTo>
                        <a:pt x="52" y="64"/>
                      </a:lnTo>
                      <a:lnTo>
                        <a:pt x="54" y="59"/>
                      </a:lnTo>
                      <a:lnTo>
                        <a:pt x="54" y="53"/>
                      </a:lnTo>
                      <a:lnTo>
                        <a:pt x="52" y="47"/>
                      </a:lnTo>
                      <a:lnTo>
                        <a:pt x="52" y="44"/>
                      </a:lnTo>
                      <a:lnTo>
                        <a:pt x="48" y="40"/>
                      </a:lnTo>
                      <a:lnTo>
                        <a:pt x="42" y="34"/>
                      </a:lnTo>
                      <a:lnTo>
                        <a:pt x="37" y="28"/>
                      </a:lnTo>
                      <a:lnTo>
                        <a:pt x="31" y="23"/>
                      </a:lnTo>
                      <a:lnTo>
                        <a:pt x="23" y="15"/>
                      </a:lnTo>
                      <a:lnTo>
                        <a:pt x="17" y="11"/>
                      </a:lnTo>
                      <a:lnTo>
                        <a:pt x="15" y="10"/>
                      </a:lnTo>
                      <a:lnTo>
                        <a:pt x="13" y="4"/>
                      </a:lnTo>
                      <a:lnTo>
                        <a:pt x="15" y="0"/>
                      </a:lnTo>
                      <a:close/>
                    </a:path>
                  </a:pathLst>
                </a:custGeom>
                <a:solidFill>
                  <a:srgbClr val="0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524" name="Freeform 391">
                  <a:extLst>
                    <a:ext uri="{FF2B5EF4-FFF2-40B4-BE49-F238E27FC236}">
                      <a16:creationId xmlns:a16="http://schemas.microsoft.com/office/drawing/2014/main" id="{0A7272E5-59DE-8EF0-1571-E2890BD403BC}"/>
                    </a:ext>
                  </a:extLst>
                </p:cNvPr>
                <p:cNvSpPr>
                  <a:spLocks/>
                </p:cNvSpPr>
                <p:nvPr/>
              </p:nvSpPr>
              <p:spPr bwMode="auto">
                <a:xfrm>
                  <a:off x="4594" y="3640"/>
                  <a:ext cx="27" cy="40"/>
                </a:xfrm>
                <a:custGeom>
                  <a:avLst/>
                  <a:gdLst>
                    <a:gd name="T0" fmla="*/ 4 w 55"/>
                    <a:gd name="T1" fmla="*/ 0 h 73"/>
                    <a:gd name="T2" fmla="*/ 2 w 55"/>
                    <a:gd name="T3" fmla="*/ 1 h 73"/>
                    <a:gd name="T4" fmla="*/ 1 w 55"/>
                    <a:gd name="T5" fmla="*/ 2 h 73"/>
                    <a:gd name="T6" fmla="*/ 0 w 55"/>
                    <a:gd name="T7" fmla="*/ 3 h 73"/>
                    <a:gd name="T8" fmla="*/ 0 w 55"/>
                    <a:gd name="T9" fmla="*/ 4 h 73"/>
                    <a:gd name="T10" fmla="*/ 0 w 55"/>
                    <a:gd name="T11" fmla="*/ 6 h 73"/>
                    <a:gd name="T12" fmla="*/ 0 w 55"/>
                    <a:gd name="T13" fmla="*/ 8 h 73"/>
                    <a:gd name="T14" fmla="*/ 2 w 55"/>
                    <a:gd name="T15" fmla="*/ 10 h 73"/>
                    <a:gd name="T16" fmla="*/ 7 w 55"/>
                    <a:gd name="T17" fmla="*/ 15 h 73"/>
                    <a:gd name="T18" fmla="*/ 8 w 55"/>
                    <a:gd name="T19" fmla="*/ 18 h 73"/>
                    <a:gd name="T20" fmla="*/ 9 w 55"/>
                    <a:gd name="T21" fmla="*/ 19 h 73"/>
                    <a:gd name="T22" fmla="*/ 9 w 55"/>
                    <a:gd name="T23" fmla="*/ 20 h 73"/>
                    <a:gd name="T24" fmla="*/ 8 w 55"/>
                    <a:gd name="T25" fmla="*/ 22 h 73"/>
                    <a:gd name="T26" fmla="*/ 9 w 55"/>
                    <a:gd name="T27" fmla="*/ 21 h 73"/>
                    <a:gd name="T28" fmla="*/ 11 w 55"/>
                    <a:gd name="T29" fmla="*/ 21 h 73"/>
                    <a:gd name="T30" fmla="*/ 12 w 55"/>
                    <a:gd name="T31" fmla="*/ 20 h 73"/>
                    <a:gd name="T32" fmla="*/ 13 w 55"/>
                    <a:gd name="T33" fmla="*/ 19 h 73"/>
                    <a:gd name="T34" fmla="*/ 13 w 55"/>
                    <a:gd name="T35" fmla="*/ 18 h 73"/>
                    <a:gd name="T36" fmla="*/ 13 w 55"/>
                    <a:gd name="T37" fmla="*/ 16 h 73"/>
                    <a:gd name="T38" fmla="*/ 13 w 55"/>
                    <a:gd name="T39" fmla="*/ 14 h 73"/>
                    <a:gd name="T40" fmla="*/ 13 w 55"/>
                    <a:gd name="T41" fmla="*/ 13 h 73"/>
                    <a:gd name="T42" fmla="*/ 12 w 55"/>
                    <a:gd name="T43" fmla="*/ 12 h 73"/>
                    <a:gd name="T44" fmla="*/ 10 w 55"/>
                    <a:gd name="T45" fmla="*/ 10 h 73"/>
                    <a:gd name="T46" fmla="*/ 9 w 55"/>
                    <a:gd name="T47" fmla="*/ 8 h 73"/>
                    <a:gd name="T48" fmla="*/ 7 w 55"/>
                    <a:gd name="T49" fmla="*/ 7 h 73"/>
                    <a:gd name="T50" fmla="*/ 5 w 55"/>
                    <a:gd name="T51" fmla="*/ 4 h 73"/>
                    <a:gd name="T52" fmla="*/ 4 w 55"/>
                    <a:gd name="T53" fmla="*/ 3 h 73"/>
                    <a:gd name="T54" fmla="*/ 4 w 55"/>
                    <a:gd name="T55" fmla="*/ 3 h 73"/>
                    <a:gd name="T56" fmla="*/ 4 w 55"/>
                    <a:gd name="T57" fmla="*/ 1 h 73"/>
                    <a:gd name="T58" fmla="*/ 4 w 55"/>
                    <a:gd name="T59" fmla="*/ 0 h 7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5"/>
                    <a:gd name="T91" fmla="*/ 0 h 73"/>
                    <a:gd name="T92" fmla="*/ 55 w 55"/>
                    <a:gd name="T93" fmla="*/ 73 h 7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5" h="73">
                      <a:moveTo>
                        <a:pt x="16" y="0"/>
                      </a:moveTo>
                      <a:lnTo>
                        <a:pt x="8" y="3"/>
                      </a:lnTo>
                      <a:lnTo>
                        <a:pt x="4" y="7"/>
                      </a:lnTo>
                      <a:lnTo>
                        <a:pt x="0" y="11"/>
                      </a:lnTo>
                      <a:lnTo>
                        <a:pt x="0" y="15"/>
                      </a:lnTo>
                      <a:lnTo>
                        <a:pt x="0" y="20"/>
                      </a:lnTo>
                      <a:lnTo>
                        <a:pt x="2" y="26"/>
                      </a:lnTo>
                      <a:lnTo>
                        <a:pt x="8" y="32"/>
                      </a:lnTo>
                      <a:lnTo>
                        <a:pt x="29" y="51"/>
                      </a:lnTo>
                      <a:lnTo>
                        <a:pt x="35" y="60"/>
                      </a:lnTo>
                      <a:lnTo>
                        <a:pt x="37" y="64"/>
                      </a:lnTo>
                      <a:lnTo>
                        <a:pt x="37" y="68"/>
                      </a:lnTo>
                      <a:lnTo>
                        <a:pt x="35" y="73"/>
                      </a:lnTo>
                      <a:lnTo>
                        <a:pt x="39" y="72"/>
                      </a:lnTo>
                      <a:lnTo>
                        <a:pt x="45" y="72"/>
                      </a:lnTo>
                      <a:lnTo>
                        <a:pt x="49" y="68"/>
                      </a:lnTo>
                      <a:lnTo>
                        <a:pt x="53" y="64"/>
                      </a:lnTo>
                      <a:lnTo>
                        <a:pt x="55" y="58"/>
                      </a:lnTo>
                      <a:lnTo>
                        <a:pt x="55" y="53"/>
                      </a:lnTo>
                      <a:lnTo>
                        <a:pt x="53" y="47"/>
                      </a:lnTo>
                      <a:lnTo>
                        <a:pt x="53" y="43"/>
                      </a:lnTo>
                      <a:lnTo>
                        <a:pt x="49" y="39"/>
                      </a:lnTo>
                      <a:lnTo>
                        <a:pt x="43" y="34"/>
                      </a:lnTo>
                      <a:lnTo>
                        <a:pt x="39" y="28"/>
                      </a:lnTo>
                      <a:lnTo>
                        <a:pt x="31" y="22"/>
                      </a:lnTo>
                      <a:lnTo>
                        <a:pt x="23" y="15"/>
                      </a:lnTo>
                      <a:lnTo>
                        <a:pt x="18" y="11"/>
                      </a:lnTo>
                      <a:lnTo>
                        <a:pt x="16" y="9"/>
                      </a:lnTo>
                      <a:lnTo>
                        <a:pt x="16" y="3"/>
                      </a:lnTo>
                      <a:lnTo>
                        <a:pt x="16" y="0"/>
                      </a:lnTo>
                      <a:close/>
                    </a:path>
                  </a:pathLst>
                </a:custGeom>
                <a:solidFill>
                  <a:srgbClr val="0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525" name="Freeform 392">
                  <a:extLst>
                    <a:ext uri="{FF2B5EF4-FFF2-40B4-BE49-F238E27FC236}">
                      <a16:creationId xmlns:a16="http://schemas.microsoft.com/office/drawing/2014/main" id="{DE0F7ECF-F55B-4DE2-F58E-23C92220D304}"/>
                    </a:ext>
                  </a:extLst>
                </p:cNvPr>
                <p:cNvSpPr>
                  <a:spLocks/>
                </p:cNvSpPr>
                <p:nvPr/>
              </p:nvSpPr>
              <p:spPr bwMode="auto">
                <a:xfrm>
                  <a:off x="4606" y="3674"/>
                  <a:ext cx="26" cy="40"/>
                </a:xfrm>
                <a:custGeom>
                  <a:avLst/>
                  <a:gdLst>
                    <a:gd name="T0" fmla="*/ 4 w 53"/>
                    <a:gd name="T1" fmla="*/ 0 h 74"/>
                    <a:gd name="T2" fmla="*/ 2 w 53"/>
                    <a:gd name="T3" fmla="*/ 1 h 74"/>
                    <a:gd name="T4" fmla="*/ 1 w 53"/>
                    <a:gd name="T5" fmla="*/ 2 h 74"/>
                    <a:gd name="T6" fmla="*/ 0 w 53"/>
                    <a:gd name="T7" fmla="*/ 3 h 74"/>
                    <a:gd name="T8" fmla="*/ 0 w 53"/>
                    <a:gd name="T9" fmla="*/ 4 h 74"/>
                    <a:gd name="T10" fmla="*/ 0 w 53"/>
                    <a:gd name="T11" fmla="*/ 6 h 74"/>
                    <a:gd name="T12" fmla="*/ 0 w 53"/>
                    <a:gd name="T13" fmla="*/ 8 h 74"/>
                    <a:gd name="T14" fmla="*/ 2 w 53"/>
                    <a:gd name="T15" fmla="*/ 9 h 74"/>
                    <a:gd name="T16" fmla="*/ 7 w 53"/>
                    <a:gd name="T17" fmla="*/ 15 h 74"/>
                    <a:gd name="T18" fmla="*/ 9 w 53"/>
                    <a:gd name="T19" fmla="*/ 18 h 74"/>
                    <a:gd name="T20" fmla="*/ 9 w 53"/>
                    <a:gd name="T21" fmla="*/ 19 h 74"/>
                    <a:gd name="T22" fmla="*/ 9 w 53"/>
                    <a:gd name="T23" fmla="*/ 20 h 74"/>
                    <a:gd name="T24" fmla="*/ 9 w 53"/>
                    <a:gd name="T25" fmla="*/ 22 h 74"/>
                    <a:gd name="T26" fmla="*/ 9 w 53"/>
                    <a:gd name="T27" fmla="*/ 21 h 74"/>
                    <a:gd name="T28" fmla="*/ 10 w 53"/>
                    <a:gd name="T29" fmla="*/ 21 h 74"/>
                    <a:gd name="T30" fmla="*/ 11 w 53"/>
                    <a:gd name="T31" fmla="*/ 21 h 74"/>
                    <a:gd name="T32" fmla="*/ 12 w 53"/>
                    <a:gd name="T33" fmla="*/ 19 h 74"/>
                    <a:gd name="T34" fmla="*/ 13 w 53"/>
                    <a:gd name="T35" fmla="*/ 17 h 74"/>
                    <a:gd name="T36" fmla="*/ 13 w 53"/>
                    <a:gd name="T37" fmla="*/ 16 h 74"/>
                    <a:gd name="T38" fmla="*/ 13 w 53"/>
                    <a:gd name="T39" fmla="*/ 14 h 74"/>
                    <a:gd name="T40" fmla="*/ 12 w 53"/>
                    <a:gd name="T41" fmla="*/ 13 h 74"/>
                    <a:gd name="T42" fmla="*/ 11 w 53"/>
                    <a:gd name="T43" fmla="*/ 12 h 74"/>
                    <a:gd name="T44" fmla="*/ 10 w 53"/>
                    <a:gd name="T45" fmla="*/ 10 h 74"/>
                    <a:gd name="T46" fmla="*/ 9 w 53"/>
                    <a:gd name="T47" fmla="*/ 9 h 74"/>
                    <a:gd name="T48" fmla="*/ 7 w 53"/>
                    <a:gd name="T49" fmla="*/ 6 h 74"/>
                    <a:gd name="T50" fmla="*/ 5 w 53"/>
                    <a:gd name="T51" fmla="*/ 4 h 74"/>
                    <a:gd name="T52" fmla="*/ 4 w 53"/>
                    <a:gd name="T53" fmla="*/ 3 h 74"/>
                    <a:gd name="T54" fmla="*/ 4 w 53"/>
                    <a:gd name="T55" fmla="*/ 3 h 74"/>
                    <a:gd name="T56" fmla="*/ 3 w 53"/>
                    <a:gd name="T57" fmla="*/ 1 h 74"/>
                    <a:gd name="T58" fmla="*/ 4 w 53"/>
                    <a:gd name="T59" fmla="*/ 0 h 7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3"/>
                    <a:gd name="T91" fmla="*/ 0 h 74"/>
                    <a:gd name="T92" fmla="*/ 53 w 53"/>
                    <a:gd name="T93" fmla="*/ 74 h 7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3" h="74">
                      <a:moveTo>
                        <a:pt x="16" y="0"/>
                      </a:moveTo>
                      <a:lnTo>
                        <a:pt x="8" y="4"/>
                      </a:lnTo>
                      <a:lnTo>
                        <a:pt x="4" y="8"/>
                      </a:lnTo>
                      <a:lnTo>
                        <a:pt x="0" y="11"/>
                      </a:lnTo>
                      <a:lnTo>
                        <a:pt x="0" y="15"/>
                      </a:lnTo>
                      <a:lnTo>
                        <a:pt x="0" y="21"/>
                      </a:lnTo>
                      <a:lnTo>
                        <a:pt x="2" y="25"/>
                      </a:lnTo>
                      <a:lnTo>
                        <a:pt x="8" y="32"/>
                      </a:lnTo>
                      <a:lnTo>
                        <a:pt x="28" y="51"/>
                      </a:lnTo>
                      <a:lnTo>
                        <a:pt x="36" y="61"/>
                      </a:lnTo>
                      <a:lnTo>
                        <a:pt x="38" y="65"/>
                      </a:lnTo>
                      <a:lnTo>
                        <a:pt x="36" y="68"/>
                      </a:lnTo>
                      <a:lnTo>
                        <a:pt x="36" y="74"/>
                      </a:lnTo>
                      <a:lnTo>
                        <a:pt x="39" y="72"/>
                      </a:lnTo>
                      <a:lnTo>
                        <a:pt x="43" y="72"/>
                      </a:lnTo>
                      <a:lnTo>
                        <a:pt x="47" y="70"/>
                      </a:lnTo>
                      <a:lnTo>
                        <a:pt x="51" y="65"/>
                      </a:lnTo>
                      <a:lnTo>
                        <a:pt x="53" y="59"/>
                      </a:lnTo>
                      <a:lnTo>
                        <a:pt x="53" y="55"/>
                      </a:lnTo>
                      <a:lnTo>
                        <a:pt x="53" y="47"/>
                      </a:lnTo>
                      <a:lnTo>
                        <a:pt x="51" y="44"/>
                      </a:lnTo>
                      <a:lnTo>
                        <a:pt x="47" y="40"/>
                      </a:lnTo>
                      <a:lnTo>
                        <a:pt x="43" y="34"/>
                      </a:lnTo>
                      <a:lnTo>
                        <a:pt x="38" y="29"/>
                      </a:lnTo>
                      <a:lnTo>
                        <a:pt x="30" y="23"/>
                      </a:lnTo>
                      <a:lnTo>
                        <a:pt x="22" y="15"/>
                      </a:lnTo>
                      <a:lnTo>
                        <a:pt x="18" y="11"/>
                      </a:lnTo>
                      <a:lnTo>
                        <a:pt x="16" y="10"/>
                      </a:lnTo>
                      <a:lnTo>
                        <a:pt x="14" y="4"/>
                      </a:lnTo>
                      <a:lnTo>
                        <a:pt x="16" y="0"/>
                      </a:lnTo>
                      <a:close/>
                    </a:path>
                  </a:pathLst>
                </a:custGeom>
                <a:solidFill>
                  <a:srgbClr val="0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526" name="Freeform 393">
                  <a:extLst>
                    <a:ext uri="{FF2B5EF4-FFF2-40B4-BE49-F238E27FC236}">
                      <a16:creationId xmlns:a16="http://schemas.microsoft.com/office/drawing/2014/main" id="{FDAB0455-FA63-F8BF-3764-EE3682FB07E2}"/>
                    </a:ext>
                  </a:extLst>
                </p:cNvPr>
                <p:cNvSpPr>
                  <a:spLocks/>
                </p:cNvSpPr>
                <p:nvPr/>
              </p:nvSpPr>
              <p:spPr bwMode="auto">
                <a:xfrm>
                  <a:off x="4616" y="3706"/>
                  <a:ext cx="27" cy="40"/>
                </a:xfrm>
                <a:custGeom>
                  <a:avLst/>
                  <a:gdLst>
                    <a:gd name="T0" fmla="*/ 4 w 53"/>
                    <a:gd name="T1" fmla="*/ 0 h 74"/>
                    <a:gd name="T2" fmla="*/ 2 w 53"/>
                    <a:gd name="T3" fmla="*/ 1 h 74"/>
                    <a:gd name="T4" fmla="*/ 1 w 53"/>
                    <a:gd name="T5" fmla="*/ 2 h 74"/>
                    <a:gd name="T6" fmla="*/ 0 w 53"/>
                    <a:gd name="T7" fmla="*/ 3 h 74"/>
                    <a:gd name="T8" fmla="*/ 0 w 53"/>
                    <a:gd name="T9" fmla="*/ 4 h 74"/>
                    <a:gd name="T10" fmla="*/ 0 w 53"/>
                    <a:gd name="T11" fmla="*/ 6 h 74"/>
                    <a:gd name="T12" fmla="*/ 1 w 53"/>
                    <a:gd name="T13" fmla="*/ 8 h 74"/>
                    <a:gd name="T14" fmla="*/ 2 w 53"/>
                    <a:gd name="T15" fmla="*/ 9 h 74"/>
                    <a:gd name="T16" fmla="*/ 7 w 53"/>
                    <a:gd name="T17" fmla="*/ 15 h 74"/>
                    <a:gd name="T18" fmla="*/ 9 w 53"/>
                    <a:gd name="T19" fmla="*/ 17 h 74"/>
                    <a:gd name="T20" fmla="*/ 9 w 53"/>
                    <a:gd name="T21" fmla="*/ 19 h 74"/>
                    <a:gd name="T22" fmla="*/ 9 w 53"/>
                    <a:gd name="T23" fmla="*/ 20 h 74"/>
                    <a:gd name="T24" fmla="*/ 9 w 53"/>
                    <a:gd name="T25" fmla="*/ 22 h 74"/>
                    <a:gd name="T26" fmla="*/ 10 w 53"/>
                    <a:gd name="T27" fmla="*/ 21 h 74"/>
                    <a:gd name="T28" fmla="*/ 11 w 53"/>
                    <a:gd name="T29" fmla="*/ 21 h 74"/>
                    <a:gd name="T30" fmla="*/ 12 w 53"/>
                    <a:gd name="T31" fmla="*/ 21 h 74"/>
                    <a:gd name="T32" fmla="*/ 13 w 53"/>
                    <a:gd name="T33" fmla="*/ 19 h 74"/>
                    <a:gd name="T34" fmla="*/ 14 w 53"/>
                    <a:gd name="T35" fmla="*/ 17 h 74"/>
                    <a:gd name="T36" fmla="*/ 14 w 53"/>
                    <a:gd name="T37" fmla="*/ 16 h 74"/>
                    <a:gd name="T38" fmla="*/ 13 w 53"/>
                    <a:gd name="T39" fmla="*/ 14 h 74"/>
                    <a:gd name="T40" fmla="*/ 13 w 53"/>
                    <a:gd name="T41" fmla="*/ 12 h 74"/>
                    <a:gd name="T42" fmla="*/ 12 w 53"/>
                    <a:gd name="T43" fmla="*/ 12 h 74"/>
                    <a:gd name="T44" fmla="*/ 11 w 53"/>
                    <a:gd name="T45" fmla="*/ 10 h 74"/>
                    <a:gd name="T46" fmla="*/ 10 w 53"/>
                    <a:gd name="T47" fmla="*/ 9 h 74"/>
                    <a:gd name="T48" fmla="*/ 8 w 53"/>
                    <a:gd name="T49" fmla="*/ 6 h 74"/>
                    <a:gd name="T50" fmla="*/ 6 w 53"/>
                    <a:gd name="T51" fmla="*/ 4 h 74"/>
                    <a:gd name="T52" fmla="*/ 5 w 53"/>
                    <a:gd name="T53" fmla="*/ 3 h 74"/>
                    <a:gd name="T54" fmla="*/ 4 w 53"/>
                    <a:gd name="T55" fmla="*/ 3 h 74"/>
                    <a:gd name="T56" fmla="*/ 4 w 53"/>
                    <a:gd name="T57" fmla="*/ 1 h 74"/>
                    <a:gd name="T58" fmla="*/ 4 w 53"/>
                    <a:gd name="T59" fmla="*/ 0 h 7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3"/>
                    <a:gd name="T91" fmla="*/ 0 h 74"/>
                    <a:gd name="T92" fmla="*/ 53 w 53"/>
                    <a:gd name="T93" fmla="*/ 74 h 7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3" h="74">
                      <a:moveTo>
                        <a:pt x="16" y="0"/>
                      </a:moveTo>
                      <a:lnTo>
                        <a:pt x="8" y="4"/>
                      </a:lnTo>
                      <a:lnTo>
                        <a:pt x="4" y="7"/>
                      </a:lnTo>
                      <a:lnTo>
                        <a:pt x="0" y="11"/>
                      </a:lnTo>
                      <a:lnTo>
                        <a:pt x="0" y="15"/>
                      </a:lnTo>
                      <a:lnTo>
                        <a:pt x="0" y="23"/>
                      </a:lnTo>
                      <a:lnTo>
                        <a:pt x="4" y="26"/>
                      </a:lnTo>
                      <a:lnTo>
                        <a:pt x="8" y="32"/>
                      </a:lnTo>
                      <a:lnTo>
                        <a:pt x="27" y="51"/>
                      </a:lnTo>
                      <a:lnTo>
                        <a:pt x="35" y="60"/>
                      </a:lnTo>
                      <a:lnTo>
                        <a:pt x="35" y="64"/>
                      </a:lnTo>
                      <a:lnTo>
                        <a:pt x="35" y="68"/>
                      </a:lnTo>
                      <a:lnTo>
                        <a:pt x="33" y="74"/>
                      </a:lnTo>
                      <a:lnTo>
                        <a:pt x="39" y="72"/>
                      </a:lnTo>
                      <a:lnTo>
                        <a:pt x="43" y="72"/>
                      </a:lnTo>
                      <a:lnTo>
                        <a:pt x="47" y="70"/>
                      </a:lnTo>
                      <a:lnTo>
                        <a:pt x="51" y="64"/>
                      </a:lnTo>
                      <a:lnTo>
                        <a:pt x="53" y="59"/>
                      </a:lnTo>
                      <a:lnTo>
                        <a:pt x="53" y="53"/>
                      </a:lnTo>
                      <a:lnTo>
                        <a:pt x="51" y="47"/>
                      </a:lnTo>
                      <a:lnTo>
                        <a:pt x="49" y="43"/>
                      </a:lnTo>
                      <a:lnTo>
                        <a:pt x="47" y="40"/>
                      </a:lnTo>
                      <a:lnTo>
                        <a:pt x="43" y="34"/>
                      </a:lnTo>
                      <a:lnTo>
                        <a:pt x="37" y="30"/>
                      </a:lnTo>
                      <a:lnTo>
                        <a:pt x="29" y="23"/>
                      </a:lnTo>
                      <a:lnTo>
                        <a:pt x="21" y="15"/>
                      </a:lnTo>
                      <a:lnTo>
                        <a:pt x="17" y="11"/>
                      </a:lnTo>
                      <a:lnTo>
                        <a:pt x="16" y="9"/>
                      </a:lnTo>
                      <a:lnTo>
                        <a:pt x="14" y="4"/>
                      </a:lnTo>
                      <a:lnTo>
                        <a:pt x="16" y="0"/>
                      </a:lnTo>
                      <a:close/>
                    </a:path>
                  </a:pathLst>
                </a:custGeom>
                <a:solidFill>
                  <a:srgbClr val="0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527" name="Freeform 394">
                  <a:extLst>
                    <a:ext uri="{FF2B5EF4-FFF2-40B4-BE49-F238E27FC236}">
                      <a16:creationId xmlns:a16="http://schemas.microsoft.com/office/drawing/2014/main" id="{2C4CE538-CFB3-7CA8-B4DE-63635F8D40F9}"/>
                    </a:ext>
                  </a:extLst>
                </p:cNvPr>
                <p:cNvSpPr>
                  <a:spLocks/>
                </p:cNvSpPr>
                <p:nvPr/>
              </p:nvSpPr>
              <p:spPr bwMode="auto">
                <a:xfrm>
                  <a:off x="4112" y="3310"/>
                  <a:ext cx="553" cy="306"/>
                </a:xfrm>
                <a:custGeom>
                  <a:avLst/>
                  <a:gdLst>
                    <a:gd name="T0" fmla="*/ 32 w 1107"/>
                    <a:gd name="T1" fmla="*/ 0 h 566"/>
                    <a:gd name="T2" fmla="*/ 26 w 1107"/>
                    <a:gd name="T3" fmla="*/ 1 h 566"/>
                    <a:gd name="T4" fmla="*/ 19 w 1107"/>
                    <a:gd name="T5" fmla="*/ 5 h 566"/>
                    <a:gd name="T6" fmla="*/ 12 w 1107"/>
                    <a:gd name="T7" fmla="*/ 12 h 566"/>
                    <a:gd name="T8" fmla="*/ 6 w 1107"/>
                    <a:gd name="T9" fmla="*/ 20 h 566"/>
                    <a:gd name="T10" fmla="*/ 2 w 1107"/>
                    <a:gd name="T11" fmla="*/ 29 h 566"/>
                    <a:gd name="T12" fmla="*/ 0 w 1107"/>
                    <a:gd name="T13" fmla="*/ 38 h 566"/>
                    <a:gd name="T14" fmla="*/ 0 w 1107"/>
                    <a:gd name="T15" fmla="*/ 47 h 566"/>
                    <a:gd name="T16" fmla="*/ 2 w 1107"/>
                    <a:gd name="T17" fmla="*/ 59 h 566"/>
                    <a:gd name="T18" fmla="*/ 6 w 1107"/>
                    <a:gd name="T19" fmla="*/ 67 h 566"/>
                    <a:gd name="T20" fmla="*/ 13 w 1107"/>
                    <a:gd name="T21" fmla="*/ 74 h 566"/>
                    <a:gd name="T22" fmla="*/ 27 w 1107"/>
                    <a:gd name="T23" fmla="*/ 83 h 566"/>
                    <a:gd name="T24" fmla="*/ 88 w 1107"/>
                    <a:gd name="T25" fmla="*/ 121 h 566"/>
                    <a:gd name="T26" fmla="*/ 136 w 1107"/>
                    <a:gd name="T27" fmla="*/ 143 h 566"/>
                    <a:gd name="T28" fmla="*/ 180 w 1107"/>
                    <a:gd name="T29" fmla="*/ 154 h 566"/>
                    <a:gd name="T30" fmla="*/ 205 w 1107"/>
                    <a:gd name="T31" fmla="*/ 160 h 566"/>
                    <a:gd name="T32" fmla="*/ 218 w 1107"/>
                    <a:gd name="T33" fmla="*/ 163 h 566"/>
                    <a:gd name="T34" fmla="*/ 234 w 1107"/>
                    <a:gd name="T35" fmla="*/ 165 h 566"/>
                    <a:gd name="T36" fmla="*/ 246 w 1107"/>
                    <a:gd name="T37" fmla="*/ 164 h 566"/>
                    <a:gd name="T38" fmla="*/ 272 w 1107"/>
                    <a:gd name="T39" fmla="*/ 139 h 566"/>
                    <a:gd name="T40" fmla="*/ 276 w 1107"/>
                    <a:gd name="T41" fmla="*/ 129 h 566"/>
                    <a:gd name="T42" fmla="*/ 276 w 1107"/>
                    <a:gd name="T43" fmla="*/ 112 h 566"/>
                    <a:gd name="T44" fmla="*/ 274 w 1107"/>
                    <a:gd name="T45" fmla="*/ 103 h 566"/>
                    <a:gd name="T46" fmla="*/ 268 w 1107"/>
                    <a:gd name="T47" fmla="*/ 94 h 566"/>
                    <a:gd name="T48" fmla="*/ 261 w 1107"/>
                    <a:gd name="T49" fmla="*/ 89 h 566"/>
                    <a:gd name="T50" fmla="*/ 250 w 1107"/>
                    <a:gd name="T51" fmla="*/ 84 h 566"/>
                    <a:gd name="T52" fmla="*/ 236 w 1107"/>
                    <a:gd name="T53" fmla="*/ 82 h 566"/>
                    <a:gd name="T54" fmla="*/ 224 w 1107"/>
                    <a:gd name="T55" fmla="*/ 83 h 566"/>
                    <a:gd name="T56" fmla="*/ 209 w 1107"/>
                    <a:gd name="T57" fmla="*/ 89 h 566"/>
                    <a:gd name="T58" fmla="*/ 199 w 1107"/>
                    <a:gd name="T59" fmla="*/ 97 h 566"/>
                    <a:gd name="T60" fmla="*/ 193 w 1107"/>
                    <a:gd name="T61" fmla="*/ 110 h 566"/>
                    <a:gd name="T62" fmla="*/ 186 w 1107"/>
                    <a:gd name="T63" fmla="*/ 117 h 566"/>
                    <a:gd name="T64" fmla="*/ 154 w 1107"/>
                    <a:gd name="T65" fmla="*/ 106 h 566"/>
                    <a:gd name="T66" fmla="*/ 107 w 1107"/>
                    <a:gd name="T67" fmla="*/ 85 h 566"/>
                    <a:gd name="T68" fmla="*/ 83 w 1107"/>
                    <a:gd name="T69" fmla="*/ 72 h 566"/>
                    <a:gd name="T70" fmla="*/ 78 w 1107"/>
                    <a:gd name="T71" fmla="*/ 69 h 566"/>
                    <a:gd name="T72" fmla="*/ 76 w 1107"/>
                    <a:gd name="T73" fmla="*/ 64 h 566"/>
                    <a:gd name="T74" fmla="*/ 77 w 1107"/>
                    <a:gd name="T75" fmla="*/ 60 h 566"/>
                    <a:gd name="T76" fmla="*/ 82 w 1107"/>
                    <a:gd name="T77" fmla="*/ 51 h 566"/>
                    <a:gd name="T78" fmla="*/ 85 w 1107"/>
                    <a:gd name="T79" fmla="*/ 43 h 566"/>
                    <a:gd name="T80" fmla="*/ 83 w 1107"/>
                    <a:gd name="T81" fmla="*/ 33 h 566"/>
                    <a:gd name="T82" fmla="*/ 78 w 1107"/>
                    <a:gd name="T83" fmla="*/ 24 h 566"/>
                    <a:gd name="T84" fmla="*/ 68 w 1107"/>
                    <a:gd name="T85" fmla="*/ 12 h 566"/>
                    <a:gd name="T86" fmla="*/ 56 w 1107"/>
                    <a:gd name="T87" fmla="*/ 5 h 566"/>
                    <a:gd name="T88" fmla="*/ 44 w 1107"/>
                    <a:gd name="T89" fmla="*/ 1 h 566"/>
                    <a:gd name="T90" fmla="*/ 37 w 1107"/>
                    <a:gd name="T91" fmla="*/ 0 h 56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107"/>
                    <a:gd name="T139" fmla="*/ 0 h 566"/>
                    <a:gd name="T140" fmla="*/ 1107 w 1107"/>
                    <a:gd name="T141" fmla="*/ 566 h 56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107" h="566">
                      <a:moveTo>
                        <a:pt x="150" y="0"/>
                      </a:moveTo>
                      <a:lnTo>
                        <a:pt x="129" y="0"/>
                      </a:lnTo>
                      <a:lnTo>
                        <a:pt x="117" y="2"/>
                      </a:lnTo>
                      <a:lnTo>
                        <a:pt x="107" y="4"/>
                      </a:lnTo>
                      <a:lnTo>
                        <a:pt x="91" y="9"/>
                      </a:lnTo>
                      <a:lnTo>
                        <a:pt x="78" y="17"/>
                      </a:lnTo>
                      <a:lnTo>
                        <a:pt x="66" y="26"/>
                      </a:lnTo>
                      <a:lnTo>
                        <a:pt x="48" y="43"/>
                      </a:lnTo>
                      <a:lnTo>
                        <a:pt x="39" y="55"/>
                      </a:lnTo>
                      <a:lnTo>
                        <a:pt x="27" y="68"/>
                      </a:lnTo>
                      <a:lnTo>
                        <a:pt x="17" y="85"/>
                      </a:lnTo>
                      <a:lnTo>
                        <a:pt x="9" y="98"/>
                      </a:lnTo>
                      <a:lnTo>
                        <a:pt x="4" y="113"/>
                      </a:lnTo>
                      <a:lnTo>
                        <a:pt x="2" y="129"/>
                      </a:lnTo>
                      <a:lnTo>
                        <a:pt x="0" y="146"/>
                      </a:lnTo>
                      <a:lnTo>
                        <a:pt x="2" y="161"/>
                      </a:lnTo>
                      <a:lnTo>
                        <a:pt x="7" y="187"/>
                      </a:lnTo>
                      <a:lnTo>
                        <a:pt x="11" y="201"/>
                      </a:lnTo>
                      <a:lnTo>
                        <a:pt x="19" y="218"/>
                      </a:lnTo>
                      <a:lnTo>
                        <a:pt x="27" y="229"/>
                      </a:lnTo>
                      <a:lnTo>
                        <a:pt x="39" y="240"/>
                      </a:lnTo>
                      <a:lnTo>
                        <a:pt x="54" y="254"/>
                      </a:lnTo>
                      <a:lnTo>
                        <a:pt x="74" y="265"/>
                      </a:lnTo>
                      <a:lnTo>
                        <a:pt x="109" y="284"/>
                      </a:lnTo>
                      <a:lnTo>
                        <a:pt x="244" y="358"/>
                      </a:lnTo>
                      <a:lnTo>
                        <a:pt x="355" y="415"/>
                      </a:lnTo>
                      <a:lnTo>
                        <a:pt x="445" y="452"/>
                      </a:lnTo>
                      <a:lnTo>
                        <a:pt x="546" y="490"/>
                      </a:lnTo>
                      <a:lnTo>
                        <a:pt x="642" y="515"/>
                      </a:lnTo>
                      <a:lnTo>
                        <a:pt x="720" y="528"/>
                      </a:lnTo>
                      <a:lnTo>
                        <a:pt x="784" y="538"/>
                      </a:lnTo>
                      <a:lnTo>
                        <a:pt x="822" y="547"/>
                      </a:lnTo>
                      <a:lnTo>
                        <a:pt x="849" y="555"/>
                      </a:lnTo>
                      <a:lnTo>
                        <a:pt x="872" y="559"/>
                      </a:lnTo>
                      <a:lnTo>
                        <a:pt x="905" y="564"/>
                      </a:lnTo>
                      <a:lnTo>
                        <a:pt x="939" y="566"/>
                      </a:lnTo>
                      <a:lnTo>
                        <a:pt x="964" y="566"/>
                      </a:lnTo>
                      <a:lnTo>
                        <a:pt x="984" y="562"/>
                      </a:lnTo>
                      <a:lnTo>
                        <a:pt x="1071" y="496"/>
                      </a:lnTo>
                      <a:lnTo>
                        <a:pt x="1091" y="475"/>
                      </a:lnTo>
                      <a:lnTo>
                        <a:pt x="1101" y="458"/>
                      </a:lnTo>
                      <a:lnTo>
                        <a:pt x="1107" y="441"/>
                      </a:lnTo>
                      <a:lnTo>
                        <a:pt x="1107" y="407"/>
                      </a:lnTo>
                      <a:lnTo>
                        <a:pt x="1107" y="384"/>
                      </a:lnTo>
                      <a:lnTo>
                        <a:pt x="1105" y="369"/>
                      </a:lnTo>
                      <a:lnTo>
                        <a:pt x="1097" y="354"/>
                      </a:lnTo>
                      <a:lnTo>
                        <a:pt x="1087" y="335"/>
                      </a:lnTo>
                      <a:lnTo>
                        <a:pt x="1075" y="322"/>
                      </a:lnTo>
                      <a:lnTo>
                        <a:pt x="1058" y="312"/>
                      </a:lnTo>
                      <a:lnTo>
                        <a:pt x="1044" y="303"/>
                      </a:lnTo>
                      <a:lnTo>
                        <a:pt x="1025" y="295"/>
                      </a:lnTo>
                      <a:lnTo>
                        <a:pt x="1001" y="288"/>
                      </a:lnTo>
                      <a:lnTo>
                        <a:pt x="976" y="282"/>
                      </a:lnTo>
                      <a:lnTo>
                        <a:pt x="946" y="280"/>
                      </a:lnTo>
                      <a:lnTo>
                        <a:pt x="919" y="280"/>
                      </a:lnTo>
                      <a:lnTo>
                        <a:pt x="896" y="284"/>
                      </a:lnTo>
                      <a:lnTo>
                        <a:pt x="864" y="291"/>
                      </a:lnTo>
                      <a:lnTo>
                        <a:pt x="839" y="303"/>
                      </a:lnTo>
                      <a:lnTo>
                        <a:pt x="816" y="314"/>
                      </a:lnTo>
                      <a:lnTo>
                        <a:pt x="798" y="331"/>
                      </a:lnTo>
                      <a:lnTo>
                        <a:pt x="782" y="356"/>
                      </a:lnTo>
                      <a:lnTo>
                        <a:pt x="775" y="377"/>
                      </a:lnTo>
                      <a:lnTo>
                        <a:pt x="775" y="401"/>
                      </a:lnTo>
                      <a:lnTo>
                        <a:pt x="747" y="399"/>
                      </a:lnTo>
                      <a:lnTo>
                        <a:pt x="693" y="384"/>
                      </a:lnTo>
                      <a:lnTo>
                        <a:pt x="618" y="362"/>
                      </a:lnTo>
                      <a:lnTo>
                        <a:pt x="523" y="331"/>
                      </a:lnTo>
                      <a:lnTo>
                        <a:pt x="429" y="291"/>
                      </a:lnTo>
                      <a:lnTo>
                        <a:pt x="345" y="255"/>
                      </a:lnTo>
                      <a:lnTo>
                        <a:pt x="332" y="248"/>
                      </a:lnTo>
                      <a:lnTo>
                        <a:pt x="320" y="240"/>
                      </a:lnTo>
                      <a:lnTo>
                        <a:pt x="312" y="235"/>
                      </a:lnTo>
                      <a:lnTo>
                        <a:pt x="308" y="227"/>
                      </a:lnTo>
                      <a:lnTo>
                        <a:pt x="306" y="219"/>
                      </a:lnTo>
                      <a:lnTo>
                        <a:pt x="306" y="214"/>
                      </a:lnTo>
                      <a:lnTo>
                        <a:pt x="310" y="206"/>
                      </a:lnTo>
                      <a:lnTo>
                        <a:pt x="320" y="191"/>
                      </a:lnTo>
                      <a:lnTo>
                        <a:pt x="328" y="176"/>
                      </a:lnTo>
                      <a:lnTo>
                        <a:pt x="335" y="165"/>
                      </a:lnTo>
                      <a:lnTo>
                        <a:pt x="341" y="148"/>
                      </a:lnTo>
                      <a:lnTo>
                        <a:pt x="341" y="132"/>
                      </a:lnTo>
                      <a:lnTo>
                        <a:pt x="335" y="112"/>
                      </a:lnTo>
                      <a:lnTo>
                        <a:pt x="328" y="98"/>
                      </a:lnTo>
                      <a:lnTo>
                        <a:pt x="314" y="81"/>
                      </a:lnTo>
                      <a:lnTo>
                        <a:pt x="294" y="62"/>
                      </a:lnTo>
                      <a:lnTo>
                        <a:pt x="273" y="43"/>
                      </a:lnTo>
                      <a:lnTo>
                        <a:pt x="250" y="28"/>
                      </a:lnTo>
                      <a:lnTo>
                        <a:pt x="224" y="17"/>
                      </a:lnTo>
                      <a:lnTo>
                        <a:pt x="197" y="7"/>
                      </a:lnTo>
                      <a:lnTo>
                        <a:pt x="177" y="4"/>
                      </a:lnTo>
                      <a:lnTo>
                        <a:pt x="164" y="2"/>
                      </a:lnTo>
                      <a:lnTo>
                        <a:pt x="150" y="0"/>
                      </a:lnTo>
                      <a:close/>
                    </a:path>
                  </a:pathLst>
                </a:custGeom>
                <a:solidFill>
                  <a:srgbClr val="008080"/>
                </a:solidFill>
                <a:ln w="3175">
                  <a:solidFill>
                    <a:srgbClr val="000000"/>
                  </a:solidFill>
                  <a:prstDash val="solid"/>
                  <a:round/>
                  <a:headEnd/>
                  <a:tailEnd/>
                </a:ln>
              </p:spPr>
              <p:txBody>
                <a:bodyPr/>
                <a:lstStyle/>
                <a:p>
                  <a:endParaRPr lang="en-US"/>
                </a:p>
              </p:txBody>
            </p:sp>
            <p:grpSp>
              <p:nvGrpSpPr>
                <p:cNvPr id="9528" name="Group 395">
                  <a:extLst>
                    <a:ext uri="{FF2B5EF4-FFF2-40B4-BE49-F238E27FC236}">
                      <a16:creationId xmlns:a16="http://schemas.microsoft.com/office/drawing/2014/main" id="{71424C73-D768-A2B1-BB64-F9868B08A297}"/>
                    </a:ext>
                  </a:extLst>
                </p:cNvPr>
                <p:cNvGrpSpPr>
                  <a:grpSpLocks/>
                </p:cNvGrpSpPr>
                <p:nvPr/>
              </p:nvGrpSpPr>
              <p:grpSpPr bwMode="auto">
                <a:xfrm>
                  <a:off x="4120" y="3316"/>
                  <a:ext cx="546" cy="289"/>
                  <a:chOff x="4170" y="3296"/>
                  <a:chExt cx="546" cy="267"/>
                </a:xfrm>
              </p:grpSpPr>
              <p:sp>
                <p:nvSpPr>
                  <p:cNvPr id="9585" name="Freeform 396">
                    <a:extLst>
                      <a:ext uri="{FF2B5EF4-FFF2-40B4-BE49-F238E27FC236}">
                        <a16:creationId xmlns:a16="http://schemas.microsoft.com/office/drawing/2014/main" id="{770ED4EE-AF8C-4D73-4959-738414FF5519}"/>
                      </a:ext>
                    </a:extLst>
                  </p:cNvPr>
                  <p:cNvSpPr>
                    <a:spLocks/>
                  </p:cNvSpPr>
                  <p:nvPr/>
                </p:nvSpPr>
                <p:spPr bwMode="auto">
                  <a:xfrm>
                    <a:off x="4170" y="3296"/>
                    <a:ext cx="201" cy="215"/>
                  </a:xfrm>
                  <a:custGeom>
                    <a:avLst/>
                    <a:gdLst>
                      <a:gd name="T0" fmla="*/ 16 w 402"/>
                      <a:gd name="T1" fmla="*/ 8 h 430"/>
                      <a:gd name="T2" fmla="*/ 18 w 402"/>
                      <a:gd name="T3" fmla="*/ 20 h 430"/>
                      <a:gd name="T4" fmla="*/ 29 w 402"/>
                      <a:gd name="T5" fmla="*/ 31 h 430"/>
                      <a:gd name="T6" fmla="*/ 23 w 402"/>
                      <a:gd name="T7" fmla="*/ 25 h 430"/>
                      <a:gd name="T8" fmla="*/ 20 w 402"/>
                      <a:gd name="T9" fmla="*/ 17 h 430"/>
                      <a:gd name="T10" fmla="*/ 26 w 402"/>
                      <a:gd name="T11" fmla="*/ 19 h 430"/>
                      <a:gd name="T12" fmla="*/ 30 w 402"/>
                      <a:gd name="T13" fmla="*/ 26 h 430"/>
                      <a:gd name="T14" fmla="*/ 36 w 402"/>
                      <a:gd name="T15" fmla="*/ 31 h 430"/>
                      <a:gd name="T16" fmla="*/ 42 w 402"/>
                      <a:gd name="T17" fmla="*/ 34 h 430"/>
                      <a:gd name="T18" fmla="*/ 49 w 402"/>
                      <a:gd name="T19" fmla="*/ 35 h 430"/>
                      <a:gd name="T20" fmla="*/ 67 w 402"/>
                      <a:gd name="T21" fmla="*/ 40 h 430"/>
                      <a:gd name="T22" fmla="*/ 75 w 402"/>
                      <a:gd name="T23" fmla="*/ 35 h 430"/>
                      <a:gd name="T24" fmla="*/ 75 w 402"/>
                      <a:gd name="T25" fmla="*/ 30 h 430"/>
                      <a:gd name="T26" fmla="*/ 59 w 402"/>
                      <a:gd name="T27" fmla="*/ 29 h 430"/>
                      <a:gd name="T28" fmla="*/ 55 w 402"/>
                      <a:gd name="T29" fmla="*/ 26 h 430"/>
                      <a:gd name="T30" fmla="*/ 49 w 402"/>
                      <a:gd name="T31" fmla="*/ 20 h 430"/>
                      <a:gd name="T32" fmla="*/ 39 w 402"/>
                      <a:gd name="T33" fmla="*/ 17 h 430"/>
                      <a:gd name="T34" fmla="*/ 34 w 402"/>
                      <a:gd name="T35" fmla="*/ 17 h 430"/>
                      <a:gd name="T36" fmla="*/ 27 w 402"/>
                      <a:gd name="T37" fmla="*/ 13 h 430"/>
                      <a:gd name="T38" fmla="*/ 23 w 402"/>
                      <a:gd name="T39" fmla="*/ 10 h 430"/>
                      <a:gd name="T40" fmla="*/ 35 w 402"/>
                      <a:gd name="T41" fmla="*/ 1 h 430"/>
                      <a:gd name="T42" fmla="*/ 46 w 402"/>
                      <a:gd name="T43" fmla="*/ 1 h 430"/>
                      <a:gd name="T44" fmla="*/ 59 w 402"/>
                      <a:gd name="T45" fmla="*/ 7 h 430"/>
                      <a:gd name="T46" fmla="*/ 72 w 402"/>
                      <a:gd name="T47" fmla="*/ 16 h 430"/>
                      <a:gd name="T48" fmla="*/ 80 w 402"/>
                      <a:gd name="T49" fmla="*/ 26 h 430"/>
                      <a:gd name="T50" fmla="*/ 81 w 402"/>
                      <a:gd name="T51" fmla="*/ 35 h 430"/>
                      <a:gd name="T52" fmla="*/ 76 w 402"/>
                      <a:gd name="T53" fmla="*/ 47 h 430"/>
                      <a:gd name="T54" fmla="*/ 74 w 402"/>
                      <a:gd name="T55" fmla="*/ 54 h 430"/>
                      <a:gd name="T56" fmla="*/ 82 w 402"/>
                      <a:gd name="T57" fmla="*/ 61 h 430"/>
                      <a:gd name="T58" fmla="*/ 90 w 402"/>
                      <a:gd name="T59" fmla="*/ 72 h 430"/>
                      <a:gd name="T60" fmla="*/ 88 w 402"/>
                      <a:gd name="T61" fmla="*/ 78 h 430"/>
                      <a:gd name="T62" fmla="*/ 81 w 402"/>
                      <a:gd name="T63" fmla="*/ 90 h 430"/>
                      <a:gd name="T64" fmla="*/ 85 w 402"/>
                      <a:gd name="T65" fmla="*/ 101 h 430"/>
                      <a:gd name="T66" fmla="*/ 25 w 402"/>
                      <a:gd name="T67" fmla="*/ 68 h 430"/>
                      <a:gd name="T68" fmla="*/ 38 w 402"/>
                      <a:gd name="T69" fmla="*/ 69 h 430"/>
                      <a:gd name="T70" fmla="*/ 50 w 402"/>
                      <a:gd name="T71" fmla="*/ 66 h 430"/>
                      <a:gd name="T72" fmla="*/ 51 w 402"/>
                      <a:gd name="T73" fmla="*/ 63 h 430"/>
                      <a:gd name="T74" fmla="*/ 49 w 402"/>
                      <a:gd name="T75" fmla="*/ 57 h 430"/>
                      <a:gd name="T76" fmla="*/ 55 w 402"/>
                      <a:gd name="T77" fmla="*/ 51 h 430"/>
                      <a:gd name="T78" fmla="*/ 57 w 402"/>
                      <a:gd name="T79" fmla="*/ 47 h 430"/>
                      <a:gd name="T80" fmla="*/ 42 w 402"/>
                      <a:gd name="T81" fmla="*/ 44 h 430"/>
                      <a:gd name="T82" fmla="*/ 36 w 402"/>
                      <a:gd name="T83" fmla="*/ 47 h 430"/>
                      <a:gd name="T84" fmla="*/ 35 w 402"/>
                      <a:gd name="T85" fmla="*/ 58 h 430"/>
                      <a:gd name="T86" fmla="*/ 24 w 402"/>
                      <a:gd name="T87" fmla="*/ 60 h 430"/>
                      <a:gd name="T88" fmla="*/ 9 w 402"/>
                      <a:gd name="T89" fmla="*/ 55 h 430"/>
                      <a:gd name="T90" fmla="*/ 0 w 402"/>
                      <a:gd name="T91" fmla="*/ 43 h 430"/>
                      <a:gd name="T92" fmla="*/ 2 w 402"/>
                      <a:gd name="T93" fmla="*/ 26 h 430"/>
                      <a:gd name="T94" fmla="*/ 13 w 402"/>
                      <a:gd name="T95" fmla="*/ 16 h 430"/>
                      <a:gd name="T96" fmla="*/ 14 w 402"/>
                      <a:gd name="T97" fmla="*/ 4 h 43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02"/>
                      <a:gd name="T148" fmla="*/ 0 h 430"/>
                      <a:gd name="T149" fmla="*/ 402 w 402"/>
                      <a:gd name="T150" fmla="*/ 430 h 43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02" h="430">
                        <a:moveTo>
                          <a:pt x="78" y="0"/>
                        </a:moveTo>
                        <a:lnTo>
                          <a:pt x="65" y="19"/>
                        </a:lnTo>
                        <a:lnTo>
                          <a:pt x="63" y="30"/>
                        </a:lnTo>
                        <a:lnTo>
                          <a:pt x="65" y="51"/>
                        </a:lnTo>
                        <a:lnTo>
                          <a:pt x="69" y="70"/>
                        </a:lnTo>
                        <a:lnTo>
                          <a:pt x="71" y="80"/>
                        </a:lnTo>
                        <a:lnTo>
                          <a:pt x="74" y="87"/>
                        </a:lnTo>
                        <a:lnTo>
                          <a:pt x="92" y="110"/>
                        </a:lnTo>
                        <a:lnTo>
                          <a:pt x="114" y="125"/>
                        </a:lnTo>
                        <a:lnTo>
                          <a:pt x="115" y="123"/>
                        </a:lnTo>
                        <a:lnTo>
                          <a:pt x="104" y="112"/>
                        </a:lnTo>
                        <a:lnTo>
                          <a:pt x="90" y="97"/>
                        </a:lnTo>
                        <a:lnTo>
                          <a:pt x="84" y="87"/>
                        </a:lnTo>
                        <a:lnTo>
                          <a:pt x="80" y="72"/>
                        </a:lnTo>
                        <a:lnTo>
                          <a:pt x="80" y="65"/>
                        </a:lnTo>
                        <a:lnTo>
                          <a:pt x="82" y="59"/>
                        </a:lnTo>
                        <a:lnTo>
                          <a:pt x="88" y="66"/>
                        </a:lnTo>
                        <a:lnTo>
                          <a:pt x="104" y="76"/>
                        </a:lnTo>
                        <a:lnTo>
                          <a:pt x="115" y="82"/>
                        </a:lnTo>
                        <a:lnTo>
                          <a:pt x="115" y="91"/>
                        </a:lnTo>
                        <a:lnTo>
                          <a:pt x="119" y="102"/>
                        </a:lnTo>
                        <a:lnTo>
                          <a:pt x="127" y="110"/>
                        </a:lnTo>
                        <a:lnTo>
                          <a:pt x="135" y="119"/>
                        </a:lnTo>
                        <a:lnTo>
                          <a:pt x="143" y="125"/>
                        </a:lnTo>
                        <a:lnTo>
                          <a:pt x="149" y="129"/>
                        </a:lnTo>
                        <a:lnTo>
                          <a:pt x="156" y="133"/>
                        </a:lnTo>
                        <a:lnTo>
                          <a:pt x="166" y="135"/>
                        </a:lnTo>
                        <a:lnTo>
                          <a:pt x="176" y="137"/>
                        </a:lnTo>
                        <a:lnTo>
                          <a:pt x="188" y="138"/>
                        </a:lnTo>
                        <a:lnTo>
                          <a:pt x="195" y="140"/>
                        </a:lnTo>
                        <a:lnTo>
                          <a:pt x="209" y="138"/>
                        </a:lnTo>
                        <a:lnTo>
                          <a:pt x="223" y="137"/>
                        </a:lnTo>
                        <a:lnTo>
                          <a:pt x="268" y="157"/>
                        </a:lnTo>
                        <a:lnTo>
                          <a:pt x="279" y="154"/>
                        </a:lnTo>
                        <a:lnTo>
                          <a:pt x="289" y="144"/>
                        </a:lnTo>
                        <a:lnTo>
                          <a:pt x="297" y="137"/>
                        </a:lnTo>
                        <a:lnTo>
                          <a:pt x="301" y="127"/>
                        </a:lnTo>
                        <a:lnTo>
                          <a:pt x="301" y="121"/>
                        </a:lnTo>
                        <a:lnTo>
                          <a:pt x="299" y="118"/>
                        </a:lnTo>
                        <a:lnTo>
                          <a:pt x="293" y="118"/>
                        </a:lnTo>
                        <a:lnTo>
                          <a:pt x="264" y="119"/>
                        </a:lnTo>
                        <a:lnTo>
                          <a:pt x="235" y="116"/>
                        </a:lnTo>
                        <a:lnTo>
                          <a:pt x="227" y="114"/>
                        </a:lnTo>
                        <a:lnTo>
                          <a:pt x="223" y="108"/>
                        </a:lnTo>
                        <a:lnTo>
                          <a:pt x="219" y="101"/>
                        </a:lnTo>
                        <a:lnTo>
                          <a:pt x="211" y="89"/>
                        </a:lnTo>
                        <a:lnTo>
                          <a:pt x="201" y="83"/>
                        </a:lnTo>
                        <a:lnTo>
                          <a:pt x="194" y="78"/>
                        </a:lnTo>
                        <a:lnTo>
                          <a:pt x="182" y="72"/>
                        </a:lnTo>
                        <a:lnTo>
                          <a:pt x="170" y="70"/>
                        </a:lnTo>
                        <a:lnTo>
                          <a:pt x="156" y="68"/>
                        </a:lnTo>
                        <a:lnTo>
                          <a:pt x="147" y="68"/>
                        </a:lnTo>
                        <a:lnTo>
                          <a:pt x="139" y="68"/>
                        </a:lnTo>
                        <a:lnTo>
                          <a:pt x="133" y="66"/>
                        </a:lnTo>
                        <a:lnTo>
                          <a:pt x="123" y="57"/>
                        </a:lnTo>
                        <a:lnTo>
                          <a:pt x="115" y="53"/>
                        </a:lnTo>
                        <a:lnTo>
                          <a:pt x="106" y="49"/>
                        </a:lnTo>
                        <a:lnTo>
                          <a:pt x="94" y="47"/>
                        </a:lnTo>
                        <a:lnTo>
                          <a:pt x="88" y="46"/>
                        </a:lnTo>
                        <a:lnTo>
                          <a:pt x="90" y="38"/>
                        </a:lnTo>
                        <a:lnTo>
                          <a:pt x="112" y="13"/>
                        </a:lnTo>
                        <a:lnTo>
                          <a:pt x="123" y="8"/>
                        </a:lnTo>
                        <a:lnTo>
                          <a:pt x="137" y="4"/>
                        </a:lnTo>
                        <a:lnTo>
                          <a:pt x="153" y="2"/>
                        </a:lnTo>
                        <a:lnTo>
                          <a:pt x="166" y="2"/>
                        </a:lnTo>
                        <a:lnTo>
                          <a:pt x="184" y="4"/>
                        </a:lnTo>
                        <a:lnTo>
                          <a:pt x="199" y="8"/>
                        </a:lnTo>
                        <a:lnTo>
                          <a:pt x="219" y="15"/>
                        </a:lnTo>
                        <a:lnTo>
                          <a:pt x="236" y="25"/>
                        </a:lnTo>
                        <a:lnTo>
                          <a:pt x="252" y="36"/>
                        </a:lnTo>
                        <a:lnTo>
                          <a:pt x="268" y="47"/>
                        </a:lnTo>
                        <a:lnTo>
                          <a:pt x="285" y="63"/>
                        </a:lnTo>
                        <a:lnTo>
                          <a:pt x="301" y="78"/>
                        </a:lnTo>
                        <a:lnTo>
                          <a:pt x="311" y="91"/>
                        </a:lnTo>
                        <a:lnTo>
                          <a:pt x="318" y="104"/>
                        </a:lnTo>
                        <a:lnTo>
                          <a:pt x="324" y="118"/>
                        </a:lnTo>
                        <a:lnTo>
                          <a:pt x="326" y="129"/>
                        </a:lnTo>
                        <a:lnTo>
                          <a:pt x="324" y="138"/>
                        </a:lnTo>
                        <a:lnTo>
                          <a:pt x="320" y="155"/>
                        </a:lnTo>
                        <a:lnTo>
                          <a:pt x="311" y="174"/>
                        </a:lnTo>
                        <a:lnTo>
                          <a:pt x="303" y="186"/>
                        </a:lnTo>
                        <a:lnTo>
                          <a:pt x="299" y="193"/>
                        </a:lnTo>
                        <a:lnTo>
                          <a:pt x="295" y="205"/>
                        </a:lnTo>
                        <a:lnTo>
                          <a:pt x="295" y="214"/>
                        </a:lnTo>
                        <a:lnTo>
                          <a:pt x="299" y="222"/>
                        </a:lnTo>
                        <a:lnTo>
                          <a:pt x="305" y="227"/>
                        </a:lnTo>
                        <a:lnTo>
                          <a:pt x="326" y="243"/>
                        </a:lnTo>
                        <a:lnTo>
                          <a:pt x="387" y="269"/>
                        </a:lnTo>
                        <a:lnTo>
                          <a:pt x="363" y="269"/>
                        </a:lnTo>
                        <a:lnTo>
                          <a:pt x="359" y="286"/>
                        </a:lnTo>
                        <a:lnTo>
                          <a:pt x="373" y="303"/>
                        </a:lnTo>
                        <a:lnTo>
                          <a:pt x="395" y="320"/>
                        </a:lnTo>
                        <a:lnTo>
                          <a:pt x="350" y="309"/>
                        </a:lnTo>
                        <a:lnTo>
                          <a:pt x="320" y="320"/>
                        </a:lnTo>
                        <a:lnTo>
                          <a:pt x="317" y="337"/>
                        </a:lnTo>
                        <a:lnTo>
                          <a:pt x="322" y="360"/>
                        </a:lnTo>
                        <a:lnTo>
                          <a:pt x="348" y="379"/>
                        </a:lnTo>
                        <a:lnTo>
                          <a:pt x="402" y="430"/>
                        </a:lnTo>
                        <a:lnTo>
                          <a:pt x="340" y="404"/>
                        </a:lnTo>
                        <a:lnTo>
                          <a:pt x="238" y="351"/>
                        </a:lnTo>
                        <a:lnTo>
                          <a:pt x="80" y="265"/>
                        </a:lnTo>
                        <a:lnTo>
                          <a:pt x="98" y="271"/>
                        </a:lnTo>
                        <a:lnTo>
                          <a:pt x="114" y="275"/>
                        </a:lnTo>
                        <a:lnTo>
                          <a:pt x="131" y="277"/>
                        </a:lnTo>
                        <a:lnTo>
                          <a:pt x="151" y="275"/>
                        </a:lnTo>
                        <a:lnTo>
                          <a:pt x="170" y="273"/>
                        </a:lnTo>
                        <a:lnTo>
                          <a:pt x="188" y="269"/>
                        </a:lnTo>
                        <a:lnTo>
                          <a:pt x="199" y="262"/>
                        </a:lnTo>
                        <a:lnTo>
                          <a:pt x="203" y="258"/>
                        </a:lnTo>
                        <a:lnTo>
                          <a:pt x="203" y="254"/>
                        </a:lnTo>
                        <a:lnTo>
                          <a:pt x="201" y="250"/>
                        </a:lnTo>
                        <a:lnTo>
                          <a:pt x="195" y="244"/>
                        </a:lnTo>
                        <a:lnTo>
                          <a:pt x="192" y="239"/>
                        </a:lnTo>
                        <a:lnTo>
                          <a:pt x="194" y="229"/>
                        </a:lnTo>
                        <a:lnTo>
                          <a:pt x="199" y="218"/>
                        </a:lnTo>
                        <a:lnTo>
                          <a:pt x="207" y="210"/>
                        </a:lnTo>
                        <a:lnTo>
                          <a:pt x="219" y="201"/>
                        </a:lnTo>
                        <a:lnTo>
                          <a:pt x="235" y="191"/>
                        </a:lnTo>
                        <a:lnTo>
                          <a:pt x="248" y="186"/>
                        </a:lnTo>
                        <a:lnTo>
                          <a:pt x="227" y="186"/>
                        </a:lnTo>
                        <a:lnTo>
                          <a:pt x="201" y="186"/>
                        </a:lnTo>
                        <a:lnTo>
                          <a:pt x="184" y="182"/>
                        </a:lnTo>
                        <a:lnTo>
                          <a:pt x="168" y="176"/>
                        </a:lnTo>
                        <a:lnTo>
                          <a:pt x="153" y="171"/>
                        </a:lnTo>
                        <a:lnTo>
                          <a:pt x="139" y="165"/>
                        </a:lnTo>
                        <a:lnTo>
                          <a:pt x="141" y="188"/>
                        </a:lnTo>
                        <a:lnTo>
                          <a:pt x="143" y="207"/>
                        </a:lnTo>
                        <a:lnTo>
                          <a:pt x="141" y="222"/>
                        </a:lnTo>
                        <a:lnTo>
                          <a:pt x="137" y="233"/>
                        </a:lnTo>
                        <a:lnTo>
                          <a:pt x="127" y="239"/>
                        </a:lnTo>
                        <a:lnTo>
                          <a:pt x="112" y="241"/>
                        </a:lnTo>
                        <a:lnTo>
                          <a:pt x="94" y="241"/>
                        </a:lnTo>
                        <a:lnTo>
                          <a:pt x="67" y="235"/>
                        </a:lnTo>
                        <a:lnTo>
                          <a:pt x="47" y="227"/>
                        </a:lnTo>
                        <a:lnTo>
                          <a:pt x="33" y="218"/>
                        </a:lnTo>
                        <a:lnTo>
                          <a:pt x="18" y="201"/>
                        </a:lnTo>
                        <a:lnTo>
                          <a:pt x="10" y="188"/>
                        </a:lnTo>
                        <a:lnTo>
                          <a:pt x="0" y="169"/>
                        </a:lnTo>
                        <a:lnTo>
                          <a:pt x="0" y="154"/>
                        </a:lnTo>
                        <a:lnTo>
                          <a:pt x="0" y="125"/>
                        </a:lnTo>
                        <a:lnTo>
                          <a:pt x="8" y="101"/>
                        </a:lnTo>
                        <a:lnTo>
                          <a:pt x="18" y="83"/>
                        </a:lnTo>
                        <a:lnTo>
                          <a:pt x="37" y="70"/>
                        </a:lnTo>
                        <a:lnTo>
                          <a:pt x="53" y="63"/>
                        </a:lnTo>
                        <a:lnTo>
                          <a:pt x="53" y="25"/>
                        </a:lnTo>
                        <a:lnTo>
                          <a:pt x="49" y="19"/>
                        </a:lnTo>
                        <a:lnTo>
                          <a:pt x="57" y="13"/>
                        </a:lnTo>
                        <a:lnTo>
                          <a:pt x="67" y="6"/>
                        </a:lnTo>
                        <a:lnTo>
                          <a:pt x="78" y="0"/>
                        </a:lnTo>
                        <a:close/>
                      </a:path>
                    </a:pathLst>
                  </a:custGeom>
                  <a:solidFill>
                    <a:srgbClr val="00E0E0"/>
                  </a:solidFill>
                  <a:ln w="3175">
                    <a:solidFill>
                      <a:srgbClr val="000000"/>
                    </a:solidFill>
                    <a:prstDash val="solid"/>
                    <a:round/>
                    <a:headEnd/>
                    <a:tailEnd/>
                  </a:ln>
                </p:spPr>
                <p:txBody>
                  <a:bodyPr/>
                  <a:lstStyle/>
                  <a:p>
                    <a:endParaRPr lang="en-US"/>
                  </a:p>
                </p:txBody>
              </p:sp>
              <p:sp>
                <p:nvSpPr>
                  <p:cNvPr id="9586" name="Freeform 397">
                    <a:extLst>
                      <a:ext uri="{FF2B5EF4-FFF2-40B4-BE49-F238E27FC236}">
                        <a16:creationId xmlns:a16="http://schemas.microsoft.com/office/drawing/2014/main" id="{84A624E7-B08C-47B9-BC99-8F4174CC3CB2}"/>
                      </a:ext>
                    </a:extLst>
                  </p:cNvPr>
                  <p:cNvSpPr>
                    <a:spLocks/>
                  </p:cNvSpPr>
                  <p:nvPr/>
                </p:nvSpPr>
                <p:spPr bwMode="auto">
                  <a:xfrm>
                    <a:off x="4452" y="3430"/>
                    <a:ext cx="264" cy="133"/>
                  </a:xfrm>
                  <a:custGeom>
                    <a:avLst/>
                    <a:gdLst>
                      <a:gd name="T0" fmla="*/ 30 w 529"/>
                      <a:gd name="T1" fmla="*/ 27 h 265"/>
                      <a:gd name="T2" fmla="*/ 49 w 529"/>
                      <a:gd name="T3" fmla="*/ 31 h 265"/>
                      <a:gd name="T4" fmla="*/ 49 w 529"/>
                      <a:gd name="T5" fmla="*/ 25 h 265"/>
                      <a:gd name="T6" fmla="*/ 50 w 529"/>
                      <a:gd name="T7" fmla="*/ 21 h 265"/>
                      <a:gd name="T8" fmla="*/ 53 w 529"/>
                      <a:gd name="T9" fmla="*/ 16 h 265"/>
                      <a:gd name="T10" fmla="*/ 56 w 529"/>
                      <a:gd name="T11" fmla="*/ 11 h 265"/>
                      <a:gd name="T12" fmla="*/ 61 w 529"/>
                      <a:gd name="T13" fmla="*/ 8 h 265"/>
                      <a:gd name="T14" fmla="*/ 66 w 529"/>
                      <a:gd name="T15" fmla="*/ 5 h 265"/>
                      <a:gd name="T16" fmla="*/ 72 w 529"/>
                      <a:gd name="T17" fmla="*/ 3 h 265"/>
                      <a:gd name="T18" fmla="*/ 78 w 529"/>
                      <a:gd name="T19" fmla="*/ 2 h 265"/>
                      <a:gd name="T20" fmla="*/ 83 w 529"/>
                      <a:gd name="T21" fmla="*/ 1 h 265"/>
                      <a:gd name="T22" fmla="*/ 91 w 529"/>
                      <a:gd name="T23" fmla="*/ 0 h 265"/>
                      <a:gd name="T24" fmla="*/ 98 w 529"/>
                      <a:gd name="T25" fmla="*/ 1 h 265"/>
                      <a:gd name="T26" fmla="*/ 106 w 529"/>
                      <a:gd name="T27" fmla="*/ 2 h 265"/>
                      <a:gd name="T28" fmla="*/ 112 w 529"/>
                      <a:gd name="T29" fmla="*/ 4 h 265"/>
                      <a:gd name="T30" fmla="*/ 117 w 529"/>
                      <a:gd name="T31" fmla="*/ 7 h 265"/>
                      <a:gd name="T32" fmla="*/ 122 w 529"/>
                      <a:gd name="T33" fmla="*/ 9 h 265"/>
                      <a:gd name="T34" fmla="*/ 126 w 529"/>
                      <a:gd name="T35" fmla="*/ 13 h 265"/>
                      <a:gd name="T36" fmla="*/ 128 w 529"/>
                      <a:gd name="T37" fmla="*/ 16 h 265"/>
                      <a:gd name="T38" fmla="*/ 131 w 529"/>
                      <a:gd name="T39" fmla="*/ 21 h 265"/>
                      <a:gd name="T40" fmla="*/ 132 w 529"/>
                      <a:gd name="T41" fmla="*/ 25 h 265"/>
                      <a:gd name="T42" fmla="*/ 132 w 529"/>
                      <a:gd name="T43" fmla="*/ 32 h 265"/>
                      <a:gd name="T44" fmla="*/ 132 w 529"/>
                      <a:gd name="T45" fmla="*/ 40 h 265"/>
                      <a:gd name="T46" fmla="*/ 130 w 529"/>
                      <a:gd name="T47" fmla="*/ 45 h 265"/>
                      <a:gd name="T48" fmla="*/ 128 w 529"/>
                      <a:gd name="T49" fmla="*/ 49 h 265"/>
                      <a:gd name="T50" fmla="*/ 122 w 529"/>
                      <a:gd name="T51" fmla="*/ 51 h 265"/>
                      <a:gd name="T52" fmla="*/ 121 w 529"/>
                      <a:gd name="T53" fmla="*/ 52 h 265"/>
                      <a:gd name="T54" fmla="*/ 111 w 529"/>
                      <a:gd name="T55" fmla="*/ 56 h 265"/>
                      <a:gd name="T56" fmla="*/ 102 w 529"/>
                      <a:gd name="T57" fmla="*/ 58 h 265"/>
                      <a:gd name="T58" fmla="*/ 93 w 529"/>
                      <a:gd name="T59" fmla="*/ 58 h 265"/>
                      <a:gd name="T60" fmla="*/ 86 w 529"/>
                      <a:gd name="T61" fmla="*/ 58 h 265"/>
                      <a:gd name="T62" fmla="*/ 80 w 529"/>
                      <a:gd name="T63" fmla="*/ 57 h 265"/>
                      <a:gd name="T64" fmla="*/ 80 w 529"/>
                      <a:gd name="T65" fmla="*/ 58 h 265"/>
                      <a:gd name="T66" fmla="*/ 78 w 529"/>
                      <a:gd name="T67" fmla="*/ 59 h 265"/>
                      <a:gd name="T68" fmla="*/ 74 w 529"/>
                      <a:gd name="T69" fmla="*/ 59 h 265"/>
                      <a:gd name="T70" fmla="*/ 68 w 529"/>
                      <a:gd name="T71" fmla="*/ 57 h 265"/>
                      <a:gd name="T72" fmla="*/ 68 w 529"/>
                      <a:gd name="T73" fmla="*/ 58 h 265"/>
                      <a:gd name="T74" fmla="*/ 69 w 529"/>
                      <a:gd name="T75" fmla="*/ 61 h 265"/>
                      <a:gd name="T76" fmla="*/ 68 w 529"/>
                      <a:gd name="T77" fmla="*/ 62 h 265"/>
                      <a:gd name="T78" fmla="*/ 66 w 529"/>
                      <a:gd name="T79" fmla="*/ 63 h 265"/>
                      <a:gd name="T80" fmla="*/ 64 w 529"/>
                      <a:gd name="T81" fmla="*/ 63 h 265"/>
                      <a:gd name="T82" fmla="*/ 64 w 529"/>
                      <a:gd name="T83" fmla="*/ 64 h 265"/>
                      <a:gd name="T84" fmla="*/ 59 w 529"/>
                      <a:gd name="T85" fmla="*/ 64 h 265"/>
                      <a:gd name="T86" fmla="*/ 57 w 529"/>
                      <a:gd name="T87" fmla="*/ 64 h 265"/>
                      <a:gd name="T88" fmla="*/ 59 w 529"/>
                      <a:gd name="T89" fmla="*/ 67 h 265"/>
                      <a:gd name="T90" fmla="*/ 52 w 529"/>
                      <a:gd name="T91" fmla="*/ 65 h 265"/>
                      <a:gd name="T92" fmla="*/ 45 w 529"/>
                      <a:gd name="T93" fmla="*/ 64 h 265"/>
                      <a:gd name="T94" fmla="*/ 15 w 529"/>
                      <a:gd name="T95" fmla="*/ 59 h 265"/>
                      <a:gd name="T96" fmla="*/ 4 w 529"/>
                      <a:gd name="T97" fmla="*/ 56 h 265"/>
                      <a:gd name="T98" fmla="*/ 0 w 529"/>
                      <a:gd name="T99" fmla="*/ 50 h 265"/>
                      <a:gd name="T100" fmla="*/ 14 w 529"/>
                      <a:gd name="T101" fmla="*/ 53 h 265"/>
                      <a:gd name="T102" fmla="*/ 26 w 529"/>
                      <a:gd name="T103" fmla="*/ 55 h 265"/>
                      <a:gd name="T104" fmla="*/ 29 w 529"/>
                      <a:gd name="T105" fmla="*/ 51 h 265"/>
                      <a:gd name="T106" fmla="*/ 28 w 529"/>
                      <a:gd name="T107" fmla="*/ 47 h 265"/>
                      <a:gd name="T108" fmla="*/ 28 w 529"/>
                      <a:gd name="T109" fmla="*/ 40 h 265"/>
                      <a:gd name="T110" fmla="*/ 23 w 529"/>
                      <a:gd name="T111" fmla="*/ 36 h 265"/>
                      <a:gd name="T112" fmla="*/ 46 w 529"/>
                      <a:gd name="T113" fmla="*/ 40 h 265"/>
                      <a:gd name="T114" fmla="*/ 44 w 529"/>
                      <a:gd name="T115" fmla="*/ 34 h 265"/>
                      <a:gd name="T116" fmla="*/ 30 w 529"/>
                      <a:gd name="T117" fmla="*/ 27 h 26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29"/>
                      <a:gd name="T178" fmla="*/ 0 h 265"/>
                      <a:gd name="T179" fmla="*/ 529 w 529"/>
                      <a:gd name="T180" fmla="*/ 265 h 26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29" h="265">
                        <a:moveTo>
                          <a:pt x="123" y="108"/>
                        </a:moveTo>
                        <a:lnTo>
                          <a:pt x="196" y="123"/>
                        </a:lnTo>
                        <a:lnTo>
                          <a:pt x="198" y="100"/>
                        </a:lnTo>
                        <a:lnTo>
                          <a:pt x="202" y="82"/>
                        </a:lnTo>
                        <a:lnTo>
                          <a:pt x="213" y="61"/>
                        </a:lnTo>
                        <a:lnTo>
                          <a:pt x="227" y="44"/>
                        </a:lnTo>
                        <a:lnTo>
                          <a:pt x="244" y="30"/>
                        </a:lnTo>
                        <a:lnTo>
                          <a:pt x="266" y="19"/>
                        </a:lnTo>
                        <a:lnTo>
                          <a:pt x="289" y="11"/>
                        </a:lnTo>
                        <a:lnTo>
                          <a:pt x="313" y="6"/>
                        </a:lnTo>
                        <a:lnTo>
                          <a:pt x="334" y="2"/>
                        </a:lnTo>
                        <a:lnTo>
                          <a:pt x="367" y="0"/>
                        </a:lnTo>
                        <a:lnTo>
                          <a:pt x="395" y="2"/>
                        </a:lnTo>
                        <a:lnTo>
                          <a:pt x="426" y="8"/>
                        </a:lnTo>
                        <a:lnTo>
                          <a:pt x="449" y="15"/>
                        </a:lnTo>
                        <a:lnTo>
                          <a:pt x="469" y="25"/>
                        </a:lnTo>
                        <a:lnTo>
                          <a:pt x="488" y="36"/>
                        </a:lnTo>
                        <a:lnTo>
                          <a:pt x="504" y="49"/>
                        </a:lnTo>
                        <a:lnTo>
                          <a:pt x="514" y="63"/>
                        </a:lnTo>
                        <a:lnTo>
                          <a:pt x="524" y="82"/>
                        </a:lnTo>
                        <a:lnTo>
                          <a:pt x="528" y="100"/>
                        </a:lnTo>
                        <a:lnTo>
                          <a:pt x="529" y="127"/>
                        </a:lnTo>
                        <a:lnTo>
                          <a:pt x="528" y="159"/>
                        </a:lnTo>
                        <a:lnTo>
                          <a:pt x="522" y="180"/>
                        </a:lnTo>
                        <a:lnTo>
                          <a:pt x="514" y="193"/>
                        </a:lnTo>
                        <a:lnTo>
                          <a:pt x="490" y="203"/>
                        </a:lnTo>
                        <a:lnTo>
                          <a:pt x="487" y="207"/>
                        </a:lnTo>
                        <a:lnTo>
                          <a:pt x="446" y="222"/>
                        </a:lnTo>
                        <a:lnTo>
                          <a:pt x="410" y="229"/>
                        </a:lnTo>
                        <a:lnTo>
                          <a:pt x="375" y="231"/>
                        </a:lnTo>
                        <a:lnTo>
                          <a:pt x="346" y="229"/>
                        </a:lnTo>
                        <a:lnTo>
                          <a:pt x="321" y="227"/>
                        </a:lnTo>
                        <a:lnTo>
                          <a:pt x="323" y="231"/>
                        </a:lnTo>
                        <a:lnTo>
                          <a:pt x="315" y="235"/>
                        </a:lnTo>
                        <a:lnTo>
                          <a:pt x="297" y="233"/>
                        </a:lnTo>
                        <a:lnTo>
                          <a:pt x="274" y="226"/>
                        </a:lnTo>
                        <a:lnTo>
                          <a:pt x="274" y="231"/>
                        </a:lnTo>
                        <a:lnTo>
                          <a:pt x="278" y="241"/>
                        </a:lnTo>
                        <a:lnTo>
                          <a:pt x="274" y="248"/>
                        </a:lnTo>
                        <a:lnTo>
                          <a:pt x="266" y="250"/>
                        </a:lnTo>
                        <a:lnTo>
                          <a:pt x="258" y="250"/>
                        </a:lnTo>
                        <a:lnTo>
                          <a:pt x="258" y="256"/>
                        </a:lnTo>
                        <a:lnTo>
                          <a:pt x="237" y="254"/>
                        </a:lnTo>
                        <a:lnTo>
                          <a:pt x="231" y="254"/>
                        </a:lnTo>
                        <a:lnTo>
                          <a:pt x="237" y="265"/>
                        </a:lnTo>
                        <a:lnTo>
                          <a:pt x="209" y="260"/>
                        </a:lnTo>
                        <a:lnTo>
                          <a:pt x="180" y="254"/>
                        </a:lnTo>
                        <a:lnTo>
                          <a:pt x="63" y="233"/>
                        </a:lnTo>
                        <a:lnTo>
                          <a:pt x="18" y="222"/>
                        </a:lnTo>
                        <a:lnTo>
                          <a:pt x="0" y="199"/>
                        </a:lnTo>
                        <a:lnTo>
                          <a:pt x="59" y="212"/>
                        </a:lnTo>
                        <a:lnTo>
                          <a:pt x="106" y="218"/>
                        </a:lnTo>
                        <a:lnTo>
                          <a:pt x="116" y="203"/>
                        </a:lnTo>
                        <a:lnTo>
                          <a:pt x="114" y="188"/>
                        </a:lnTo>
                        <a:lnTo>
                          <a:pt x="114" y="159"/>
                        </a:lnTo>
                        <a:lnTo>
                          <a:pt x="92" y="144"/>
                        </a:lnTo>
                        <a:lnTo>
                          <a:pt x="186" y="159"/>
                        </a:lnTo>
                        <a:lnTo>
                          <a:pt x="176" y="135"/>
                        </a:lnTo>
                        <a:lnTo>
                          <a:pt x="123" y="108"/>
                        </a:lnTo>
                        <a:close/>
                      </a:path>
                    </a:pathLst>
                  </a:custGeom>
                  <a:solidFill>
                    <a:srgbClr val="00E0E0"/>
                  </a:solidFill>
                  <a:ln w="3175">
                    <a:solidFill>
                      <a:srgbClr val="000000"/>
                    </a:solidFill>
                    <a:prstDash val="solid"/>
                    <a:round/>
                    <a:headEnd/>
                    <a:tailEnd/>
                  </a:ln>
                </p:spPr>
                <p:txBody>
                  <a:bodyPr/>
                  <a:lstStyle/>
                  <a:p>
                    <a:endParaRPr lang="en-US"/>
                  </a:p>
                </p:txBody>
              </p:sp>
            </p:grpSp>
            <p:grpSp>
              <p:nvGrpSpPr>
                <p:cNvPr id="9529" name="Group 398">
                  <a:extLst>
                    <a:ext uri="{FF2B5EF4-FFF2-40B4-BE49-F238E27FC236}">
                      <a16:creationId xmlns:a16="http://schemas.microsoft.com/office/drawing/2014/main" id="{C6C421BD-3CBA-A1D6-75CB-0C6369C29FEF}"/>
                    </a:ext>
                  </a:extLst>
                </p:cNvPr>
                <p:cNvGrpSpPr>
                  <a:grpSpLocks/>
                </p:cNvGrpSpPr>
                <p:nvPr/>
              </p:nvGrpSpPr>
              <p:grpSpPr bwMode="auto">
                <a:xfrm>
                  <a:off x="4116" y="3335"/>
                  <a:ext cx="523" cy="212"/>
                  <a:chOff x="4166" y="3313"/>
                  <a:chExt cx="523" cy="197"/>
                </a:xfrm>
              </p:grpSpPr>
              <p:sp>
                <p:nvSpPr>
                  <p:cNvPr id="9581" name="Freeform 399">
                    <a:extLst>
                      <a:ext uri="{FF2B5EF4-FFF2-40B4-BE49-F238E27FC236}">
                        <a16:creationId xmlns:a16="http://schemas.microsoft.com/office/drawing/2014/main" id="{1351425C-0313-B9C2-4EAB-9C06B2501F27}"/>
                      </a:ext>
                    </a:extLst>
                  </p:cNvPr>
                  <p:cNvSpPr>
                    <a:spLocks/>
                  </p:cNvSpPr>
                  <p:nvPr/>
                </p:nvSpPr>
                <p:spPr bwMode="auto">
                  <a:xfrm>
                    <a:off x="4564" y="3485"/>
                    <a:ext cx="60" cy="25"/>
                  </a:xfrm>
                  <a:custGeom>
                    <a:avLst/>
                    <a:gdLst>
                      <a:gd name="T0" fmla="*/ 4 w 121"/>
                      <a:gd name="T1" fmla="*/ 2 h 49"/>
                      <a:gd name="T2" fmla="*/ 2 w 121"/>
                      <a:gd name="T3" fmla="*/ 0 h 49"/>
                      <a:gd name="T4" fmla="*/ 1 w 121"/>
                      <a:gd name="T5" fmla="*/ 1 h 49"/>
                      <a:gd name="T6" fmla="*/ 0 w 121"/>
                      <a:gd name="T7" fmla="*/ 2 h 49"/>
                      <a:gd name="T8" fmla="*/ 0 w 121"/>
                      <a:gd name="T9" fmla="*/ 3 h 49"/>
                      <a:gd name="T10" fmla="*/ 2 w 121"/>
                      <a:gd name="T11" fmla="*/ 5 h 49"/>
                      <a:gd name="T12" fmla="*/ 4 w 121"/>
                      <a:gd name="T13" fmla="*/ 7 h 49"/>
                      <a:gd name="T14" fmla="*/ 8 w 121"/>
                      <a:gd name="T15" fmla="*/ 8 h 49"/>
                      <a:gd name="T16" fmla="*/ 12 w 121"/>
                      <a:gd name="T17" fmla="*/ 10 h 49"/>
                      <a:gd name="T18" fmla="*/ 18 w 121"/>
                      <a:gd name="T19" fmla="*/ 11 h 49"/>
                      <a:gd name="T20" fmla="*/ 23 w 121"/>
                      <a:gd name="T21" fmla="*/ 12 h 49"/>
                      <a:gd name="T22" fmla="*/ 28 w 121"/>
                      <a:gd name="T23" fmla="*/ 13 h 49"/>
                      <a:gd name="T24" fmla="*/ 30 w 121"/>
                      <a:gd name="T25" fmla="*/ 12 h 49"/>
                      <a:gd name="T26" fmla="*/ 25 w 121"/>
                      <a:gd name="T27" fmla="*/ 11 h 49"/>
                      <a:gd name="T28" fmla="*/ 19 w 121"/>
                      <a:gd name="T29" fmla="*/ 9 h 49"/>
                      <a:gd name="T30" fmla="*/ 14 w 121"/>
                      <a:gd name="T31" fmla="*/ 7 h 49"/>
                      <a:gd name="T32" fmla="*/ 10 w 121"/>
                      <a:gd name="T33" fmla="*/ 6 h 49"/>
                      <a:gd name="T34" fmla="*/ 4 w 121"/>
                      <a:gd name="T35" fmla="*/ 2 h 4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1"/>
                      <a:gd name="T55" fmla="*/ 0 h 49"/>
                      <a:gd name="T56" fmla="*/ 121 w 121"/>
                      <a:gd name="T57" fmla="*/ 49 h 4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1" h="49">
                        <a:moveTo>
                          <a:pt x="19" y="6"/>
                        </a:moveTo>
                        <a:lnTo>
                          <a:pt x="10" y="0"/>
                        </a:lnTo>
                        <a:lnTo>
                          <a:pt x="4" y="2"/>
                        </a:lnTo>
                        <a:lnTo>
                          <a:pt x="0" y="6"/>
                        </a:lnTo>
                        <a:lnTo>
                          <a:pt x="2" y="11"/>
                        </a:lnTo>
                        <a:lnTo>
                          <a:pt x="10" y="17"/>
                        </a:lnTo>
                        <a:lnTo>
                          <a:pt x="18" y="25"/>
                        </a:lnTo>
                        <a:lnTo>
                          <a:pt x="33" y="32"/>
                        </a:lnTo>
                        <a:lnTo>
                          <a:pt x="49" y="38"/>
                        </a:lnTo>
                        <a:lnTo>
                          <a:pt x="72" y="44"/>
                        </a:lnTo>
                        <a:lnTo>
                          <a:pt x="94" y="47"/>
                        </a:lnTo>
                        <a:lnTo>
                          <a:pt x="113" y="49"/>
                        </a:lnTo>
                        <a:lnTo>
                          <a:pt x="121" y="45"/>
                        </a:lnTo>
                        <a:lnTo>
                          <a:pt x="100" y="42"/>
                        </a:lnTo>
                        <a:lnTo>
                          <a:pt x="78" y="36"/>
                        </a:lnTo>
                        <a:lnTo>
                          <a:pt x="57" y="26"/>
                        </a:lnTo>
                        <a:lnTo>
                          <a:pt x="43" y="21"/>
                        </a:lnTo>
                        <a:lnTo>
                          <a:pt x="19" y="6"/>
                        </a:lnTo>
                        <a:close/>
                      </a:path>
                    </a:pathLst>
                  </a:custGeom>
                  <a:solidFill>
                    <a:srgbClr val="80FFFF"/>
                  </a:solidFill>
                  <a:ln w="3175">
                    <a:solidFill>
                      <a:srgbClr val="000000"/>
                    </a:solidFill>
                    <a:prstDash val="solid"/>
                    <a:round/>
                    <a:headEnd/>
                    <a:tailEnd/>
                  </a:ln>
                </p:spPr>
                <p:txBody>
                  <a:bodyPr/>
                  <a:lstStyle/>
                  <a:p>
                    <a:endParaRPr lang="en-US"/>
                  </a:p>
                </p:txBody>
              </p:sp>
              <p:sp>
                <p:nvSpPr>
                  <p:cNvPr id="9582" name="Freeform 400">
                    <a:extLst>
                      <a:ext uri="{FF2B5EF4-FFF2-40B4-BE49-F238E27FC236}">
                        <a16:creationId xmlns:a16="http://schemas.microsoft.com/office/drawing/2014/main" id="{B7ECABFC-30E1-4A59-5CFB-7A9B8A67E78A}"/>
                      </a:ext>
                    </a:extLst>
                  </p:cNvPr>
                  <p:cNvSpPr>
                    <a:spLocks/>
                  </p:cNvSpPr>
                  <p:nvPr/>
                </p:nvSpPr>
                <p:spPr bwMode="auto">
                  <a:xfrm>
                    <a:off x="4637" y="3441"/>
                    <a:ext cx="52" cy="22"/>
                  </a:xfrm>
                  <a:custGeom>
                    <a:avLst/>
                    <a:gdLst>
                      <a:gd name="T0" fmla="*/ 0 w 104"/>
                      <a:gd name="T1" fmla="*/ 3 h 43"/>
                      <a:gd name="T2" fmla="*/ 3 w 104"/>
                      <a:gd name="T3" fmla="*/ 1 h 43"/>
                      <a:gd name="T4" fmla="*/ 7 w 104"/>
                      <a:gd name="T5" fmla="*/ 0 h 43"/>
                      <a:gd name="T6" fmla="*/ 12 w 104"/>
                      <a:gd name="T7" fmla="*/ 1 h 43"/>
                      <a:gd name="T8" fmla="*/ 17 w 104"/>
                      <a:gd name="T9" fmla="*/ 3 h 43"/>
                      <a:gd name="T10" fmla="*/ 21 w 104"/>
                      <a:gd name="T11" fmla="*/ 5 h 43"/>
                      <a:gd name="T12" fmla="*/ 25 w 104"/>
                      <a:gd name="T13" fmla="*/ 6 h 43"/>
                      <a:gd name="T14" fmla="*/ 26 w 104"/>
                      <a:gd name="T15" fmla="*/ 8 h 43"/>
                      <a:gd name="T16" fmla="*/ 26 w 104"/>
                      <a:gd name="T17" fmla="*/ 11 h 43"/>
                      <a:gd name="T18" fmla="*/ 22 w 104"/>
                      <a:gd name="T19" fmla="*/ 11 h 43"/>
                      <a:gd name="T20" fmla="*/ 0 w 104"/>
                      <a:gd name="T21" fmla="*/ 3 h 4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4"/>
                      <a:gd name="T34" fmla="*/ 0 h 43"/>
                      <a:gd name="T35" fmla="*/ 104 w 104"/>
                      <a:gd name="T36" fmla="*/ 43 h 4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4" h="43">
                        <a:moveTo>
                          <a:pt x="0" y="9"/>
                        </a:moveTo>
                        <a:lnTo>
                          <a:pt x="10" y="4"/>
                        </a:lnTo>
                        <a:lnTo>
                          <a:pt x="26" y="0"/>
                        </a:lnTo>
                        <a:lnTo>
                          <a:pt x="45" y="4"/>
                        </a:lnTo>
                        <a:lnTo>
                          <a:pt x="65" y="9"/>
                        </a:lnTo>
                        <a:lnTo>
                          <a:pt x="84" y="19"/>
                        </a:lnTo>
                        <a:lnTo>
                          <a:pt x="98" y="24"/>
                        </a:lnTo>
                        <a:lnTo>
                          <a:pt x="104" y="32"/>
                        </a:lnTo>
                        <a:lnTo>
                          <a:pt x="104" y="42"/>
                        </a:lnTo>
                        <a:lnTo>
                          <a:pt x="86" y="43"/>
                        </a:lnTo>
                        <a:lnTo>
                          <a:pt x="0" y="9"/>
                        </a:lnTo>
                        <a:close/>
                      </a:path>
                    </a:pathLst>
                  </a:custGeom>
                  <a:solidFill>
                    <a:srgbClr val="80FFFF"/>
                  </a:solidFill>
                  <a:ln w="3175">
                    <a:solidFill>
                      <a:srgbClr val="000000"/>
                    </a:solidFill>
                    <a:prstDash val="solid"/>
                    <a:round/>
                    <a:headEnd/>
                    <a:tailEnd/>
                  </a:ln>
                </p:spPr>
                <p:txBody>
                  <a:bodyPr/>
                  <a:lstStyle/>
                  <a:p>
                    <a:endParaRPr lang="en-US"/>
                  </a:p>
                </p:txBody>
              </p:sp>
              <p:sp>
                <p:nvSpPr>
                  <p:cNvPr id="9583" name="Freeform 401">
                    <a:extLst>
                      <a:ext uri="{FF2B5EF4-FFF2-40B4-BE49-F238E27FC236}">
                        <a16:creationId xmlns:a16="http://schemas.microsoft.com/office/drawing/2014/main" id="{E66C3E48-8B87-A3AF-8DA1-1D4155430CE1}"/>
                      </a:ext>
                    </a:extLst>
                  </p:cNvPr>
                  <p:cNvSpPr>
                    <a:spLocks/>
                  </p:cNvSpPr>
                  <p:nvPr/>
                </p:nvSpPr>
                <p:spPr bwMode="auto">
                  <a:xfrm>
                    <a:off x="4166" y="3338"/>
                    <a:ext cx="24" cy="48"/>
                  </a:xfrm>
                  <a:custGeom>
                    <a:avLst/>
                    <a:gdLst>
                      <a:gd name="T0" fmla="*/ 1 w 49"/>
                      <a:gd name="T1" fmla="*/ 0 h 97"/>
                      <a:gd name="T2" fmla="*/ 4 w 49"/>
                      <a:gd name="T3" fmla="*/ 8 h 97"/>
                      <a:gd name="T4" fmla="*/ 10 w 49"/>
                      <a:gd name="T5" fmla="*/ 20 h 97"/>
                      <a:gd name="T6" fmla="*/ 12 w 49"/>
                      <a:gd name="T7" fmla="*/ 23 h 97"/>
                      <a:gd name="T8" fmla="*/ 12 w 49"/>
                      <a:gd name="T9" fmla="*/ 24 h 97"/>
                      <a:gd name="T10" fmla="*/ 9 w 49"/>
                      <a:gd name="T11" fmla="*/ 22 h 97"/>
                      <a:gd name="T12" fmla="*/ 5 w 49"/>
                      <a:gd name="T13" fmla="*/ 17 h 97"/>
                      <a:gd name="T14" fmla="*/ 4 w 49"/>
                      <a:gd name="T15" fmla="*/ 13 h 97"/>
                      <a:gd name="T16" fmla="*/ 1 w 49"/>
                      <a:gd name="T17" fmla="*/ 7 h 97"/>
                      <a:gd name="T18" fmla="*/ 0 w 49"/>
                      <a:gd name="T19" fmla="*/ 3 h 97"/>
                      <a:gd name="T20" fmla="*/ 1 w 49"/>
                      <a:gd name="T21" fmla="*/ 0 h 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9"/>
                      <a:gd name="T34" fmla="*/ 0 h 97"/>
                      <a:gd name="T35" fmla="*/ 49 w 49"/>
                      <a:gd name="T36" fmla="*/ 97 h 9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9" h="97">
                        <a:moveTo>
                          <a:pt x="4" y="0"/>
                        </a:moveTo>
                        <a:lnTo>
                          <a:pt x="16" y="34"/>
                        </a:lnTo>
                        <a:lnTo>
                          <a:pt x="40" y="82"/>
                        </a:lnTo>
                        <a:lnTo>
                          <a:pt x="49" y="93"/>
                        </a:lnTo>
                        <a:lnTo>
                          <a:pt x="49" y="97"/>
                        </a:lnTo>
                        <a:lnTo>
                          <a:pt x="38" y="89"/>
                        </a:lnTo>
                        <a:lnTo>
                          <a:pt x="22" y="69"/>
                        </a:lnTo>
                        <a:lnTo>
                          <a:pt x="16" y="55"/>
                        </a:lnTo>
                        <a:lnTo>
                          <a:pt x="4" y="29"/>
                        </a:lnTo>
                        <a:lnTo>
                          <a:pt x="0" y="14"/>
                        </a:lnTo>
                        <a:lnTo>
                          <a:pt x="4" y="0"/>
                        </a:lnTo>
                        <a:close/>
                      </a:path>
                    </a:pathLst>
                  </a:custGeom>
                  <a:solidFill>
                    <a:srgbClr val="80FFFF"/>
                  </a:solidFill>
                  <a:ln w="3175">
                    <a:solidFill>
                      <a:srgbClr val="000000"/>
                    </a:solidFill>
                    <a:prstDash val="solid"/>
                    <a:round/>
                    <a:headEnd/>
                    <a:tailEnd/>
                  </a:ln>
                </p:spPr>
                <p:txBody>
                  <a:bodyPr/>
                  <a:lstStyle/>
                  <a:p>
                    <a:endParaRPr lang="en-US"/>
                  </a:p>
                </p:txBody>
              </p:sp>
              <p:sp>
                <p:nvSpPr>
                  <p:cNvPr id="9584" name="Freeform 402">
                    <a:extLst>
                      <a:ext uri="{FF2B5EF4-FFF2-40B4-BE49-F238E27FC236}">
                        <a16:creationId xmlns:a16="http://schemas.microsoft.com/office/drawing/2014/main" id="{E46CE26C-91EF-1C6D-EA70-38248DF487FD}"/>
                      </a:ext>
                    </a:extLst>
                  </p:cNvPr>
                  <p:cNvSpPr>
                    <a:spLocks/>
                  </p:cNvSpPr>
                  <p:nvPr/>
                </p:nvSpPr>
                <p:spPr bwMode="auto">
                  <a:xfrm>
                    <a:off x="4191" y="3313"/>
                    <a:ext cx="24" cy="46"/>
                  </a:xfrm>
                  <a:custGeom>
                    <a:avLst/>
                    <a:gdLst>
                      <a:gd name="T0" fmla="*/ 3 w 47"/>
                      <a:gd name="T1" fmla="*/ 0 h 93"/>
                      <a:gd name="T2" fmla="*/ 3 w 47"/>
                      <a:gd name="T3" fmla="*/ 4 h 93"/>
                      <a:gd name="T4" fmla="*/ 4 w 47"/>
                      <a:gd name="T5" fmla="*/ 9 h 93"/>
                      <a:gd name="T6" fmla="*/ 6 w 47"/>
                      <a:gd name="T7" fmla="*/ 12 h 93"/>
                      <a:gd name="T8" fmla="*/ 7 w 47"/>
                      <a:gd name="T9" fmla="*/ 15 h 93"/>
                      <a:gd name="T10" fmla="*/ 10 w 47"/>
                      <a:gd name="T11" fmla="*/ 19 h 93"/>
                      <a:gd name="T12" fmla="*/ 12 w 47"/>
                      <a:gd name="T13" fmla="*/ 23 h 93"/>
                      <a:gd name="T14" fmla="*/ 8 w 47"/>
                      <a:gd name="T15" fmla="*/ 21 h 93"/>
                      <a:gd name="T16" fmla="*/ 4 w 47"/>
                      <a:gd name="T17" fmla="*/ 16 h 93"/>
                      <a:gd name="T18" fmla="*/ 1 w 47"/>
                      <a:gd name="T19" fmla="*/ 12 h 93"/>
                      <a:gd name="T20" fmla="*/ 0 w 47"/>
                      <a:gd name="T21" fmla="*/ 9 h 93"/>
                      <a:gd name="T22" fmla="*/ 0 w 47"/>
                      <a:gd name="T23" fmla="*/ 4 h 93"/>
                      <a:gd name="T24" fmla="*/ 1 w 47"/>
                      <a:gd name="T25" fmla="*/ 2 h 93"/>
                      <a:gd name="T26" fmla="*/ 3 w 47"/>
                      <a:gd name="T27" fmla="*/ 0 h 9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7"/>
                      <a:gd name="T43" fmla="*/ 0 h 93"/>
                      <a:gd name="T44" fmla="*/ 47 w 47"/>
                      <a:gd name="T45" fmla="*/ 93 h 9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7" h="93">
                        <a:moveTo>
                          <a:pt x="10" y="0"/>
                        </a:moveTo>
                        <a:lnTo>
                          <a:pt x="12" y="17"/>
                        </a:lnTo>
                        <a:lnTo>
                          <a:pt x="16" y="36"/>
                        </a:lnTo>
                        <a:lnTo>
                          <a:pt x="22" y="49"/>
                        </a:lnTo>
                        <a:lnTo>
                          <a:pt x="26" y="61"/>
                        </a:lnTo>
                        <a:lnTo>
                          <a:pt x="37" y="76"/>
                        </a:lnTo>
                        <a:lnTo>
                          <a:pt x="47" y="93"/>
                        </a:lnTo>
                        <a:lnTo>
                          <a:pt x="31" y="84"/>
                        </a:lnTo>
                        <a:lnTo>
                          <a:pt x="16" y="67"/>
                        </a:lnTo>
                        <a:lnTo>
                          <a:pt x="4" y="49"/>
                        </a:lnTo>
                        <a:lnTo>
                          <a:pt x="0" y="36"/>
                        </a:lnTo>
                        <a:lnTo>
                          <a:pt x="0" y="19"/>
                        </a:lnTo>
                        <a:lnTo>
                          <a:pt x="4" y="8"/>
                        </a:lnTo>
                        <a:lnTo>
                          <a:pt x="10" y="0"/>
                        </a:lnTo>
                        <a:close/>
                      </a:path>
                    </a:pathLst>
                  </a:custGeom>
                  <a:solidFill>
                    <a:srgbClr val="80FFFF"/>
                  </a:solidFill>
                  <a:ln w="3175">
                    <a:solidFill>
                      <a:srgbClr val="000000"/>
                    </a:solidFill>
                    <a:prstDash val="solid"/>
                    <a:round/>
                    <a:headEnd/>
                    <a:tailEnd/>
                  </a:ln>
                </p:spPr>
                <p:txBody>
                  <a:bodyPr/>
                  <a:lstStyle/>
                  <a:p>
                    <a:endParaRPr lang="en-US"/>
                  </a:p>
                </p:txBody>
              </p:sp>
            </p:grpSp>
            <p:grpSp>
              <p:nvGrpSpPr>
                <p:cNvPr id="9530" name="Group 403">
                  <a:extLst>
                    <a:ext uri="{FF2B5EF4-FFF2-40B4-BE49-F238E27FC236}">
                      <a16:creationId xmlns:a16="http://schemas.microsoft.com/office/drawing/2014/main" id="{208DE3C8-CD67-DC36-4B72-4CCA22A4A95C}"/>
                    </a:ext>
                  </a:extLst>
                </p:cNvPr>
                <p:cNvGrpSpPr>
                  <a:grpSpLocks/>
                </p:cNvGrpSpPr>
                <p:nvPr/>
              </p:nvGrpSpPr>
              <p:grpSpPr bwMode="auto">
                <a:xfrm>
                  <a:off x="4533" y="3478"/>
                  <a:ext cx="104" cy="56"/>
                  <a:chOff x="4583" y="3446"/>
                  <a:chExt cx="104" cy="51"/>
                </a:xfrm>
              </p:grpSpPr>
              <p:sp>
                <p:nvSpPr>
                  <p:cNvPr id="9547" name="Oval 404">
                    <a:extLst>
                      <a:ext uri="{FF2B5EF4-FFF2-40B4-BE49-F238E27FC236}">
                        <a16:creationId xmlns:a16="http://schemas.microsoft.com/office/drawing/2014/main" id="{358DDC74-DFE4-5817-CD96-1478D90D2598}"/>
                      </a:ext>
                    </a:extLst>
                  </p:cNvPr>
                  <p:cNvSpPr>
                    <a:spLocks noChangeArrowheads="1"/>
                  </p:cNvSpPr>
                  <p:nvPr/>
                </p:nvSpPr>
                <p:spPr bwMode="auto">
                  <a:xfrm>
                    <a:off x="4583" y="3446"/>
                    <a:ext cx="104" cy="51"/>
                  </a:xfrm>
                  <a:prstGeom prst="ellipse">
                    <a:avLst/>
                  </a:prstGeom>
                  <a:solidFill>
                    <a:srgbClr val="008080"/>
                  </a:solidFill>
                  <a:ln w="3175">
                    <a:solidFill>
                      <a:srgbClr val="000000"/>
                    </a:solidFill>
                    <a:round/>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nvGrpSpPr>
                  <p:cNvPr id="9548" name="Group 405">
                    <a:extLst>
                      <a:ext uri="{FF2B5EF4-FFF2-40B4-BE49-F238E27FC236}">
                        <a16:creationId xmlns:a16="http://schemas.microsoft.com/office/drawing/2014/main" id="{6891FF11-1640-12B1-502C-A393E19B647E}"/>
                      </a:ext>
                    </a:extLst>
                  </p:cNvPr>
                  <p:cNvGrpSpPr>
                    <a:grpSpLocks/>
                  </p:cNvGrpSpPr>
                  <p:nvPr/>
                </p:nvGrpSpPr>
                <p:grpSpPr bwMode="auto">
                  <a:xfrm>
                    <a:off x="4588" y="3449"/>
                    <a:ext cx="90" cy="44"/>
                    <a:chOff x="4588" y="3449"/>
                    <a:chExt cx="90" cy="44"/>
                  </a:xfrm>
                </p:grpSpPr>
                <p:sp>
                  <p:nvSpPr>
                    <p:cNvPr id="9549" name="Oval 406">
                      <a:extLst>
                        <a:ext uri="{FF2B5EF4-FFF2-40B4-BE49-F238E27FC236}">
                          <a16:creationId xmlns:a16="http://schemas.microsoft.com/office/drawing/2014/main" id="{B7A3B846-4F3E-D297-A06A-164B3CC052CE}"/>
                        </a:ext>
                      </a:extLst>
                    </p:cNvPr>
                    <p:cNvSpPr>
                      <a:spLocks noChangeArrowheads="1"/>
                    </p:cNvSpPr>
                    <p:nvPr/>
                  </p:nvSpPr>
                  <p:spPr bwMode="auto">
                    <a:xfrm>
                      <a:off x="4625" y="3449"/>
                      <a:ext cx="6" cy="2"/>
                    </a:xfrm>
                    <a:prstGeom prst="ellipse">
                      <a:avLst/>
                    </a:prstGeom>
                    <a:solidFill>
                      <a:srgbClr val="004040"/>
                    </a:solidFill>
                    <a:ln w="3175">
                      <a:solidFill>
                        <a:srgbClr val="000000"/>
                      </a:solidFill>
                      <a:round/>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550" name="Oval 407">
                      <a:extLst>
                        <a:ext uri="{FF2B5EF4-FFF2-40B4-BE49-F238E27FC236}">
                          <a16:creationId xmlns:a16="http://schemas.microsoft.com/office/drawing/2014/main" id="{6AA0C3D2-6C73-E86F-C585-5F1A232A777E}"/>
                        </a:ext>
                      </a:extLst>
                    </p:cNvPr>
                    <p:cNvSpPr>
                      <a:spLocks noChangeArrowheads="1"/>
                    </p:cNvSpPr>
                    <p:nvPr/>
                  </p:nvSpPr>
                  <p:spPr bwMode="auto">
                    <a:xfrm>
                      <a:off x="4642" y="3449"/>
                      <a:ext cx="5" cy="3"/>
                    </a:xfrm>
                    <a:prstGeom prst="ellipse">
                      <a:avLst/>
                    </a:prstGeom>
                    <a:solidFill>
                      <a:srgbClr val="004040"/>
                    </a:solidFill>
                    <a:ln w="3175">
                      <a:solidFill>
                        <a:srgbClr val="000000"/>
                      </a:solidFill>
                      <a:round/>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551" name="Oval 408">
                      <a:extLst>
                        <a:ext uri="{FF2B5EF4-FFF2-40B4-BE49-F238E27FC236}">
                          <a16:creationId xmlns:a16="http://schemas.microsoft.com/office/drawing/2014/main" id="{67655122-B952-D93D-F527-92E4420B4831}"/>
                        </a:ext>
                      </a:extLst>
                    </p:cNvPr>
                    <p:cNvSpPr>
                      <a:spLocks noChangeArrowheads="1"/>
                    </p:cNvSpPr>
                    <p:nvPr/>
                  </p:nvSpPr>
                  <p:spPr bwMode="auto">
                    <a:xfrm>
                      <a:off x="4611" y="3452"/>
                      <a:ext cx="6" cy="2"/>
                    </a:xfrm>
                    <a:prstGeom prst="ellipse">
                      <a:avLst/>
                    </a:prstGeom>
                    <a:solidFill>
                      <a:srgbClr val="004040"/>
                    </a:solidFill>
                    <a:ln w="3175">
                      <a:solidFill>
                        <a:srgbClr val="000000"/>
                      </a:solidFill>
                      <a:round/>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552" name="Oval 409">
                      <a:extLst>
                        <a:ext uri="{FF2B5EF4-FFF2-40B4-BE49-F238E27FC236}">
                          <a16:creationId xmlns:a16="http://schemas.microsoft.com/office/drawing/2014/main" id="{7CDD6EE6-2524-3F37-98D7-3469FE107C44}"/>
                        </a:ext>
                      </a:extLst>
                    </p:cNvPr>
                    <p:cNvSpPr>
                      <a:spLocks noChangeArrowheads="1"/>
                    </p:cNvSpPr>
                    <p:nvPr/>
                  </p:nvSpPr>
                  <p:spPr bwMode="auto">
                    <a:xfrm>
                      <a:off x="4601" y="3456"/>
                      <a:ext cx="5" cy="2"/>
                    </a:xfrm>
                    <a:prstGeom prst="ellipse">
                      <a:avLst/>
                    </a:prstGeom>
                    <a:solidFill>
                      <a:srgbClr val="004040"/>
                    </a:solidFill>
                    <a:ln w="3175">
                      <a:solidFill>
                        <a:srgbClr val="000000"/>
                      </a:solidFill>
                      <a:round/>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553" name="Oval 410">
                      <a:extLst>
                        <a:ext uri="{FF2B5EF4-FFF2-40B4-BE49-F238E27FC236}">
                          <a16:creationId xmlns:a16="http://schemas.microsoft.com/office/drawing/2014/main" id="{2B6735FE-9019-1AB7-A8AE-5927622B4233}"/>
                        </a:ext>
                      </a:extLst>
                    </p:cNvPr>
                    <p:cNvSpPr>
                      <a:spLocks noChangeArrowheads="1"/>
                    </p:cNvSpPr>
                    <p:nvPr/>
                  </p:nvSpPr>
                  <p:spPr bwMode="auto">
                    <a:xfrm>
                      <a:off x="4592" y="3461"/>
                      <a:ext cx="6" cy="3"/>
                    </a:xfrm>
                    <a:prstGeom prst="ellipse">
                      <a:avLst/>
                    </a:prstGeom>
                    <a:solidFill>
                      <a:srgbClr val="004040"/>
                    </a:solidFill>
                    <a:ln w="3175">
                      <a:solidFill>
                        <a:srgbClr val="000000"/>
                      </a:solidFill>
                      <a:round/>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554" name="Oval 411">
                      <a:extLst>
                        <a:ext uri="{FF2B5EF4-FFF2-40B4-BE49-F238E27FC236}">
                          <a16:creationId xmlns:a16="http://schemas.microsoft.com/office/drawing/2014/main" id="{A5217F7F-302C-17CD-96A1-5DE709BDB416}"/>
                        </a:ext>
                      </a:extLst>
                    </p:cNvPr>
                    <p:cNvSpPr>
                      <a:spLocks noChangeArrowheads="1"/>
                    </p:cNvSpPr>
                    <p:nvPr/>
                  </p:nvSpPr>
                  <p:spPr bwMode="auto">
                    <a:xfrm>
                      <a:off x="4588" y="3469"/>
                      <a:ext cx="6" cy="3"/>
                    </a:xfrm>
                    <a:prstGeom prst="ellipse">
                      <a:avLst/>
                    </a:prstGeom>
                    <a:solidFill>
                      <a:srgbClr val="004040"/>
                    </a:solidFill>
                    <a:ln w="3175">
                      <a:solidFill>
                        <a:srgbClr val="000000"/>
                      </a:solidFill>
                      <a:round/>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555" name="Oval 412">
                      <a:extLst>
                        <a:ext uri="{FF2B5EF4-FFF2-40B4-BE49-F238E27FC236}">
                          <a16:creationId xmlns:a16="http://schemas.microsoft.com/office/drawing/2014/main" id="{F76ABA81-EA41-7A2E-6829-B2B9945477E7}"/>
                        </a:ext>
                      </a:extLst>
                    </p:cNvPr>
                    <p:cNvSpPr>
                      <a:spLocks noChangeArrowheads="1"/>
                    </p:cNvSpPr>
                    <p:nvPr/>
                  </p:nvSpPr>
                  <p:spPr bwMode="auto">
                    <a:xfrm>
                      <a:off x="4590" y="3477"/>
                      <a:ext cx="6" cy="2"/>
                    </a:xfrm>
                    <a:prstGeom prst="ellipse">
                      <a:avLst/>
                    </a:prstGeom>
                    <a:solidFill>
                      <a:srgbClr val="004040"/>
                    </a:solidFill>
                    <a:ln w="3175">
                      <a:solidFill>
                        <a:srgbClr val="000000"/>
                      </a:solidFill>
                      <a:round/>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556" name="Oval 413">
                      <a:extLst>
                        <a:ext uri="{FF2B5EF4-FFF2-40B4-BE49-F238E27FC236}">
                          <a16:creationId xmlns:a16="http://schemas.microsoft.com/office/drawing/2014/main" id="{EC994F2E-239C-B9B4-68DE-385204C86CB8}"/>
                        </a:ext>
                      </a:extLst>
                    </p:cNvPr>
                    <p:cNvSpPr>
                      <a:spLocks noChangeArrowheads="1"/>
                    </p:cNvSpPr>
                    <p:nvPr/>
                  </p:nvSpPr>
                  <p:spPr bwMode="auto">
                    <a:xfrm>
                      <a:off x="4598" y="3484"/>
                      <a:ext cx="5" cy="2"/>
                    </a:xfrm>
                    <a:prstGeom prst="ellipse">
                      <a:avLst/>
                    </a:prstGeom>
                    <a:solidFill>
                      <a:srgbClr val="004040"/>
                    </a:solidFill>
                    <a:ln w="3175">
                      <a:solidFill>
                        <a:srgbClr val="000000"/>
                      </a:solidFill>
                      <a:round/>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557" name="Oval 414">
                      <a:extLst>
                        <a:ext uri="{FF2B5EF4-FFF2-40B4-BE49-F238E27FC236}">
                          <a16:creationId xmlns:a16="http://schemas.microsoft.com/office/drawing/2014/main" id="{D44C9B4B-C87A-0057-FF24-758E0BB978C3}"/>
                        </a:ext>
                      </a:extLst>
                    </p:cNvPr>
                    <p:cNvSpPr>
                      <a:spLocks noChangeArrowheads="1"/>
                    </p:cNvSpPr>
                    <p:nvPr/>
                  </p:nvSpPr>
                  <p:spPr bwMode="auto">
                    <a:xfrm>
                      <a:off x="4610" y="3488"/>
                      <a:ext cx="5" cy="3"/>
                    </a:xfrm>
                    <a:prstGeom prst="ellipse">
                      <a:avLst/>
                    </a:prstGeom>
                    <a:solidFill>
                      <a:srgbClr val="004040"/>
                    </a:solidFill>
                    <a:ln w="3175">
                      <a:solidFill>
                        <a:srgbClr val="000000"/>
                      </a:solidFill>
                      <a:round/>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558" name="Oval 415">
                      <a:extLst>
                        <a:ext uri="{FF2B5EF4-FFF2-40B4-BE49-F238E27FC236}">
                          <a16:creationId xmlns:a16="http://schemas.microsoft.com/office/drawing/2014/main" id="{D2C076CC-6688-341E-1056-957058BF84E0}"/>
                        </a:ext>
                      </a:extLst>
                    </p:cNvPr>
                    <p:cNvSpPr>
                      <a:spLocks noChangeArrowheads="1"/>
                    </p:cNvSpPr>
                    <p:nvPr/>
                  </p:nvSpPr>
                  <p:spPr bwMode="auto">
                    <a:xfrm>
                      <a:off x="4624" y="3491"/>
                      <a:ext cx="5" cy="2"/>
                    </a:xfrm>
                    <a:prstGeom prst="ellipse">
                      <a:avLst/>
                    </a:prstGeom>
                    <a:solidFill>
                      <a:srgbClr val="004040"/>
                    </a:solidFill>
                    <a:ln w="3175">
                      <a:solidFill>
                        <a:srgbClr val="000000"/>
                      </a:solidFill>
                      <a:round/>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559" name="Oval 416">
                      <a:extLst>
                        <a:ext uri="{FF2B5EF4-FFF2-40B4-BE49-F238E27FC236}">
                          <a16:creationId xmlns:a16="http://schemas.microsoft.com/office/drawing/2014/main" id="{F7E8E15C-DAA5-4D0C-12F3-D22CE02CE120}"/>
                        </a:ext>
                      </a:extLst>
                    </p:cNvPr>
                    <p:cNvSpPr>
                      <a:spLocks noChangeArrowheads="1"/>
                    </p:cNvSpPr>
                    <p:nvPr/>
                  </p:nvSpPr>
                  <p:spPr bwMode="auto">
                    <a:xfrm>
                      <a:off x="4639" y="3491"/>
                      <a:ext cx="5" cy="2"/>
                    </a:xfrm>
                    <a:prstGeom prst="ellipse">
                      <a:avLst/>
                    </a:prstGeom>
                    <a:solidFill>
                      <a:srgbClr val="004040"/>
                    </a:solidFill>
                    <a:ln w="3175">
                      <a:solidFill>
                        <a:srgbClr val="000000"/>
                      </a:solidFill>
                      <a:round/>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560" name="Oval 417">
                      <a:extLst>
                        <a:ext uri="{FF2B5EF4-FFF2-40B4-BE49-F238E27FC236}">
                          <a16:creationId xmlns:a16="http://schemas.microsoft.com/office/drawing/2014/main" id="{D3C33963-D3C0-029F-FEC6-A16387D99772}"/>
                        </a:ext>
                      </a:extLst>
                    </p:cNvPr>
                    <p:cNvSpPr>
                      <a:spLocks noChangeArrowheads="1"/>
                    </p:cNvSpPr>
                    <p:nvPr/>
                  </p:nvSpPr>
                  <p:spPr bwMode="auto">
                    <a:xfrm>
                      <a:off x="4654" y="3488"/>
                      <a:ext cx="6" cy="3"/>
                    </a:xfrm>
                    <a:prstGeom prst="ellipse">
                      <a:avLst/>
                    </a:prstGeom>
                    <a:solidFill>
                      <a:srgbClr val="004040"/>
                    </a:solidFill>
                    <a:ln w="3175">
                      <a:solidFill>
                        <a:srgbClr val="000000"/>
                      </a:solidFill>
                      <a:round/>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561" name="Oval 418">
                      <a:extLst>
                        <a:ext uri="{FF2B5EF4-FFF2-40B4-BE49-F238E27FC236}">
                          <a16:creationId xmlns:a16="http://schemas.microsoft.com/office/drawing/2014/main" id="{B7452709-1115-7600-0BCF-B80270E95BF5}"/>
                        </a:ext>
                      </a:extLst>
                    </p:cNvPr>
                    <p:cNvSpPr>
                      <a:spLocks noChangeArrowheads="1"/>
                    </p:cNvSpPr>
                    <p:nvPr/>
                  </p:nvSpPr>
                  <p:spPr bwMode="auto">
                    <a:xfrm>
                      <a:off x="4673" y="3468"/>
                      <a:ext cx="5" cy="3"/>
                    </a:xfrm>
                    <a:prstGeom prst="ellipse">
                      <a:avLst/>
                    </a:prstGeom>
                    <a:solidFill>
                      <a:srgbClr val="004040"/>
                    </a:solidFill>
                    <a:ln w="3175">
                      <a:solidFill>
                        <a:srgbClr val="000000"/>
                      </a:solidFill>
                      <a:round/>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562" name="Oval 419">
                      <a:extLst>
                        <a:ext uri="{FF2B5EF4-FFF2-40B4-BE49-F238E27FC236}">
                          <a16:creationId xmlns:a16="http://schemas.microsoft.com/office/drawing/2014/main" id="{D86DF05D-2B59-6B0D-9DEC-AE5516B3EE62}"/>
                        </a:ext>
                      </a:extLst>
                    </p:cNvPr>
                    <p:cNvSpPr>
                      <a:spLocks noChangeArrowheads="1"/>
                    </p:cNvSpPr>
                    <p:nvPr/>
                  </p:nvSpPr>
                  <p:spPr bwMode="auto">
                    <a:xfrm>
                      <a:off x="4671" y="3476"/>
                      <a:ext cx="5" cy="2"/>
                    </a:xfrm>
                    <a:prstGeom prst="ellipse">
                      <a:avLst/>
                    </a:prstGeom>
                    <a:solidFill>
                      <a:srgbClr val="004040"/>
                    </a:solidFill>
                    <a:ln w="3175">
                      <a:solidFill>
                        <a:srgbClr val="000000"/>
                      </a:solidFill>
                      <a:round/>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563" name="Oval 420">
                      <a:extLst>
                        <a:ext uri="{FF2B5EF4-FFF2-40B4-BE49-F238E27FC236}">
                          <a16:creationId xmlns:a16="http://schemas.microsoft.com/office/drawing/2014/main" id="{68D5C04D-D269-7B71-3E1A-3C0CCD974FF8}"/>
                        </a:ext>
                      </a:extLst>
                    </p:cNvPr>
                    <p:cNvSpPr>
                      <a:spLocks noChangeArrowheads="1"/>
                    </p:cNvSpPr>
                    <p:nvPr/>
                  </p:nvSpPr>
                  <p:spPr bwMode="auto">
                    <a:xfrm>
                      <a:off x="4665" y="3483"/>
                      <a:ext cx="4" cy="2"/>
                    </a:xfrm>
                    <a:prstGeom prst="ellipse">
                      <a:avLst/>
                    </a:prstGeom>
                    <a:solidFill>
                      <a:srgbClr val="004040"/>
                    </a:solidFill>
                    <a:ln w="3175">
                      <a:solidFill>
                        <a:srgbClr val="000000"/>
                      </a:solidFill>
                      <a:round/>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564" name="Oval 421">
                      <a:extLst>
                        <a:ext uri="{FF2B5EF4-FFF2-40B4-BE49-F238E27FC236}">
                          <a16:creationId xmlns:a16="http://schemas.microsoft.com/office/drawing/2014/main" id="{DCD83B45-3FE7-1EFC-FA5E-A09D90F168E3}"/>
                        </a:ext>
                      </a:extLst>
                    </p:cNvPr>
                    <p:cNvSpPr>
                      <a:spLocks noChangeArrowheads="1"/>
                    </p:cNvSpPr>
                    <p:nvPr/>
                  </p:nvSpPr>
                  <p:spPr bwMode="auto">
                    <a:xfrm>
                      <a:off x="4668" y="3459"/>
                      <a:ext cx="6" cy="3"/>
                    </a:xfrm>
                    <a:prstGeom prst="ellipse">
                      <a:avLst/>
                    </a:prstGeom>
                    <a:solidFill>
                      <a:srgbClr val="004040"/>
                    </a:solidFill>
                    <a:ln w="3175">
                      <a:solidFill>
                        <a:srgbClr val="000000"/>
                      </a:solidFill>
                      <a:round/>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565" name="Oval 422">
                      <a:extLst>
                        <a:ext uri="{FF2B5EF4-FFF2-40B4-BE49-F238E27FC236}">
                          <a16:creationId xmlns:a16="http://schemas.microsoft.com/office/drawing/2014/main" id="{26C202E1-D1A0-0BF2-CEEF-21310C6906DE}"/>
                        </a:ext>
                      </a:extLst>
                    </p:cNvPr>
                    <p:cNvSpPr>
                      <a:spLocks noChangeArrowheads="1"/>
                    </p:cNvSpPr>
                    <p:nvPr/>
                  </p:nvSpPr>
                  <p:spPr bwMode="auto">
                    <a:xfrm>
                      <a:off x="4658" y="3454"/>
                      <a:ext cx="6" cy="2"/>
                    </a:xfrm>
                    <a:prstGeom prst="ellipse">
                      <a:avLst/>
                    </a:prstGeom>
                    <a:solidFill>
                      <a:srgbClr val="004040"/>
                    </a:solidFill>
                    <a:ln w="3175">
                      <a:solidFill>
                        <a:srgbClr val="000000"/>
                      </a:solidFill>
                      <a:round/>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566" name="Oval 423">
                      <a:extLst>
                        <a:ext uri="{FF2B5EF4-FFF2-40B4-BE49-F238E27FC236}">
                          <a16:creationId xmlns:a16="http://schemas.microsoft.com/office/drawing/2014/main" id="{8544C5BA-0985-FFC5-AA35-B39F5954C6CB}"/>
                        </a:ext>
                      </a:extLst>
                    </p:cNvPr>
                    <p:cNvSpPr>
                      <a:spLocks noChangeArrowheads="1"/>
                    </p:cNvSpPr>
                    <p:nvPr/>
                  </p:nvSpPr>
                  <p:spPr bwMode="auto">
                    <a:xfrm>
                      <a:off x="4622" y="3456"/>
                      <a:ext cx="4" cy="2"/>
                    </a:xfrm>
                    <a:prstGeom prst="ellipse">
                      <a:avLst/>
                    </a:prstGeom>
                    <a:solidFill>
                      <a:srgbClr val="004040"/>
                    </a:solidFill>
                    <a:ln w="3175">
                      <a:solidFill>
                        <a:srgbClr val="000000"/>
                      </a:solidFill>
                      <a:round/>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567" name="Oval 424">
                      <a:extLst>
                        <a:ext uri="{FF2B5EF4-FFF2-40B4-BE49-F238E27FC236}">
                          <a16:creationId xmlns:a16="http://schemas.microsoft.com/office/drawing/2014/main" id="{22DAF6B4-A5ED-5A04-2D57-933FE2AA841F}"/>
                        </a:ext>
                      </a:extLst>
                    </p:cNvPr>
                    <p:cNvSpPr>
                      <a:spLocks noChangeArrowheads="1"/>
                    </p:cNvSpPr>
                    <p:nvPr/>
                  </p:nvSpPr>
                  <p:spPr bwMode="auto">
                    <a:xfrm>
                      <a:off x="4636" y="3456"/>
                      <a:ext cx="5" cy="2"/>
                    </a:xfrm>
                    <a:prstGeom prst="ellipse">
                      <a:avLst/>
                    </a:prstGeom>
                    <a:solidFill>
                      <a:srgbClr val="004040"/>
                    </a:solidFill>
                    <a:ln w="3175">
                      <a:solidFill>
                        <a:srgbClr val="000000"/>
                      </a:solidFill>
                      <a:round/>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568" name="Oval 425">
                      <a:extLst>
                        <a:ext uri="{FF2B5EF4-FFF2-40B4-BE49-F238E27FC236}">
                          <a16:creationId xmlns:a16="http://schemas.microsoft.com/office/drawing/2014/main" id="{A52AD2BA-815E-85CC-56A6-2962E14A36AB}"/>
                        </a:ext>
                      </a:extLst>
                    </p:cNvPr>
                    <p:cNvSpPr>
                      <a:spLocks noChangeArrowheads="1"/>
                    </p:cNvSpPr>
                    <p:nvPr/>
                  </p:nvSpPr>
                  <p:spPr bwMode="auto">
                    <a:xfrm>
                      <a:off x="4609" y="3460"/>
                      <a:ext cx="6" cy="3"/>
                    </a:xfrm>
                    <a:prstGeom prst="ellipse">
                      <a:avLst/>
                    </a:prstGeom>
                    <a:solidFill>
                      <a:srgbClr val="004040"/>
                    </a:solidFill>
                    <a:ln w="3175">
                      <a:solidFill>
                        <a:srgbClr val="000000"/>
                      </a:solidFill>
                      <a:round/>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569" name="Oval 426">
                      <a:extLst>
                        <a:ext uri="{FF2B5EF4-FFF2-40B4-BE49-F238E27FC236}">
                          <a16:creationId xmlns:a16="http://schemas.microsoft.com/office/drawing/2014/main" id="{DECABF26-CB32-7F4F-EEB6-0D89174F72B5}"/>
                        </a:ext>
                      </a:extLst>
                    </p:cNvPr>
                    <p:cNvSpPr>
                      <a:spLocks noChangeArrowheads="1"/>
                    </p:cNvSpPr>
                    <p:nvPr/>
                  </p:nvSpPr>
                  <p:spPr bwMode="auto">
                    <a:xfrm>
                      <a:off x="4602" y="3469"/>
                      <a:ext cx="6" cy="3"/>
                    </a:xfrm>
                    <a:prstGeom prst="ellipse">
                      <a:avLst/>
                    </a:prstGeom>
                    <a:solidFill>
                      <a:srgbClr val="004040"/>
                    </a:solidFill>
                    <a:ln w="3175">
                      <a:solidFill>
                        <a:srgbClr val="000000"/>
                      </a:solidFill>
                      <a:round/>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570" name="Oval 427">
                      <a:extLst>
                        <a:ext uri="{FF2B5EF4-FFF2-40B4-BE49-F238E27FC236}">
                          <a16:creationId xmlns:a16="http://schemas.microsoft.com/office/drawing/2014/main" id="{85961D50-9A44-3377-9194-C61FB6007D29}"/>
                        </a:ext>
                      </a:extLst>
                    </p:cNvPr>
                    <p:cNvSpPr>
                      <a:spLocks noChangeArrowheads="1"/>
                    </p:cNvSpPr>
                    <p:nvPr/>
                  </p:nvSpPr>
                  <p:spPr bwMode="auto">
                    <a:xfrm>
                      <a:off x="4607" y="3477"/>
                      <a:ext cx="6" cy="2"/>
                    </a:xfrm>
                    <a:prstGeom prst="ellipse">
                      <a:avLst/>
                    </a:prstGeom>
                    <a:solidFill>
                      <a:srgbClr val="004040"/>
                    </a:solidFill>
                    <a:ln w="3175">
                      <a:solidFill>
                        <a:srgbClr val="000000"/>
                      </a:solidFill>
                      <a:round/>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571" name="Oval 428">
                      <a:extLst>
                        <a:ext uri="{FF2B5EF4-FFF2-40B4-BE49-F238E27FC236}">
                          <a16:creationId xmlns:a16="http://schemas.microsoft.com/office/drawing/2014/main" id="{41CFEC36-B568-9E20-4915-D39970CB89D9}"/>
                        </a:ext>
                      </a:extLst>
                    </p:cNvPr>
                    <p:cNvSpPr>
                      <a:spLocks noChangeArrowheads="1"/>
                    </p:cNvSpPr>
                    <p:nvPr/>
                  </p:nvSpPr>
                  <p:spPr bwMode="auto">
                    <a:xfrm>
                      <a:off x="4620" y="3480"/>
                      <a:ext cx="5" cy="3"/>
                    </a:xfrm>
                    <a:prstGeom prst="ellipse">
                      <a:avLst/>
                    </a:prstGeom>
                    <a:solidFill>
                      <a:srgbClr val="004040"/>
                    </a:solidFill>
                    <a:ln w="3175">
                      <a:solidFill>
                        <a:srgbClr val="000000"/>
                      </a:solidFill>
                      <a:round/>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572" name="Oval 429">
                      <a:extLst>
                        <a:ext uri="{FF2B5EF4-FFF2-40B4-BE49-F238E27FC236}">
                          <a16:creationId xmlns:a16="http://schemas.microsoft.com/office/drawing/2014/main" id="{F6686479-8E4C-60D2-3B0D-A0059FA4E0E5}"/>
                        </a:ext>
                      </a:extLst>
                    </p:cNvPr>
                    <p:cNvSpPr>
                      <a:spLocks noChangeArrowheads="1"/>
                    </p:cNvSpPr>
                    <p:nvPr/>
                  </p:nvSpPr>
                  <p:spPr bwMode="auto">
                    <a:xfrm>
                      <a:off x="4635" y="3481"/>
                      <a:ext cx="5" cy="2"/>
                    </a:xfrm>
                    <a:prstGeom prst="ellipse">
                      <a:avLst/>
                    </a:prstGeom>
                    <a:solidFill>
                      <a:srgbClr val="004040"/>
                    </a:solidFill>
                    <a:ln w="3175">
                      <a:solidFill>
                        <a:srgbClr val="000000"/>
                      </a:solidFill>
                      <a:round/>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573" name="Oval 430">
                      <a:extLst>
                        <a:ext uri="{FF2B5EF4-FFF2-40B4-BE49-F238E27FC236}">
                          <a16:creationId xmlns:a16="http://schemas.microsoft.com/office/drawing/2014/main" id="{D09E90FA-6FC5-17A4-A3B5-11B959F3B650}"/>
                        </a:ext>
                      </a:extLst>
                    </p:cNvPr>
                    <p:cNvSpPr>
                      <a:spLocks noChangeArrowheads="1"/>
                    </p:cNvSpPr>
                    <p:nvPr/>
                  </p:nvSpPr>
                  <p:spPr bwMode="auto">
                    <a:xfrm>
                      <a:off x="4651" y="3476"/>
                      <a:ext cx="5" cy="3"/>
                    </a:xfrm>
                    <a:prstGeom prst="ellipse">
                      <a:avLst/>
                    </a:prstGeom>
                    <a:solidFill>
                      <a:srgbClr val="004040"/>
                    </a:solidFill>
                    <a:ln w="3175">
                      <a:solidFill>
                        <a:srgbClr val="000000"/>
                      </a:solidFill>
                      <a:round/>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574" name="Oval 431">
                      <a:extLst>
                        <a:ext uri="{FF2B5EF4-FFF2-40B4-BE49-F238E27FC236}">
                          <a16:creationId xmlns:a16="http://schemas.microsoft.com/office/drawing/2014/main" id="{9C5619C4-BE91-0A3A-C593-5408D2F5CBC2}"/>
                        </a:ext>
                      </a:extLst>
                    </p:cNvPr>
                    <p:cNvSpPr>
                      <a:spLocks noChangeArrowheads="1"/>
                    </p:cNvSpPr>
                    <p:nvPr/>
                  </p:nvSpPr>
                  <p:spPr bwMode="auto">
                    <a:xfrm>
                      <a:off x="4657" y="3467"/>
                      <a:ext cx="5" cy="3"/>
                    </a:xfrm>
                    <a:prstGeom prst="ellipse">
                      <a:avLst/>
                    </a:prstGeom>
                    <a:solidFill>
                      <a:srgbClr val="004040"/>
                    </a:solidFill>
                    <a:ln w="3175">
                      <a:solidFill>
                        <a:srgbClr val="000000"/>
                      </a:solidFill>
                      <a:round/>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575" name="Oval 432">
                      <a:extLst>
                        <a:ext uri="{FF2B5EF4-FFF2-40B4-BE49-F238E27FC236}">
                          <a16:creationId xmlns:a16="http://schemas.microsoft.com/office/drawing/2014/main" id="{E795A75C-AF38-F8EA-3B72-F9DDEDFBA5C1}"/>
                        </a:ext>
                      </a:extLst>
                    </p:cNvPr>
                    <p:cNvSpPr>
                      <a:spLocks noChangeArrowheads="1"/>
                    </p:cNvSpPr>
                    <p:nvPr/>
                  </p:nvSpPr>
                  <p:spPr bwMode="auto">
                    <a:xfrm>
                      <a:off x="4647" y="3459"/>
                      <a:ext cx="6" cy="3"/>
                    </a:xfrm>
                    <a:prstGeom prst="ellipse">
                      <a:avLst/>
                    </a:prstGeom>
                    <a:solidFill>
                      <a:srgbClr val="004040"/>
                    </a:solidFill>
                    <a:ln w="3175">
                      <a:solidFill>
                        <a:srgbClr val="000000"/>
                      </a:solidFill>
                      <a:round/>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576" name="Oval 433">
                      <a:extLst>
                        <a:ext uri="{FF2B5EF4-FFF2-40B4-BE49-F238E27FC236}">
                          <a16:creationId xmlns:a16="http://schemas.microsoft.com/office/drawing/2014/main" id="{D5B90A3A-1AB5-F1C8-C997-ECCBFC5A8DCC}"/>
                        </a:ext>
                      </a:extLst>
                    </p:cNvPr>
                    <p:cNvSpPr>
                      <a:spLocks noChangeArrowheads="1"/>
                    </p:cNvSpPr>
                    <p:nvPr/>
                  </p:nvSpPr>
                  <p:spPr bwMode="auto">
                    <a:xfrm>
                      <a:off x="4621" y="3464"/>
                      <a:ext cx="5" cy="3"/>
                    </a:xfrm>
                    <a:prstGeom prst="ellipse">
                      <a:avLst/>
                    </a:prstGeom>
                    <a:solidFill>
                      <a:srgbClr val="004040"/>
                    </a:solidFill>
                    <a:ln w="3175">
                      <a:solidFill>
                        <a:srgbClr val="000000"/>
                      </a:solidFill>
                      <a:round/>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577" name="Oval 434">
                      <a:extLst>
                        <a:ext uri="{FF2B5EF4-FFF2-40B4-BE49-F238E27FC236}">
                          <a16:creationId xmlns:a16="http://schemas.microsoft.com/office/drawing/2014/main" id="{5C0862E1-4445-6737-3C5C-8EF4C8B3DA32}"/>
                        </a:ext>
                      </a:extLst>
                    </p:cNvPr>
                    <p:cNvSpPr>
                      <a:spLocks noChangeArrowheads="1"/>
                    </p:cNvSpPr>
                    <p:nvPr/>
                  </p:nvSpPr>
                  <p:spPr bwMode="auto">
                    <a:xfrm>
                      <a:off x="4619" y="3473"/>
                      <a:ext cx="5" cy="2"/>
                    </a:xfrm>
                    <a:prstGeom prst="ellipse">
                      <a:avLst/>
                    </a:prstGeom>
                    <a:solidFill>
                      <a:srgbClr val="004040"/>
                    </a:solidFill>
                    <a:ln w="3175">
                      <a:solidFill>
                        <a:srgbClr val="000000"/>
                      </a:solidFill>
                      <a:round/>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578" name="Oval 435">
                      <a:extLst>
                        <a:ext uri="{FF2B5EF4-FFF2-40B4-BE49-F238E27FC236}">
                          <a16:creationId xmlns:a16="http://schemas.microsoft.com/office/drawing/2014/main" id="{C4BE6AD9-C9E9-07A1-EFC3-693EF811C6EA}"/>
                        </a:ext>
                      </a:extLst>
                    </p:cNvPr>
                    <p:cNvSpPr>
                      <a:spLocks noChangeArrowheads="1"/>
                    </p:cNvSpPr>
                    <p:nvPr/>
                  </p:nvSpPr>
                  <p:spPr bwMode="auto">
                    <a:xfrm>
                      <a:off x="4633" y="3473"/>
                      <a:ext cx="5" cy="2"/>
                    </a:xfrm>
                    <a:prstGeom prst="ellipse">
                      <a:avLst/>
                    </a:prstGeom>
                    <a:solidFill>
                      <a:srgbClr val="004040"/>
                    </a:solidFill>
                    <a:ln w="3175">
                      <a:solidFill>
                        <a:srgbClr val="000000"/>
                      </a:solidFill>
                      <a:round/>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579" name="Oval 436">
                      <a:extLst>
                        <a:ext uri="{FF2B5EF4-FFF2-40B4-BE49-F238E27FC236}">
                          <a16:creationId xmlns:a16="http://schemas.microsoft.com/office/drawing/2014/main" id="{4BA859C9-D34F-B012-B479-7910D62989B0}"/>
                        </a:ext>
                      </a:extLst>
                    </p:cNvPr>
                    <p:cNvSpPr>
                      <a:spLocks noChangeArrowheads="1"/>
                    </p:cNvSpPr>
                    <p:nvPr/>
                  </p:nvSpPr>
                  <p:spPr bwMode="auto">
                    <a:xfrm>
                      <a:off x="4644" y="3467"/>
                      <a:ext cx="5" cy="2"/>
                    </a:xfrm>
                    <a:prstGeom prst="ellipse">
                      <a:avLst/>
                    </a:prstGeom>
                    <a:solidFill>
                      <a:srgbClr val="004040"/>
                    </a:solidFill>
                    <a:ln w="3175">
                      <a:solidFill>
                        <a:srgbClr val="000000"/>
                      </a:solidFill>
                      <a:round/>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580" name="Oval 437">
                      <a:extLst>
                        <a:ext uri="{FF2B5EF4-FFF2-40B4-BE49-F238E27FC236}">
                          <a16:creationId xmlns:a16="http://schemas.microsoft.com/office/drawing/2014/main" id="{F7A2C91B-16E7-B55D-425E-7FE5C0115A99}"/>
                        </a:ext>
                      </a:extLst>
                    </p:cNvPr>
                    <p:cNvSpPr>
                      <a:spLocks noChangeArrowheads="1"/>
                    </p:cNvSpPr>
                    <p:nvPr/>
                  </p:nvSpPr>
                  <p:spPr bwMode="auto">
                    <a:xfrm>
                      <a:off x="4631" y="3463"/>
                      <a:ext cx="6" cy="2"/>
                    </a:xfrm>
                    <a:prstGeom prst="ellipse">
                      <a:avLst/>
                    </a:prstGeom>
                    <a:solidFill>
                      <a:srgbClr val="004040"/>
                    </a:solidFill>
                    <a:ln w="3175">
                      <a:solidFill>
                        <a:srgbClr val="000000"/>
                      </a:solidFill>
                      <a:round/>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grpSp>
            <p:grpSp>
              <p:nvGrpSpPr>
                <p:cNvPr id="9531" name="Group 438">
                  <a:extLst>
                    <a:ext uri="{FF2B5EF4-FFF2-40B4-BE49-F238E27FC236}">
                      <a16:creationId xmlns:a16="http://schemas.microsoft.com/office/drawing/2014/main" id="{D0E4A540-9EAD-CF86-03F4-5064490689EA}"/>
                    </a:ext>
                  </a:extLst>
                </p:cNvPr>
                <p:cNvGrpSpPr>
                  <a:grpSpLocks/>
                </p:cNvGrpSpPr>
                <p:nvPr/>
              </p:nvGrpSpPr>
              <p:grpSpPr bwMode="auto">
                <a:xfrm>
                  <a:off x="4239" y="3355"/>
                  <a:ext cx="414" cy="260"/>
                  <a:chOff x="4289" y="3332"/>
                  <a:chExt cx="414" cy="240"/>
                </a:xfrm>
              </p:grpSpPr>
              <p:grpSp>
                <p:nvGrpSpPr>
                  <p:cNvPr id="9543" name="Group 439">
                    <a:extLst>
                      <a:ext uri="{FF2B5EF4-FFF2-40B4-BE49-F238E27FC236}">
                        <a16:creationId xmlns:a16="http://schemas.microsoft.com/office/drawing/2014/main" id="{453956DB-5371-CFFC-8C89-55E1F4205F0E}"/>
                      </a:ext>
                    </a:extLst>
                  </p:cNvPr>
                  <p:cNvGrpSpPr>
                    <a:grpSpLocks/>
                  </p:cNvGrpSpPr>
                  <p:nvPr/>
                </p:nvGrpSpPr>
                <p:grpSpPr bwMode="auto">
                  <a:xfrm>
                    <a:off x="4608" y="3499"/>
                    <a:ext cx="95" cy="73"/>
                    <a:chOff x="4608" y="3499"/>
                    <a:chExt cx="95" cy="73"/>
                  </a:xfrm>
                </p:grpSpPr>
                <p:sp>
                  <p:nvSpPr>
                    <p:cNvPr id="9545" name="Freeform 440">
                      <a:extLst>
                        <a:ext uri="{FF2B5EF4-FFF2-40B4-BE49-F238E27FC236}">
                          <a16:creationId xmlns:a16="http://schemas.microsoft.com/office/drawing/2014/main" id="{BDF2C6A9-4EB7-2D25-A5C4-216AC383D5B7}"/>
                        </a:ext>
                      </a:extLst>
                    </p:cNvPr>
                    <p:cNvSpPr>
                      <a:spLocks/>
                    </p:cNvSpPr>
                    <p:nvPr/>
                  </p:nvSpPr>
                  <p:spPr bwMode="auto">
                    <a:xfrm>
                      <a:off x="4619" y="3499"/>
                      <a:ext cx="84" cy="40"/>
                    </a:xfrm>
                    <a:custGeom>
                      <a:avLst/>
                      <a:gdLst>
                        <a:gd name="T0" fmla="*/ 0 w 168"/>
                        <a:gd name="T1" fmla="*/ 20 h 80"/>
                        <a:gd name="T2" fmla="*/ 2 w 168"/>
                        <a:gd name="T3" fmla="*/ 15 h 80"/>
                        <a:gd name="T4" fmla="*/ 3 w 168"/>
                        <a:gd name="T5" fmla="*/ 13 h 80"/>
                        <a:gd name="T6" fmla="*/ 3 w 168"/>
                        <a:gd name="T7" fmla="*/ 10 h 80"/>
                        <a:gd name="T8" fmla="*/ 5 w 168"/>
                        <a:gd name="T9" fmla="*/ 10 h 80"/>
                        <a:gd name="T10" fmla="*/ 7 w 168"/>
                        <a:gd name="T11" fmla="*/ 9 h 80"/>
                        <a:gd name="T12" fmla="*/ 9 w 168"/>
                        <a:gd name="T13" fmla="*/ 9 h 80"/>
                        <a:gd name="T14" fmla="*/ 13 w 168"/>
                        <a:gd name="T15" fmla="*/ 9 h 80"/>
                        <a:gd name="T16" fmla="*/ 20 w 168"/>
                        <a:gd name="T17" fmla="*/ 8 h 80"/>
                        <a:gd name="T18" fmla="*/ 26 w 168"/>
                        <a:gd name="T19" fmla="*/ 6 h 80"/>
                        <a:gd name="T20" fmla="*/ 34 w 168"/>
                        <a:gd name="T21" fmla="*/ 4 h 80"/>
                        <a:gd name="T22" fmla="*/ 39 w 168"/>
                        <a:gd name="T23" fmla="*/ 2 h 80"/>
                        <a:gd name="T24" fmla="*/ 42 w 168"/>
                        <a:gd name="T25" fmla="*/ 0 h 80"/>
                        <a:gd name="T26" fmla="*/ 40 w 168"/>
                        <a:gd name="T27" fmla="*/ 3 h 80"/>
                        <a:gd name="T28" fmla="*/ 39 w 168"/>
                        <a:gd name="T29" fmla="*/ 4 h 80"/>
                        <a:gd name="T30" fmla="*/ 39 w 168"/>
                        <a:gd name="T31" fmla="*/ 7 h 80"/>
                        <a:gd name="T32" fmla="*/ 38 w 168"/>
                        <a:gd name="T33" fmla="*/ 11 h 80"/>
                        <a:gd name="T34" fmla="*/ 38 w 168"/>
                        <a:gd name="T35" fmla="*/ 13 h 80"/>
                        <a:gd name="T36" fmla="*/ 37 w 168"/>
                        <a:gd name="T37" fmla="*/ 15 h 80"/>
                        <a:gd name="T38" fmla="*/ 35 w 168"/>
                        <a:gd name="T39" fmla="*/ 16 h 80"/>
                        <a:gd name="T40" fmla="*/ 32 w 168"/>
                        <a:gd name="T41" fmla="*/ 17 h 80"/>
                        <a:gd name="T42" fmla="*/ 28 w 168"/>
                        <a:gd name="T43" fmla="*/ 18 h 80"/>
                        <a:gd name="T44" fmla="*/ 23 w 168"/>
                        <a:gd name="T45" fmla="*/ 19 h 80"/>
                        <a:gd name="T46" fmla="*/ 16 w 168"/>
                        <a:gd name="T47" fmla="*/ 20 h 80"/>
                        <a:gd name="T48" fmla="*/ 8 w 168"/>
                        <a:gd name="T49" fmla="*/ 20 h 80"/>
                        <a:gd name="T50" fmla="*/ 0 w 168"/>
                        <a:gd name="T51" fmla="*/ 20 h 8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68"/>
                        <a:gd name="T79" fmla="*/ 0 h 80"/>
                        <a:gd name="T80" fmla="*/ 168 w 168"/>
                        <a:gd name="T81" fmla="*/ 80 h 8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68" h="80">
                          <a:moveTo>
                            <a:pt x="0" y="78"/>
                          </a:moveTo>
                          <a:lnTo>
                            <a:pt x="6" y="61"/>
                          </a:lnTo>
                          <a:lnTo>
                            <a:pt x="10" y="50"/>
                          </a:lnTo>
                          <a:lnTo>
                            <a:pt x="12" y="40"/>
                          </a:lnTo>
                          <a:lnTo>
                            <a:pt x="18" y="38"/>
                          </a:lnTo>
                          <a:lnTo>
                            <a:pt x="26" y="36"/>
                          </a:lnTo>
                          <a:lnTo>
                            <a:pt x="35" y="33"/>
                          </a:lnTo>
                          <a:lnTo>
                            <a:pt x="51" y="34"/>
                          </a:lnTo>
                          <a:lnTo>
                            <a:pt x="78" y="31"/>
                          </a:lnTo>
                          <a:lnTo>
                            <a:pt x="102" y="25"/>
                          </a:lnTo>
                          <a:lnTo>
                            <a:pt x="133" y="16"/>
                          </a:lnTo>
                          <a:lnTo>
                            <a:pt x="153" y="8"/>
                          </a:lnTo>
                          <a:lnTo>
                            <a:pt x="168" y="0"/>
                          </a:lnTo>
                          <a:lnTo>
                            <a:pt x="158" y="10"/>
                          </a:lnTo>
                          <a:lnTo>
                            <a:pt x="156" y="16"/>
                          </a:lnTo>
                          <a:lnTo>
                            <a:pt x="154" y="29"/>
                          </a:lnTo>
                          <a:lnTo>
                            <a:pt x="151" y="44"/>
                          </a:lnTo>
                          <a:lnTo>
                            <a:pt x="151" y="52"/>
                          </a:lnTo>
                          <a:lnTo>
                            <a:pt x="147" y="59"/>
                          </a:lnTo>
                          <a:lnTo>
                            <a:pt x="139" y="63"/>
                          </a:lnTo>
                          <a:lnTo>
                            <a:pt x="127" y="67"/>
                          </a:lnTo>
                          <a:lnTo>
                            <a:pt x="112" y="72"/>
                          </a:lnTo>
                          <a:lnTo>
                            <a:pt x="90" y="76"/>
                          </a:lnTo>
                          <a:lnTo>
                            <a:pt x="63" y="80"/>
                          </a:lnTo>
                          <a:lnTo>
                            <a:pt x="30" y="80"/>
                          </a:lnTo>
                          <a:lnTo>
                            <a:pt x="0" y="78"/>
                          </a:lnTo>
                          <a:close/>
                        </a:path>
                      </a:pathLst>
                    </a:custGeom>
                    <a:solidFill>
                      <a:srgbClr val="008080"/>
                    </a:solidFill>
                    <a:ln w="3175">
                      <a:solidFill>
                        <a:srgbClr val="000000"/>
                      </a:solidFill>
                      <a:prstDash val="solid"/>
                      <a:round/>
                      <a:headEnd/>
                      <a:tailEnd/>
                    </a:ln>
                  </p:spPr>
                  <p:txBody>
                    <a:bodyPr/>
                    <a:lstStyle/>
                    <a:p>
                      <a:endParaRPr lang="en-US"/>
                    </a:p>
                  </p:txBody>
                </p:sp>
                <p:sp>
                  <p:nvSpPr>
                    <p:cNvPr id="9546" name="Freeform 441">
                      <a:extLst>
                        <a:ext uri="{FF2B5EF4-FFF2-40B4-BE49-F238E27FC236}">
                          <a16:creationId xmlns:a16="http://schemas.microsoft.com/office/drawing/2014/main" id="{259A7209-23EA-AA9C-F5C4-336A4A8EC39C}"/>
                        </a:ext>
                      </a:extLst>
                    </p:cNvPr>
                    <p:cNvSpPr>
                      <a:spLocks/>
                    </p:cNvSpPr>
                    <p:nvPr/>
                  </p:nvSpPr>
                  <p:spPr bwMode="auto">
                    <a:xfrm>
                      <a:off x="4608" y="3533"/>
                      <a:ext cx="87" cy="39"/>
                    </a:xfrm>
                    <a:custGeom>
                      <a:avLst/>
                      <a:gdLst>
                        <a:gd name="T0" fmla="*/ 44 w 174"/>
                        <a:gd name="T1" fmla="*/ 0 h 77"/>
                        <a:gd name="T2" fmla="*/ 40 w 174"/>
                        <a:gd name="T3" fmla="*/ 4 h 77"/>
                        <a:gd name="T4" fmla="*/ 38 w 174"/>
                        <a:gd name="T5" fmla="*/ 5 h 77"/>
                        <a:gd name="T6" fmla="*/ 35 w 174"/>
                        <a:gd name="T7" fmla="*/ 8 h 77"/>
                        <a:gd name="T8" fmla="*/ 34 w 174"/>
                        <a:gd name="T9" fmla="*/ 9 h 77"/>
                        <a:gd name="T10" fmla="*/ 32 w 174"/>
                        <a:gd name="T11" fmla="*/ 10 h 77"/>
                        <a:gd name="T12" fmla="*/ 29 w 174"/>
                        <a:gd name="T13" fmla="*/ 12 h 77"/>
                        <a:gd name="T14" fmla="*/ 27 w 174"/>
                        <a:gd name="T15" fmla="*/ 13 h 77"/>
                        <a:gd name="T16" fmla="*/ 23 w 174"/>
                        <a:gd name="T17" fmla="*/ 13 h 77"/>
                        <a:gd name="T18" fmla="*/ 21 w 174"/>
                        <a:gd name="T19" fmla="*/ 14 h 77"/>
                        <a:gd name="T20" fmla="*/ 18 w 174"/>
                        <a:gd name="T21" fmla="*/ 14 h 77"/>
                        <a:gd name="T22" fmla="*/ 17 w 174"/>
                        <a:gd name="T23" fmla="*/ 15 h 77"/>
                        <a:gd name="T24" fmla="*/ 17 w 174"/>
                        <a:gd name="T25" fmla="*/ 15 h 77"/>
                        <a:gd name="T26" fmla="*/ 19 w 174"/>
                        <a:gd name="T27" fmla="*/ 16 h 77"/>
                        <a:gd name="T28" fmla="*/ 20 w 174"/>
                        <a:gd name="T29" fmla="*/ 16 h 77"/>
                        <a:gd name="T30" fmla="*/ 21 w 174"/>
                        <a:gd name="T31" fmla="*/ 17 h 77"/>
                        <a:gd name="T32" fmla="*/ 21 w 174"/>
                        <a:gd name="T33" fmla="*/ 19 h 77"/>
                        <a:gd name="T34" fmla="*/ 17 w 174"/>
                        <a:gd name="T35" fmla="*/ 19 h 77"/>
                        <a:gd name="T36" fmla="*/ 14 w 174"/>
                        <a:gd name="T37" fmla="*/ 19 h 77"/>
                        <a:gd name="T38" fmla="*/ 14 w 174"/>
                        <a:gd name="T39" fmla="*/ 18 h 77"/>
                        <a:gd name="T40" fmla="*/ 14 w 174"/>
                        <a:gd name="T41" fmla="*/ 17 h 77"/>
                        <a:gd name="T42" fmla="*/ 12 w 174"/>
                        <a:gd name="T43" fmla="*/ 16 h 77"/>
                        <a:gd name="T44" fmla="*/ 11 w 174"/>
                        <a:gd name="T45" fmla="*/ 16 h 77"/>
                        <a:gd name="T46" fmla="*/ 9 w 174"/>
                        <a:gd name="T47" fmla="*/ 16 h 77"/>
                        <a:gd name="T48" fmla="*/ 7 w 174"/>
                        <a:gd name="T49" fmla="*/ 15 h 77"/>
                        <a:gd name="T50" fmla="*/ 7 w 174"/>
                        <a:gd name="T51" fmla="*/ 14 h 77"/>
                        <a:gd name="T52" fmla="*/ 6 w 174"/>
                        <a:gd name="T53" fmla="*/ 13 h 77"/>
                        <a:gd name="T54" fmla="*/ 4 w 174"/>
                        <a:gd name="T55" fmla="*/ 13 h 77"/>
                        <a:gd name="T56" fmla="*/ 2 w 174"/>
                        <a:gd name="T57" fmla="*/ 13 h 77"/>
                        <a:gd name="T58" fmla="*/ 1 w 174"/>
                        <a:gd name="T59" fmla="*/ 13 h 77"/>
                        <a:gd name="T60" fmla="*/ 0 w 174"/>
                        <a:gd name="T61" fmla="*/ 12 h 77"/>
                        <a:gd name="T62" fmla="*/ 1 w 174"/>
                        <a:gd name="T63" fmla="*/ 11 h 77"/>
                        <a:gd name="T64" fmla="*/ 3 w 174"/>
                        <a:gd name="T65" fmla="*/ 9 h 77"/>
                        <a:gd name="T66" fmla="*/ 6 w 174"/>
                        <a:gd name="T67" fmla="*/ 6 h 77"/>
                        <a:gd name="T68" fmla="*/ 9 w 174"/>
                        <a:gd name="T69" fmla="*/ 7 h 77"/>
                        <a:gd name="T70" fmla="*/ 9 w 174"/>
                        <a:gd name="T71" fmla="*/ 8 h 77"/>
                        <a:gd name="T72" fmla="*/ 11 w 174"/>
                        <a:gd name="T73" fmla="*/ 9 h 77"/>
                        <a:gd name="T74" fmla="*/ 11 w 174"/>
                        <a:gd name="T75" fmla="*/ 10 h 77"/>
                        <a:gd name="T76" fmla="*/ 11 w 174"/>
                        <a:gd name="T77" fmla="*/ 11 h 77"/>
                        <a:gd name="T78" fmla="*/ 13 w 174"/>
                        <a:gd name="T79" fmla="*/ 12 h 77"/>
                        <a:gd name="T80" fmla="*/ 15 w 174"/>
                        <a:gd name="T81" fmla="*/ 13 h 77"/>
                        <a:gd name="T82" fmla="*/ 16 w 174"/>
                        <a:gd name="T83" fmla="*/ 13 h 77"/>
                        <a:gd name="T84" fmla="*/ 19 w 174"/>
                        <a:gd name="T85" fmla="*/ 13 h 77"/>
                        <a:gd name="T86" fmla="*/ 22 w 174"/>
                        <a:gd name="T87" fmla="*/ 12 h 77"/>
                        <a:gd name="T88" fmla="*/ 24 w 174"/>
                        <a:gd name="T89" fmla="*/ 11 h 77"/>
                        <a:gd name="T90" fmla="*/ 26 w 174"/>
                        <a:gd name="T91" fmla="*/ 10 h 77"/>
                        <a:gd name="T92" fmla="*/ 25 w 174"/>
                        <a:gd name="T93" fmla="*/ 9 h 77"/>
                        <a:gd name="T94" fmla="*/ 26 w 174"/>
                        <a:gd name="T95" fmla="*/ 8 h 77"/>
                        <a:gd name="T96" fmla="*/ 28 w 174"/>
                        <a:gd name="T97" fmla="*/ 8 h 77"/>
                        <a:gd name="T98" fmla="*/ 31 w 174"/>
                        <a:gd name="T99" fmla="*/ 8 h 77"/>
                        <a:gd name="T100" fmla="*/ 33 w 174"/>
                        <a:gd name="T101" fmla="*/ 7 h 77"/>
                        <a:gd name="T102" fmla="*/ 35 w 174"/>
                        <a:gd name="T103" fmla="*/ 5 h 77"/>
                        <a:gd name="T104" fmla="*/ 37 w 174"/>
                        <a:gd name="T105" fmla="*/ 3 h 77"/>
                        <a:gd name="T106" fmla="*/ 42 w 174"/>
                        <a:gd name="T107" fmla="*/ 1 h 7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74"/>
                        <a:gd name="T163" fmla="*/ 0 h 77"/>
                        <a:gd name="T164" fmla="*/ 174 w 174"/>
                        <a:gd name="T165" fmla="*/ 77 h 77"/>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74" h="77">
                          <a:moveTo>
                            <a:pt x="166" y="3"/>
                          </a:moveTo>
                          <a:lnTo>
                            <a:pt x="174" y="0"/>
                          </a:lnTo>
                          <a:lnTo>
                            <a:pt x="166" y="9"/>
                          </a:lnTo>
                          <a:lnTo>
                            <a:pt x="160" y="13"/>
                          </a:lnTo>
                          <a:lnTo>
                            <a:pt x="154" y="19"/>
                          </a:lnTo>
                          <a:lnTo>
                            <a:pt x="150" y="20"/>
                          </a:lnTo>
                          <a:lnTo>
                            <a:pt x="146" y="24"/>
                          </a:lnTo>
                          <a:lnTo>
                            <a:pt x="140" y="30"/>
                          </a:lnTo>
                          <a:lnTo>
                            <a:pt x="134" y="34"/>
                          </a:lnTo>
                          <a:lnTo>
                            <a:pt x="133" y="36"/>
                          </a:lnTo>
                          <a:lnTo>
                            <a:pt x="131" y="37"/>
                          </a:lnTo>
                          <a:lnTo>
                            <a:pt x="127" y="39"/>
                          </a:lnTo>
                          <a:lnTo>
                            <a:pt x="119" y="43"/>
                          </a:lnTo>
                          <a:lnTo>
                            <a:pt x="117" y="45"/>
                          </a:lnTo>
                          <a:lnTo>
                            <a:pt x="111" y="47"/>
                          </a:lnTo>
                          <a:lnTo>
                            <a:pt x="107" y="49"/>
                          </a:lnTo>
                          <a:lnTo>
                            <a:pt x="101" y="49"/>
                          </a:lnTo>
                          <a:lnTo>
                            <a:pt x="93" y="51"/>
                          </a:lnTo>
                          <a:lnTo>
                            <a:pt x="88" y="53"/>
                          </a:lnTo>
                          <a:lnTo>
                            <a:pt x="82" y="55"/>
                          </a:lnTo>
                          <a:lnTo>
                            <a:pt x="76" y="55"/>
                          </a:lnTo>
                          <a:lnTo>
                            <a:pt x="72" y="56"/>
                          </a:lnTo>
                          <a:lnTo>
                            <a:pt x="70" y="56"/>
                          </a:lnTo>
                          <a:lnTo>
                            <a:pt x="68" y="58"/>
                          </a:lnTo>
                          <a:lnTo>
                            <a:pt x="68" y="60"/>
                          </a:lnTo>
                          <a:lnTo>
                            <a:pt x="70" y="60"/>
                          </a:lnTo>
                          <a:lnTo>
                            <a:pt x="76" y="62"/>
                          </a:lnTo>
                          <a:lnTo>
                            <a:pt x="80" y="62"/>
                          </a:lnTo>
                          <a:lnTo>
                            <a:pt x="80" y="64"/>
                          </a:lnTo>
                          <a:lnTo>
                            <a:pt x="82" y="66"/>
                          </a:lnTo>
                          <a:lnTo>
                            <a:pt x="84" y="68"/>
                          </a:lnTo>
                          <a:lnTo>
                            <a:pt x="84" y="70"/>
                          </a:lnTo>
                          <a:lnTo>
                            <a:pt x="82" y="73"/>
                          </a:lnTo>
                          <a:lnTo>
                            <a:pt x="78" y="75"/>
                          </a:lnTo>
                          <a:lnTo>
                            <a:pt x="68" y="75"/>
                          </a:lnTo>
                          <a:lnTo>
                            <a:pt x="54" y="77"/>
                          </a:lnTo>
                          <a:lnTo>
                            <a:pt x="54" y="75"/>
                          </a:lnTo>
                          <a:lnTo>
                            <a:pt x="54" y="73"/>
                          </a:lnTo>
                          <a:lnTo>
                            <a:pt x="56" y="72"/>
                          </a:lnTo>
                          <a:lnTo>
                            <a:pt x="56" y="70"/>
                          </a:lnTo>
                          <a:lnTo>
                            <a:pt x="54" y="68"/>
                          </a:lnTo>
                          <a:lnTo>
                            <a:pt x="53" y="66"/>
                          </a:lnTo>
                          <a:lnTo>
                            <a:pt x="49" y="64"/>
                          </a:lnTo>
                          <a:lnTo>
                            <a:pt x="45" y="62"/>
                          </a:lnTo>
                          <a:lnTo>
                            <a:pt x="41" y="62"/>
                          </a:lnTo>
                          <a:lnTo>
                            <a:pt x="35" y="62"/>
                          </a:lnTo>
                          <a:lnTo>
                            <a:pt x="33" y="62"/>
                          </a:lnTo>
                          <a:lnTo>
                            <a:pt x="33" y="60"/>
                          </a:lnTo>
                          <a:lnTo>
                            <a:pt x="29" y="58"/>
                          </a:lnTo>
                          <a:lnTo>
                            <a:pt x="27" y="56"/>
                          </a:lnTo>
                          <a:lnTo>
                            <a:pt x="27" y="55"/>
                          </a:lnTo>
                          <a:lnTo>
                            <a:pt x="29" y="53"/>
                          </a:lnTo>
                          <a:lnTo>
                            <a:pt x="25" y="49"/>
                          </a:lnTo>
                          <a:lnTo>
                            <a:pt x="21" y="51"/>
                          </a:lnTo>
                          <a:lnTo>
                            <a:pt x="15" y="51"/>
                          </a:lnTo>
                          <a:lnTo>
                            <a:pt x="12" y="53"/>
                          </a:lnTo>
                          <a:lnTo>
                            <a:pt x="8" y="51"/>
                          </a:lnTo>
                          <a:lnTo>
                            <a:pt x="4" y="51"/>
                          </a:lnTo>
                          <a:lnTo>
                            <a:pt x="2" y="49"/>
                          </a:lnTo>
                          <a:lnTo>
                            <a:pt x="0" y="49"/>
                          </a:lnTo>
                          <a:lnTo>
                            <a:pt x="0" y="47"/>
                          </a:lnTo>
                          <a:lnTo>
                            <a:pt x="0" y="45"/>
                          </a:lnTo>
                          <a:lnTo>
                            <a:pt x="2" y="41"/>
                          </a:lnTo>
                          <a:lnTo>
                            <a:pt x="4" y="39"/>
                          </a:lnTo>
                          <a:lnTo>
                            <a:pt x="13" y="36"/>
                          </a:lnTo>
                          <a:lnTo>
                            <a:pt x="13" y="22"/>
                          </a:lnTo>
                          <a:lnTo>
                            <a:pt x="21" y="24"/>
                          </a:lnTo>
                          <a:lnTo>
                            <a:pt x="33" y="24"/>
                          </a:lnTo>
                          <a:lnTo>
                            <a:pt x="33" y="28"/>
                          </a:lnTo>
                          <a:lnTo>
                            <a:pt x="33" y="30"/>
                          </a:lnTo>
                          <a:lnTo>
                            <a:pt x="35" y="32"/>
                          </a:lnTo>
                          <a:lnTo>
                            <a:pt x="37" y="34"/>
                          </a:lnTo>
                          <a:lnTo>
                            <a:pt x="41" y="34"/>
                          </a:lnTo>
                          <a:lnTo>
                            <a:pt x="43" y="36"/>
                          </a:lnTo>
                          <a:lnTo>
                            <a:pt x="45" y="37"/>
                          </a:lnTo>
                          <a:lnTo>
                            <a:pt x="45" y="39"/>
                          </a:lnTo>
                          <a:lnTo>
                            <a:pt x="43" y="41"/>
                          </a:lnTo>
                          <a:lnTo>
                            <a:pt x="47" y="45"/>
                          </a:lnTo>
                          <a:lnTo>
                            <a:pt x="51" y="45"/>
                          </a:lnTo>
                          <a:lnTo>
                            <a:pt x="54" y="49"/>
                          </a:lnTo>
                          <a:lnTo>
                            <a:pt x="58" y="49"/>
                          </a:lnTo>
                          <a:lnTo>
                            <a:pt x="60" y="49"/>
                          </a:lnTo>
                          <a:lnTo>
                            <a:pt x="64" y="49"/>
                          </a:lnTo>
                          <a:lnTo>
                            <a:pt x="70" y="49"/>
                          </a:lnTo>
                          <a:lnTo>
                            <a:pt x="76" y="49"/>
                          </a:lnTo>
                          <a:lnTo>
                            <a:pt x="82" y="47"/>
                          </a:lnTo>
                          <a:lnTo>
                            <a:pt x="88" y="47"/>
                          </a:lnTo>
                          <a:lnTo>
                            <a:pt x="92" y="45"/>
                          </a:lnTo>
                          <a:lnTo>
                            <a:pt x="97" y="43"/>
                          </a:lnTo>
                          <a:lnTo>
                            <a:pt x="101" y="41"/>
                          </a:lnTo>
                          <a:lnTo>
                            <a:pt x="103" y="37"/>
                          </a:lnTo>
                          <a:lnTo>
                            <a:pt x="101" y="36"/>
                          </a:lnTo>
                          <a:lnTo>
                            <a:pt x="101" y="34"/>
                          </a:lnTo>
                          <a:lnTo>
                            <a:pt x="103" y="32"/>
                          </a:lnTo>
                          <a:lnTo>
                            <a:pt x="105" y="32"/>
                          </a:lnTo>
                          <a:lnTo>
                            <a:pt x="107" y="30"/>
                          </a:lnTo>
                          <a:lnTo>
                            <a:pt x="113" y="30"/>
                          </a:lnTo>
                          <a:lnTo>
                            <a:pt x="119" y="30"/>
                          </a:lnTo>
                          <a:lnTo>
                            <a:pt x="123" y="30"/>
                          </a:lnTo>
                          <a:lnTo>
                            <a:pt x="127" y="28"/>
                          </a:lnTo>
                          <a:lnTo>
                            <a:pt x="131" y="26"/>
                          </a:lnTo>
                          <a:lnTo>
                            <a:pt x="136" y="22"/>
                          </a:lnTo>
                          <a:lnTo>
                            <a:pt x="138" y="20"/>
                          </a:lnTo>
                          <a:lnTo>
                            <a:pt x="142" y="19"/>
                          </a:lnTo>
                          <a:lnTo>
                            <a:pt x="148" y="11"/>
                          </a:lnTo>
                          <a:lnTo>
                            <a:pt x="154" y="9"/>
                          </a:lnTo>
                          <a:lnTo>
                            <a:pt x="166" y="3"/>
                          </a:lnTo>
                          <a:close/>
                        </a:path>
                      </a:pathLst>
                    </a:custGeom>
                    <a:solidFill>
                      <a:srgbClr val="00A0A0"/>
                    </a:solidFill>
                    <a:ln w="3175">
                      <a:solidFill>
                        <a:srgbClr val="000000"/>
                      </a:solidFill>
                      <a:prstDash val="solid"/>
                      <a:round/>
                      <a:headEnd/>
                      <a:tailEnd/>
                    </a:ln>
                  </p:spPr>
                  <p:txBody>
                    <a:bodyPr/>
                    <a:lstStyle/>
                    <a:p>
                      <a:endParaRPr lang="en-US"/>
                    </a:p>
                  </p:txBody>
                </p:sp>
              </p:grpSp>
              <p:sp>
                <p:nvSpPr>
                  <p:cNvPr id="9544" name="Freeform 442">
                    <a:extLst>
                      <a:ext uri="{FF2B5EF4-FFF2-40B4-BE49-F238E27FC236}">
                        <a16:creationId xmlns:a16="http://schemas.microsoft.com/office/drawing/2014/main" id="{FCFFF6A7-8F66-8594-8D6C-1CE36FA9D9B8}"/>
                      </a:ext>
                    </a:extLst>
                  </p:cNvPr>
                  <p:cNvSpPr>
                    <a:spLocks/>
                  </p:cNvSpPr>
                  <p:nvPr/>
                </p:nvSpPr>
                <p:spPr bwMode="auto">
                  <a:xfrm>
                    <a:off x="4289" y="3332"/>
                    <a:ext cx="30" cy="16"/>
                  </a:xfrm>
                  <a:custGeom>
                    <a:avLst/>
                    <a:gdLst>
                      <a:gd name="T0" fmla="*/ 7 w 61"/>
                      <a:gd name="T1" fmla="*/ 1 h 30"/>
                      <a:gd name="T2" fmla="*/ 4 w 61"/>
                      <a:gd name="T3" fmla="*/ 4 h 30"/>
                      <a:gd name="T4" fmla="*/ 0 w 61"/>
                      <a:gd name="T5" fmla="*/ 5 h 30"/>
                      <a:gd name="T6" fmla="*/ 0 w 61"/>
                      <a:gd name="T7" fmla="*/ 6 h 30"/>
                      <a:gd name="T8" fmla="*/ 1 w 61"/>
                      <a:gd name="T9" fmla="*/ 8 h 30"/>
                      <a:gd name="T10" fmla="*/ 3 w 61"/>
                      <a:gd name="T11" fmla="*/ 9 h 30"/>
                      <a:gd name="T12" fmla="*/ 6 w 61"/>
                      <a:gd name="T13" fmla="*/ 7 h 30"/>
                      <a:gd name="T14" fmla="*/ 9 w 61"/>
                      <a:gd name="T15" fmla="*/ 7 h 30"/>
                      <a:gd name="T16" fmla="*/ 11 w 61"/>
                      <a:gd name="T17" fmla="*/ 8 h 30"/>
                      <a:gd name="T18" fmla="*/ 13 w 61"/>
                      <a:gd name="T19" fmla="*/ 8 h 30"/>
                      <a:gd name="T20" fmla="*/ 15 w 61"/>
                      <a:gd name="T21" fmla="*/ 7 h 30"/>
                      <a:gd name="T22" fmla="*/ 15 w 61"/>
                      <a:gd name="T23" fmla="*/ 6 h 30"/>
                      <a:gd name="T24" fmla="*/ 14 w 61"/>
                      <a:gd name="T25" fmla="*/ 4 h 30"/>
                      <a:gd name="T26" fmla="*/ 12 w 61"/>
                      <a:gd name="T27" fmla="*/ 2 h 30"/>
                      <a:gd name="T28" fmla="*/ 11 w 61"/>
                      <a:gd name="T29" fmla="*/ 1 h 30"/>
                      <a:gd name="T30" fmla="*/ 9 w 61"/>
                      <a:gd name="T31" fmla="*/ 0 h 30"/>
                      <a:gd name="T32" fmla="*/ 7 w 61"/>
                      <a:gd name="T33" fmla="*/ 1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1"/>
                      <a:gd name="T52" fmla="*/ 0 h 30"/>
                      <a:gd name="T53" fmla="*/ 61 w 61"/>
                      <a:gd name="T54" fmla="*/ 30 h 3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1" h="30">
                        <a:moveTo>
                          <a:pt x="30" y="2"/>
                        </a:moveTo>
                        <a:lnTo>
                          <a:pt x="16" y="13"/>
                        </a:lnTo>
                        <a:lnTo>
                          <a:pt x="2" y="17"/>
                        </a:lnTo>
                        <a:lnTo>
                          <a:pt x="0" y="23"/>
                        </a:lnTo>
                        <a:lnTo>
                          <a:pt x="4" y="28"/>
                        </a:lnTo>
                        <a:lnTo>
                          <a:pt x="12" y="30"/>
                        </a:lnTo>
                        <a:lnTo>
                          <a:pt x="26" y="25"/>
                        </a:lnTo>
                        <a:lnTo>
                          <a:pt x="36" y="25"/>
                        </a:lnTo>
                        <a:lnTo>
                          <a:pt x="47" y="28"/>
                        </a:lnTo>
                        <a:lnTo>
                          <a:pt x="55" y="28"/>
                        </a:lnTo>
                        <a:lnTo>
                          <a:pt x="61" y="25"/>
                        </a:lnTo>
                        <a:lnTo>
                          <a:pt x="61" y="21"/>
                        </a:lnTo>
                        <a:lnTo>
                          <a:pt x="57" y="13"/>
                        </a:lnTo>
                        <a:lnTo>
                          <a:pt x="51" y="6"/>
                        </a:lnTo>
                        <a:lnTo>
                          <a:pt x="45" y="2"/>
                        </a:lnTo>
                        <a:lnTo>
                          <a:pt x="38" y="0"/>
                        </a:lnTo>
                        <a:lnTo>
                          <a:pt x="30" y="2"/>
                        </a:lnTo>
                        <a:close/>
                      </a:path>
                    </a:pathLst>
                  </a:custGeom>
                  <a:solidFill>
                    <a:srgbClr val="008080"/>
                  </a:solidFill>
                  <a:ln w="3175">
                    <a:solidFill>
                      <a:srgbClr val="000000"/>
                    </a:solidFill>
                    <a:prstDash val="solid"/>
                    <a:round/>
                    <a:headEnd/>
                    <a:tailEnd/>
                  </a:ln>
                </p:spPr>
                <p:txBody>
                  <a:bodyPr/>
                  <a:lstStyle/>
                  <a:p>
                    <a:endParaRPr lang="en-US"/>
                  </a:p>
                </p:txBody>
              </p:sp>
            </p:grpSp>
            <p:sp>
              <p:nvSpPr>
                <p:cNvPr id="9532" name="Freeform 443">
                  <a:extLst>
                    <a:ext uri="{FF2B5EF4-FFF2-40B4-BE49-F238E27FC236}">
                      <a16:creationId xmlns:a16="http://schemas.microsoft.com/office/drawing/2014/main" id="{B3D9F678-C6E1-F6BA-02A5-B2F9555FE1D2}"/>
                    </a:ext>
                  </a:extLst>
                </p:cNvPr>
                <p:cNvSpPr>
                  <a:spLocks/>
                </p:cNvSpPr>
                <p:nvPr/>
              </p:nvSpPr>
              <p:spPr bwMode="auto">
                <a:xfrm>
                  <a:off x="4230" y="3400"/>
                  <a:ext cx="297" cy="259"/>
                </a:xfrm>
                <a:custGeom>
                  <a:avLst/>
                  <a:gdLst>
                    <a:gd name="T0" fmla="*/ 10 w 593"/>
                    <a:gd name="T1" fmla="*/ 41 h 480"/>
                    <a:gd name="T2" fmla="*/ 2 w 593"/>
                    <a:gd name="T3" fmla="*/ 49 h 480"/>
                    <a:gd name="T4" fmla="*/ 0 w 593"/>
                    <a:gd name="T5" fmla="*/ 64 h 480"/>
                    <a:gd name="T6" fmla="*/ 1 w 593"/>
                    <a:gd name="T7" fmla="*/ 83 h 480"/>
                    <a:gd name="T8" fmla="*/ 4 w 593"/>
                    <a:gd name="T9" fmla="*/ 99 h 480"/>
                    <a:gd name="T10" fmla="*/ 7 w 593"/>
                    <a:gd name="T11" fmla="*/ 104 h 480"/>
                    <a:gd name="T12" fmla="*/ 10 w 593"/>
                    <a:gd name="T13" fmla="*/ 105 h 480"/>
                    <a:gd name="T14" fmla="*/ 18 w 593"/>
                    <a:gd name="T15" fmla="*/ 109 h 480"/>
                    <a:gd name="T16" fmla="*/ 30 w 593"/>
                    <a:gd name="T17" fmla="*/ 121 h 480"/>
                    <a:gd name="T18" fmla="*/ 33 w 593"/>
                    <a:gd name="T19" fmla="*/ 125 h 480"/>
                    <a:gd name="T20" fmla="*/ 39 w 593"/>
                    <a:gd name="T21" fmla="*/ 128 h 480"/>
                    <a:gd name="T22" fmla="*/ 48 w 593"/>
                    <a:gd name="T23" fmla="*/ 130 h 480"/>
                    <a:gd name="T24" fmla="*/ 55 w 593"/>
                    <a:gd name="T25" fmla="*/ 133 h 480"/>
                    <a:gd name="T26" fmla="*/ 66 w 593"/>
                    <a:gd name="T27" fmla="*/ 139 h 480"/>
                    <a:gd name="T28" fmla="*/ 73 w 593"/>
                    <a:gd name="T29" fmla="*/ 140 h 480"/>
                    <a:gd name="T30" fmla="*/ 85 w 593"/>
                    <a:gd name="T31" fmla="*/ 138 h 480"/>
                    <a:gd name="T32" fmla="*/ 102 w 593"/>
                    <a:gd name="T33" fmla="*/ 138 h 480"/>
                    <a:gd name="T34" fmla="*/ 113 w 593"/>
                    <a:gd name="T35" fmla="*/ 135 h 480"/>
                    <a:gd name="T36" fmla="*/ 133 w 593"/>
                    <a:gd name="T37" fmla="*/ 128 h 480"/>
                    <a:gd name="T38" fmla="*/ 142 w 593"/>
                    <a:gd name="T39" fmla="*/ 122 h 480"/>
                    <a:gd name="T40" fmla="*/ 147 w 593"/>
                    <a:gd name="T41" fmla="*/ 115 h 480"/>
                    <a:gd name="T42" fmla="*/ 141 w 593"/>
                    <a:gd name="T43" fmla="*/ 110 h 480"/>
                    <a:gd name="T44" fmla="*/ 129 w 593"/>
                    <a:gd name="T45" fmla="*/ 106 h 480"/>
                    <a:gd name="T46" fmla="*/ 126 w 593"/>
                    <a:gd name="T47" fmla="*/ 99 h 480"/>
                    <a:gd name="T48" fmla="*/ 122 w 593"/>
                    <a:gd name="T49" fmla="*/ 87 h 480"/>
                    <a:gd name="T50" fmla="*/ 124 w 593"/>
                    <a:gd name="T51" fmla="*/ 78 h 480"/>
                    <a:gd name="T52" fmla="*/ 125 w 593"/>
                    <a:gd name="T53" fmla="*/ 67 h 480"/>
                    <a:gd name="T54" fmla="*/ 125 w 593"/>
                    <a:gd name="T55" fmla="*/ 57 h 480"/>
                    <a:gd name="T56" fmla="*/ 116 w 593"/>
                    <a:gd name="T57" fmla="*/ 50 h 480"/>
                    <a:gd name="T58" fmla="*/ 107 w 593"/>
                    <a:gd name="T59" fmla="*/ 49 h 480"/>
                    <a:gd name="T60" fmla="*/ 100 w 593"/>
                    <a:gd name="T61" fmla="*/ 44 h 480"/>
                    <a:gd name="T62" fmla="*/ 94 w 593"/>
                    <a:gd name="T63" fmla="*/ 42 h 480"/>
                    <a:gd name="T64" fmla="*/ 85 w 593"/>
                    <a:gd name="T65" fmla="*/ 42 h 480"/>
                    <a:gd name="T66" fmla="*/ 80 w 593"/>
                    <a:gd name="T67" fmla="*/ 35 h 480"/>
                    <a:gd name="T68" fmla="*/ 76 w 593"/>
                    <a:gd name="T69" fmla="*/ 30 h 480"/>
                    <a:gd name="T70" fmla="*/ 74 w 593"/>
                    <a:gd name="T71" fmla="*/ 26 h 480"/>
                    <a:gd name="T72" fmla="*/ 79 w 593"/>
                    <a:gd name="T73" fmla="*/ 19 h 480"/>
                    <a:gd name="T74" fmla="*/ 81 w 593"/>
                    <a:gd name="T75" fmla="*/ 11 h 480"/>
                    <a:gd name="T76" fmla="*/ 77 w 593"/>
                    <a:gd name="T77" fmla="*/ 9 h 480"/>
                    <a:gd name="T78" fmla="*/ 68 w 593"/>
                    <a:gd name="T79" fmla="*/ 5 h 480"/>
                    <a:gd name="T80" fmla="*/ 59 w 593"/>
                    <a:gd name="T81" fmla="*/ 4 h 480"/>
                    <a:gd name="T82" fmla="*/ 48 w 593"/>
                    <a:gd name="T83" fmla="*/ 0 h 480"/>
                    <a:gd name="T84" fmla="*/ 41 w 593"/>
                    <a:gd name="T85" fmla="*/ 2 h 480"/>
                    <a:gd name="T86" fmla="*/ 34 w 593"/>
                    <a:gd name="T87" fmla="*/ 9 h 480"/>
                    <a:gd name="T88" fmla="*/ 28 w 593"/>
                    <a:gd name="T89" fmla="*/ 19 h 480"/>
                    <a:gd name="T90" fmla="*/ 25 w 593"/>
                    <a:gd name="T91" fmla="*/ 25 h 480"/>
                    <a:gd name="T92" fmla="*/ 20 w 593"/>
                    <a:gd name="T93" fmla="*/ 32 h 48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93"/>
                    <a:gd name="T142" fmla="*/ 0 h 480"/>
                    <a:gd name="T143" fmla="*/ 593 w 593"/>
                    <a:gd name="T144" fmla="*/ 480 h 48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93" h="480">
                      <a:moveTo>
                        <a:pt x="78" y="112"/>
                      </a:moveTo>
                      <a:lnTo>
                        <a:pt x="37" y="141"/>
                      </a:lnTo>
                      <a:lnTo>
                        <a:pt x="17" y="154"/>
                      </a:lnTo>
                      <a:lnTo>
                        <a:pt x="8" y="167"/>
                      </a:lnTo>
                      <a:lnTo>
                        <a:pt x="0" y="196"/>
                      </a:lnTo>
                      <a:lnTo>
                        <a:pt x="0" y="220"/>
                      </a:lnTo>
                      <a:lnTo>
                        <a:pt x="0" y="241"/>
                      </a:lnTo>
                      <a:lnTo>
                        <a:pt x="4" y="285"/>
                      </a:lnTo>
                      <a:lnTo>
                        <a:pt x="12" y="326"/>
                      </a:lnTo>
                      <a:lnTo>
                        <a:pt x="15" y="340"/>
                      </a:lnTo>
                      <a:lnTo>
                        <a:pt x="21" y="347"/>
                      </a:lnTo>
                      <a:lnTo>
                        <a:pt x="25" y="355"/>
                      </a:lnTo>
                      <a:lnTo>
                        <a:pt x="31" y="358"/>
                      </a:lnTo>
                      <a:lnTo>
                        <a:pt x="39" y="362"/>
                      </a:lnTo>
                      <a:lnTo>
                        <a:pt x="55" y="368"/>
                      </a:lnTo>
                      <a:lnTo>
                        <a:pt x="72" y="374"/>
                      </a:lnTo>
                      <a:lnTo>
                        <a:pt x="101" y="394"/>
                      </a:lnTo>
                      <a:lnTo>
                        <a:pt x="117" y="417"/>
                      </a:lnTo>
                      <a:lnTo>
                        <a:pt x="123" y="423"/>
                      </a:lnTo>
                      <a:lnTo>
                        <a:pt x="131" y="430"/>
                      </a:lnTo>
                      <a:lnTo>
                        <a:pt x="142" y="438"/>
                      </a:lnTo>
                      <a:lnTo>
                        <a:pt x="156" y="442"/>
                      </a:lnTo>
                      <a:lnTo>
                        <a:pt x="174" y="446"/>
                      </a:lnTo>
                      <a:lnTo>
                        <a:pt x="191" y="447"/>
                      </a:lnTo>
                      <a:lnTo>
                        <a:pt x="209" y="449"/>
                      </a:lnTo>
                      <a:lnTo>
                        <a:pt x="217" y="455"/>
                      </a:lnTo>
                      <a:lnTo>
                        <a:pt x="246" y="470"/>
                      </a:lnTo>
                      <a:lnTo>
                        <a:pt x="263" y="476"/>
                      </a:lnTo>
                      <a:lnTo>
                        <a:pt x="277" y="480"/>
                      </a:lnTo>
                      <a:lnTo>
                        <a:pt x="289" y="480"/>
                      </a:lnTo>
                      <a:lnTo>
                        <a:pt x="302" y="480"/>
                      </a:lnTo>
                      <a:lnTo>
                        <a:pt x="340" y="474"/>
                      </a:lnTo>
                      <a:lnTo>
                        <a:pt x="392" y="474"/>
                      </a:lnTo>
                      <a:lnTo>
                        <a:pt x="408" y="474"/>
                      </a:lnTo>
                      <a:lnTo>
                        <a:pt x="427" y="472"/>
                      </a:lnTo>
                      <a:lnTo>
                        <a:pt x="451" y="463"/>
                      </a:lnTo>
                      <a:lnTo>
                        <a:pt x="500" y="451"/>
                      </a:lnTo>
                      <a:lnTo>
                        <a:pt x="531" y="442"/>
                      </a:lnTo>
                      <a:lnTo>
                        <a:pt x="548" y="434"/>
                      </a:lnTo>
                      <a:lnTo>
                        <a:pt x="568" y="419"/>
                      </a:lnTo>
                      <a:lnTo>
                        <a:pt x="580" y="406"/>
                      </a:lnTo>
                      <a:lnTo>
                        <a:pt x="587" y="394"/>
                      </a:lnTo>
                      <a:lnTo>
                        <a:pt x="593" y="383"/>
                      </a:lnTo>
                      <a:lnTo>
                        <a:pt x="562" y="376"/>
                      </a:lnTo>
                      <a:lnTo>
                        <a:pt x="519" y="366"/>
                      </a:lnTo>
                      <a:lnTo>
                        <a:pt x="515" y="364"/>
                      </a:lnTo>
                      <a:lnTo>
                        <a:pt x="509" y="355"/>
                      </a:lnTo>
                      <a:lnTo>
                        <a:pt x="502" y="340"/>
                      </a:lnTo>
                      <a:lnTo>
                        <a:pt x="492" y="322"/>
                      </a:lnTo>
                      <a:lnTo>
                        <a:pt x="488" y="298"/>
                      </a:lnTo>
                      <a:lnTo>
                        <a:pt x="492" y="281"/>
                      </a:lnTo>
                      <a:lnTo>
                        <a:pt x="494" y="268"/>
                      </a:lnTo>
                      <a:lnTo>
                        <a:pt x="498" y="247"/>
                      </a:lnTo>
                      <a:lnTo>
                        <a:pt x="500" y="232"/>
                      </a:lnTo>
                      <a:lnTo>
                        <a:pt x="502" y="211"/>
                      </a:lnTo>
                      <a:lnTo>
                        <a:pt x="498" y="196"/>
                      </a:lnTo>
                      <a:lnTo>
                        <a:pt x="482" y="180"/>
                      </a:lnTo>
                      <a:lnTo>
                        <a:pt x="464" y="173"/>
                      </a:lnTo>
                      <a:lnTo>
                        <a:pt x="443" y="169"/>
                      </a:lnTo>
                      <a:lnTo>
                        <a:pt x="425" y="167"/>
                      </a:lnTo>
                      <a:lnTo>
                        <a:pt x="414" y="156"/>
                      </a:lnTo>
                      <a:lnTo>
                        <a:pt x="400" y="150"/>
                      </a:lnTo>
                      <a:lnTo>
                        <a:pt x="390" y="146"/>
                      </a:lnTo>
                      <a:lnTo>
                        <a:pt x="375" y="143"/>
                      </a:lnTo>
                      <a:lnTo>
                        <a:pt x="355" y="141"/>
                      </a:lnTo>
                      <a:lnTo>
                        <a:pt x="338" y="143"/>
                      </a:lnTo>
                      <a:lnTo>
                        <a:pt x="332" y="131"/>
                      </a:lnTo>
                      <a:lnTo>
                        <a:pt x="320" y="120"/>
                      </a:lnTo>
                      <a:lnTo>
                        <a:pt x="312" y="110"/>
                      </a:lnTo>
                      <a:lnTo>
                        <a:pt x="304" y="103"/>
                      </a:lnTo>
                      <a:lnTo>
                        <a:pt x="287" y="93"/>
                      </a:lnTo>
                      <a:lnTo>
                        <a:pt x="293" y="91"/>
                      </a:lnTo>
                      <a:lnTo>
                        <a:pt x="308" y="76"/>
                      </a:lnTo>
                      <a:lnTo>
                        <a:pt x="314" y="67"/>
                      </a:lnTo>
                      <a:lnTo>
                        <a:pt x="322" y="50"/>
                      </a:lnTo>
                      <a:lnTo>
                        <a:pt x="322" y="38"/>
                      </a:lnTo>
                      <a:lnTo>
                        <a:pt x="314" y="33"/>
                      </a:lnTo>
                      <a:lnTo>
                        <a:pt x="306" y="29"/>
                      </a:lnTo>
                      <a:lnTo>
                        <a:pt x="295" y="25"/>
                      </a:lnTo>
                      <a:lnTo>
                        <a:pt x="269" y="19"/>
                      </a:lnTo>
                      <a:lnTo>
                        <a:pt x="256" y="17"/>
                      </a:lnTo>
                      <a:lnTo>
                        <a:pt x="234" y="14"/>
                      </a:lnTo>
                      <a:lnTo>
                        <a:pt x="219" y="8"/>
                      </a:lnTo>
                      <a:lnTo>
                        <a:pt x="189" y="0"/>
                      </a:lnTo>
                      <a:lnTo>
                        <a:pt x="174" y="0"/>
                      </a:lnTo>
                      <a:lnTo>
                        <a:pt x="162" y="6"/>
                      </a:lnTo>
                      <a:lnTo>
                        <a:pt x="148" y="14"/>
                      </a:lnTo>
                      <a:lnTo>
                        <a:pt x="133" y="31"/>
                      </a:lnTo>
                      <a:lnTo>
                        <a:pt x="119" y="57"/>
                      </a:lnTo>
                      <a:lnTo>
                        <a:pt x="111" y="67"/>
                      </a:lnTo>
                      <a:lnTo>
                        <a:pt x="103" y="78"/>
                      </a:lnTo>
                      <a:lnTo>
                        <a:pt x="99" y="86"/>
                      </a:lnTo>
                      <a:lnTo>
                        <a:pt x="90" y="99"/>
                      </a:lnTo>
                      <a:lnTo>
                        <a:pt x="78" y="112"/>
                      </a:lnTo>
                      <a:close/>
                    </a:path>
                  </a:pathLst>
                </a:custGeom>
                <a:solidFill>
                  <a:srgbClr val="FFC0C0"/>
                </a:solidFill>
                <a:ln w="3175">
                  <a:solidFill>
                    <a:srgbClr val="000000"/>
                  </a:solidFill>
                  <a:prstDash val="solid"/>
                  <a:round/>
                  <a:headEnd/>
                  <a:tailEnd/>
                </a:ln>
              </p:spPr>
              <p:txBody>
                <a:bodyPr/>
                <a:lstStyle/>
                <a:p>
                  <a:endParaRPr lang="en-US"/>
                </a:p>
              </p:txBody>
            </p:sp>
            <p:sp>
              <p:nvSpPr>
                <p:cNvPr id="9533" name="Freeform 444">
                  <a:extLst>
                    <a:ext uri="{FF2B5EF4-FFF2-40B4-BE49-F238E27FC236}">
                      <a16:creationId xmlns:a16="http://schemas.microsoft.com/office/drawing/2014/main" id="{1DFC9FE2-ED43-0D6F-1BAF-4EA0135579A4}"/>
                    </a:ext>
                  </a:extLst>
                </p:cNvPr>
                <p:cNvSpPr>
                  <a:spLocks/>
                </p:cNvSpPr>
                <p:nvPr/>
              </p:nvSpPr>
              <p:spPr bwMode="auto">
                <a:xfrm>
                  <a:off x="4341" y="3411"/>
                  <a:ext cx="43" cy="23"/>
                </a:xfrm>
                <a:custGeom>
                  <a:avLst/>
                  <a:gdLst>
                    <a:gd name="T0" fmla="*/ 7 w 86"/>
                    <a:gd name="T1" fmla="*/ 0 h 46"/>
                    <a:gd name="T2" fmla="*/ 2 w 86"/>
                    <a:gd name="T3" fmla="*/ 4 h 46"/>
                    <a:gd name="T4" fmla="*/ 1 w 86"/>
                    <a:gd name="T5" fmla="*/ 6 h 46"/>
                    <a:gd name="T6" fmla="*/ 0 w 86"/>
                    <a:gd name="T7" fmla="*/ 9 h 46"/>
                    <a:gd name="T8" fmla="*/ 2 w 86"/>
                    <a:gd name="T9" fmla="*/ 10 h 46"/>
                    <a:gd name="T10" fmla="*/ 6 w 86"/>
                    <a:gd name="T11" fmla="*/ 12 h 46"/>
                    <a:gd name="T12" fmla="*/ 10 w 86"/>
                    <a:gd name="T13" fmla="*/ 12 h 46"/>
                    <a:gd name="T14" fmla="*/ 13 w 86"/>
                    <a:gd name="T15" fmla="*/ 10 h 46"/>
                    <a:gd name="T16" fmla="*/ 17 w 86"/>
                    <a:gd name="T17" fmla="*/ 9 h 46"/>
                    <a:gd name="T18" fmla="*/ 20 w 86"/>
                    <a:gd name="T19" fmla="*/ 6 h 46"/>
                    <a:gd name="T20" fmla="*/ 22 w 86"/>
                    <a:gd name="T21" fmla="*/ 4 h 46"/>
                    <a:gd name="T22" fmla="*/ 20 w 86"/>
                    <a:gd name="T23" fmla="*/ 3 h 46"/>
                    <a:gd name="T24" fmla="*/ 7 w 86"/>
                    <a:gd name="T25" fmla="*/ 0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46"/>
                    <a:gd name="T41" fmla="*/ 86 w 86"/>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46">
                      <a:moveTo>
                        <a:pt x="26" y="0"/>
                      </a:moveTo>
                      <a:lnTo>
                        <a:pt x="8" y="14"/>
                      </a:lnTo>
                      <a:lnTo>
                        <a:pt x="2" y="21"/>
                      </a:lnTo>
                      <a:lnTo>
                        <a:pt x="0" y="33"/>
                      </a:lnTo>
                      <a:lnTo>
                        <a:pt x="6" y="40"/>
                      </a:lnTo>
                      <a:lnTo>
                        <a:pt x="22" y="46"/>
                      </a:lnTo>
                      <a:lnTo>
                        <a:pt x="38" y="46"/>
                      </a:lnTo>
                      <a:lnTo>
                        <a:pt x="53" y="40"/>
                      </a:lnTo>
                      <a:lnTo>
                        <a:pt x="67" y="33"/>
                      </a:lnTo>
                      <a:lnTo>
                        <a:pt x="79" y="23"/>
                      </a:lnTo>
                      <a:lnTo>
                        <a:pt x="86" y="14"/>
                      </a:lnTo>
                      <a:lnTo>
                        <a:pt x="79" y="10"/>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534" name="Freeform 445">
                  <a:extLst>
                    <a:ext uri="{FF2B5EF4-FFF2-40B4-BE49-F238E27FC236}">
                      <a16:creationId xmlns:a16="http://schemas.microsoft.com/office/drawing/2014/main" id="{694A1856-9092-BA48-CB87-61F4631D6AEE}"/>
                    </a:ext>
                  </a:extLst>
                </p:cNvPr>
                <p:cNvSpPr>
                  <a:spLocks/>
                </p:cNvSpPr>
                <p:nvPr/>
              </p:nvSpPr>
              <p:spPr bwMode="auto">
                <a:xfrm>
                  <a:off x="4274" y="3447"/>
                  <a:ext cx="69" cy="126"/>
                </a:xfrm>
                <a:custGeom>
                  <a:avLst/>
                  <a:gdLst>
                    <a:gd name="T0" fmla="*/ 33 w 138"/>
                    <a:gd name="T1" fmla="*/ 0 h 233"/>
                    <a:gd name="T2" fmla="*/ 19 w 138"/>
                    <a:gd name="T3" fmla="*/ 15 h 233"/>
                    <a:gd name="T4" fmla="*/ 13 w 138"/>
                    <a:gd name="T5" fmla="*/ 21 h 233"/>
                    <a:gd name="T6" fmla="*/ 9 w 138"/>
                    <a:gd name="T7" fmla="*/ 27 h 233"/>
                    <a:gd name="T8" fmla="*/ 7 w 138"/>
                    <a:gd name="T9" fmla="*/ 35 h 233"/>
                    <a:gd name="T10" fmla="*/ 6 w 138"/>
                    <a:gd name="T11" fmla="*/ 44 h 233"/>
                    <a:gd name="T12" fmla="*/ 5 w 138"/>
                    <a:gd name="T13" fmla="*/ 52 h 233"/>
                    <a:gd name="T14" fmla="*/ 0 w 138"/>
                    <a:gd name="T15" fmla="*/ 59 h 233"/>
                    <a:gd name="T16" fmla="*/ 2 w 138"/>
                    <a:gd name="T17" fmla="*/ 68 h 233"/>
                    <a:gd name="T18" fmla="*/ 6 w 138"/>
                    <a:gd name="T19" fmla="*/ 63 h 233"/>
                    <a:gd name="T20" fmla="*/ 8 w 138"/>
                    <a:gd name="T21" fmla="*/ 60 h 233"/>
                    <a:gd name="T22" fmla="*/ 9 w 138"/>
                    <a:gd name="T23" fmla="*/ 58 h 233"/>
                    <a:gd name="T24" fmla="*/ 10 w 138"/>
                    <a:gd name="T25" fmla="*/ 50 h 233"/>
                    <a:gd name="T26" fmla="*/ 11 w 138"/>
                    <a:gd name="T27" fmla="*/ 42 h 233"/>
                    <a:gd name="T28" fmla="*/ 13 w 138"/>
                    <a:gd name="T29" fmla="*/ 33 h 233"/>
                    <a:gd name="T30" fmla="*/ 14 w 138"/>
                    <a:gd name="T31" fmla="*/ 28 h 233"/>
                    <a:gd name="T32" fmla="*/ 15 w 138"/>
                    <a:gd name="T33" fmla="*/ 25 h 233"/>
                    <a:gd name="T34" fmla="*/ 19 w 138"/>
                    <a:gd name="T35" fmla="*/ 19 h 233"/>
                    <a:gd name="T36" fmla="*/ 24 w 138"/>
                    <a:gd name="T37" fmla="*/ 13 h 233"/>
                    <a:gd name="T38" fmla="*/ 30 w 138"/>
                    <a:gd name="T39" fmla="*/ 8 h 233"/>
                    <a:gd name="T40" fmla="*/ 35 w 138"/>
                    <a:gd name="T41" fmla="*/ 2 h 233"/>
                    <a:gd name="T42" fmla="*/ 33 w 138"/>
                    <a:gd name="T43" fmla="*/ 0 h 23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38"/>
                    <a:gd name="T67" fmla="*/ 0 h 233"/>
                    <a:gd name="T68" fmla="*/ 138 w 138"/>
                    <a:gd name="T69" fmla="*/ 233 h 23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38" h="233">
                      <a:moveTo>
                        <a:pt x="129" y="0"/>
                      </a:moveTo>
                      <a:lnTo>
                        <a:pt x="74" y="51"/>
                      </a:lnTo>
                      <a:lnTo>
                        <a:pt x="52" y="73"/>
                      </a:lnTo>
                      <a:lnTo>
                        <a:pt x="37" y="92"/>
                      </a:lnTo>
                      <a:lnTo>
                        <a:pt x="29" y="119"/>
                      </a:lnTo>
                      <a:lnTo>
                        <a:pt x="23" y="151"/>
                      </a:lnTo>
                      <a:lnTo>
                        <a:pt x="21" y="178"/>
                      </a:lnTo>
                      <a:lnTo>
                        <a:pt x="0" y="204"/>
                      </a:lnTo>
                      <a:lnTo>
                        <a:pt x="6" y="233"/>
                      </a:lnTo>
                      <a:lnTo>
                        <a:pt x="23" y="217"/>
                      </a:lnTo>
                      <a:lnTo>
                        <a:pt x="31" y="206"/>
                      </a:lnTo>
                      <a:lnTo>
                        <a:pt x="37" y="200"/>
                      </a:lnTo>
                      <a:lnTo>
                        <a:pt x="41" y="170"/>
                      </a:lnTo>
                      <a:lnTo>
                        <a:pt x="45" y="142"/>
                      </a:lnTo>
                      <a:lnTo>
                        <a:pt x="50" y="113"/>
                      </a:lnTo>
                      <a:lnTo>
                        <a:pt x="56" y="96"/>
                      </a:lnTo>
                      <a:lnTo>
                        <a:pt x="60" y="87"/>
                      </a:lnTo>
                      <a:lnTo>
                        <a:pt x="76" y="66"/>
                      </a:lnTo>
                      <a:lnTo>
                        <a:pt x="97" y="45"/>
                      </a:lnTo>
                      <a:lnTo>
                        <a:pt x="121" y="26"/>
                      </a:lnTo>
                      <a:lnTo>
                        <a:pt x="138" y="5"/>
                      </a:lnTo>
                      <a:lnTo>
                        <a:pt x="129" y="0"/>
                      </a:lnTo>
                      <a:close/>
                    </a:path>
                  </a:pathLst>
                </a:custGeom>
                <a:solidFill>
                  <a:srgbClr val="D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535" name="Freeform 446">
                  <a:extLst>
                    <a:ext uri="{FF2B5EF4-FFF2-40B4-BE49-F238E27FC236}">
                      <a16:creationId xmlns:a16="http://schemas.microsoft.com/office/drawing/2014/main" id="{7158045C-A458-9857-AF5D-712C1670FEAA}"/>
                    </a:ext>
                  </a:extLst>
                </p:cNvPr>
                <p:cNvSpPr>
                  <a:spLocks/>
                </p:cNvSpPr>
                <p:nvPr/>
              </p:nvSpPr>
              <p:spPr bwMode="auto">
                <a:xfrm>
                  <a:off x="4332" y="3473"/>
                  <a:ext cx="67" cy="134"/>
                </a:xfrm>
                <a:custGeom>
                  <a:avLst/>
                  <a:gdLst>
                    <a:gd name="T0" fmla="*/ 33 w 133"/>
                    <a:gd name="T1" fmla="*/ 0 h 246"/>
                    <a:gd name="T2" fmla="*/ 26 w 133"/>
                    <a:gd name="T3" fmla="*/ 8 h 246"/>
                    <a:gd name="T4" fmla="*/ 21 w 133"/>
                    <a:gd name="T5" fmla="*/ 15 h 246"/>
                    <a:gd name="T6" fmla="*/ 16 w 133"/>
                    <a:gd name="T7" fmla="*/ 22 h 246"/>
                    <a:gd name="T8" fmla="*/ 13 w 133"/>
                    <a:gd name="T9" fmla="*/ 32 h 246"/>
                    <a:gd name="T10" fmla="*/ 9 w 133"/>
                    <a:gd name="T11" fmla="*/ 45 h 246"/>
                    <a:gd name="T12" fmla="*/ 4 w 133"/>
                    <a:gd name="T13" fmla="*/ 62 h 246"/>
                    <a:gd name="T14" fmla="*/ 0 w 133"/>
                    <a:gd name="T15" fmla="*/ 68 h 246"/>
                    <a:gd name="T16" fmla="*/ 1 w 133"/>
                    <a:gd name="T17" fmla="*/ 68 h 246"/>
                    <a:gd name="T18" fmla="*/ 4 w 133"/>
                    <a:gd name="T19" fmla="*/ 65 h 246"/>
                    <a:gd name="T20" fmla="*/ 4 w 133"/>
                    <a:gd name="T21" fmla="*/ 69 h 246"/>
                    <a:gd name="T22" fmla="*/ 1 w 133"/>
                    <a:gd name="T23" fmla="*/ 72 h 246"/>
                    <a:gd name="T24" fmla="*/ 2 w 133"/>
                    <a:gd name="T25" fmla="*/ 73 h 246"/>
                    <a:gd name="T26" fmla="*/ 6 w 133"/>
                    <a:gd name="T27" fmla="*/ 70 h 246"/>
                    <a:gd name="T28" fmla="*/ 8 w 133"/>
                    <a:gd name="T29" fmla="*/ 64 h 246"/>
                    <a:gd name="T30" fmla="*/ 11 w 133"/>
                    <a:gd name="T31" fmla="*/ 51 h 246"/>
                    <a:gd name="T32" fmla="*/ 15 w 133"/>
                    <a:gd name="T33" fmla="*/ 35 h 246"/>
                    <a:gd name="T34" fmla="*/ 19 w 133"/>
                    <a:gd name="T35" fmla="*/ 25 h 246"/>
                    <a:gd name="T36" fmla="*/ 22 w 133"/>
                    <a:gd name="T37" fmla="*/ 19 h 246"/>
                    <a:gd name="T38" fmla="*/ 24 w 133"/>
                    <a:gd name="T39" fmla="*/ 14 h 246"/>
                    <a:gd name="T40" fmla="*/ 29 w 133"/>
                    <a:gd name="T41" fmla="*/ 8 h 246"/>
                    <a:gd name="T42" fmla="*/ 34 w 133"/>
                    <a:gd name="T43" fmla="*/ 2 h 246"/>
                    <a:gd name="T44" fmla="*/ 33 w 133"/>
                    <a:gd name="T45" fmla="*/ 0 h 24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33"/>
                    <a:gd name="T70" fmla="*/ 0 h 246"/>
                    <a:gd name="T71" fmla="*/ 133 w 133"/>
                    <a:gd name="T72" fmla="*/ 246 h 24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33" h="246">
                      <a:moveTo>
                        <a:pt x="129" y="0"/>
                      </a:moveTo>
                      <a:lnTo>
                        <a:pt x="103" y="26"/>
                      </a:lnTo>
                      <a:lnTo>
                        <a:pt x="82" y="49"/>
                      </a:lnTo>
                      <a:lnTo>
                        <a:pt x="64" y="74"/>
                      </a:lnTo>
                      <a:lnTo>
                        <a:pt x="49" y="106"/>
                      </a:lnTo>
                      <a:lnTo>
                        <a:pt x="33" y="153"/>
                      </a:lnTo>
                      <a:lnTo>
                        <a:pt x="15" y="208"/>
                      </a:lnTo>
                      <a:lnTo>
                        <a:pt x="0" y="229"/>
                      </a:lnTo>
                      <a:lnTo>
                        <a:pt x="2" y="229"/>
                      </a:lnTo>
                      <a:lnTo>
                        <a:pt x="14" y="220"/>
                      </a:lnTo>
                      <a:lnTo>
                        <a:pt x="14" y="231"/>
                      </a:lnTo>
                      <a:lnTo>
                        <a:pt x="4" y="244"/>
                      </a:lnTo>
                      <a:lnTo>
                        <a:pt x="6" y="246"/>
                      </a:lnTo>
                      <a:lnTo>
                        <a:pt x="21" y="235"/>
                      </a:lnTo>
                      <a:lnTo>
                        <a:pt x="29" y="216"/>
                      </a:lnTo>
                      <a:lnTo>
                        <a:pt x="43" y="172"/>
                      </a:lnTo>
                      <a:lnTo>
                        <a:pt x="58" y="119"/>
                      </a:lnTo>
                      <a:lnTo>
                        <a:pt x="74" y="85"/>
                      </a:lnTo>
                      <a:lnTo>
                        <a:pt x="88" y="62"/>
                      </a:lnTo>
                      <a:lnTo>
                        <a:pt x="96" y="47"/>
                      </a:lnTo>
                      <a:lnTo>
                        <a:pt x="115" y="26"/>
                      </a:lnTo>
                      <a:lnTo>
                        <a:pt x="133" y="6"/>
                      </a:lnTo>
                      <a:lnTo>
                        <a:pt x="129" y="0"/>
                      </a:lnTo>
                      <a:close/>
                    </a:path>
                  </a:pathLst>
                </a:custGeom>
                <a:solidFill>
                  <a:srgbClr val="D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536" name="Freeform 447">
                  <a:extLst>
                    <a:ext uri="{FF2B5EF4-FFF2-40B4-BE49-F238E27FC236}">
                      <a16:creationId xmlns:a16="http://schemas.microsoft.com/office/drawing/2014/main" id="{D72F0DD5-B20F-58E2-1341-3F6BD41D642C}"/>
                    </a:ext>
                  </a:extLst>
                </p:cNvPr>
                <p:cNvSpPr>
                  <a:spLocks/>
                </p:cNvSpPr>
                <p:nvPr/>
              </p:nvSpPr>
              <p:spPr bwMode="auto">
                <a:xfrm>
                  <a:off x="4282" y="3414"/>
                  <a:ext cx="59" cy="35"/>
                </a:xfrm>
                <a:custGeom>
                  <a:avLst/>
                  <a:gdLst>
                    <a:gd name="T0" fmla="*/ 0 w 119"/>
                    <a:gd name="T1" fmla="*/ 17 h 66"/>
                    <a:gd name="T2" fmla="*/ 4 w 119"/>
                    <a:gd name="T3" fmla="*/ 14 h 66"/>
                    <a:gd name="T4" fmla="*/ 8 w 119"/>
                    <a:gd name="T5" fmla="*/ 13 h 66"/>
                    <a:gd name="T6" fmla="*/ 15 w 119"/>
                    <a:gd name="T7" fmla="*/ 13 h 66"/>
                    <a:gd name="T8" fmla="*/ 20 w 119"/>
                    <a:gd name="T9" fmla="*/ 14 h 66"/>
                    <a:gd name="T10" fmla="*/ 24 w 119"/>
                    <a:gd name="T11" fmla="*/ 15 h 66"/>
                    <a:gd name="T12" fmla="*/ 26 w 119"/>
                    <a:gd name="T13" fmla="*/ 16 h 66"/>
                    <a:gd name="T14" fmla="*/ 28 w 119"/>
                    <a:gd name="T15" fmla="*/ 18 h 66"/>
                    <a:gd name="T16" fmla="*/ 29 w 119"/>
                    <a:gd name="T17" fmla="*/ 19 h 66"/>
                    <a:gd name="T18" fmla="*/ 28 w 119"/>
                    <a:gd name="T19" fmla="*/ 14 h 66"/>
                    <a:gd name="T20" fmla="*/ 26 w 119"/>
                    <a:gd name="T21" fmla="*/ 12 h 66"/>
                    <a:gd name="T22" fmla="*/ 24 w 119"/>
                    <a:gd name="T23" fmla="*/ 8 h 66"/>
                    <a:gd name="T24" fmla="*/ 22 w 119"/>
                    <a:gd name="T25" fmla="*/ 6 h 66"/>
                    <a:gd name="T26" fmla="*/ 18 w 119"/>
                    <a:gd name="T27" fmla="*/ 4 h 66"/>
                    <a:gd name="T28" fmla="*/ 13 w 119"/>
                    <a:gd name="T29" fmla="*/ 2 h 66"/>
                    <a:gd name="T30" fmla="*/ 9 w 119"/>
                    <a:gd name="T31" fmla="*/ 0 h 66"/>
                    <a:gd name="T32" fmla="*/ 7 w 119"/>
                    <a:gd name="T33" fmla="*/ 2 h 66"/>
                    <a:gd name="T34" fmla="*/ 6 w 119"/>
                    <a:gd name="T35" fmla="*/ 6 h 66"/>
                    <a:gd name="T36" fmla="*/ 3 w 119"/>
                    <a:gd name="T37" fmla="*/ 12 h 66"/>
                    <a:gd name="T38" fmla="*/ 0 w 119"/>
                    <a:gd name="T39" fmla="*/ 17 h 6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9"/>
                    <a:gd name="T61" fmla="*/ 0 h 66"/>
                    <a:gd name="T62" fmla="*/ 119 w 119"/>
                    <a:gd name="T63" fmla="*/ 66 h 6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9" h="66">
                      <a:moveTo>
                        <a:pt x="0" y="61"/>
                      </a:moveTo>
                      <a:lnTo>
                        <a:pt x="16" y="51"/>
                      </a:lnTo>
                      <a:lnTo>
                        <a:pt x="35" y="46"/>
                      </a:lnTo>
                      <a:lnTo>
                        <a:pt x="63" y="46"/>
                      </a:lnTo>
                      <a:lnTo>
                        <a:pt x="80" y="49"/>
                      </a:lnTo>
                      <a:lnTo>
                        <a:pt x="96" y="53"/>
                      </a:lnTo>
                      <a:lnTo>
                        <a:pt x="106" y="59"/>
                      </a:lnTo>
                      <a:lnTo>
                        <a:pt x="112" y="64"/>
                      </a:lnTo>
                      <a:lnTo>
                        <a:pt x="119" y="66"/>
                      </a:lnTo>
                      <a:lnTo>
                        <a:pt x="114" y="51"/>
                      </a:lnTo>
                      <a:lnTo>
                        <a:pt x="104" y="42"/>
                      </a:lnTo>
                      <a:lnTo>
                        <a:pt x="98" y="28"/>
                      </a:lnTo>
                      <a:lnTo>
                        <a:pt x="90" y="23"/>
                      </a:lnTo>
                      <a:lnTo>
                        <a:pt x="75" y="15"/>
                      </a:lnTo>
                      <a:lnTo>
                        <a:pt x="55" y="8"/>
                      </a:lnTo>
                      <a:lnTo>
                        <a:pt x="39" y="0"/>
                      </a:lnTo>
                      <a:lnTo>
                        <a:pt x="30" y="8"/>
                      </a:lnTo>
                      <a:lnTo>
                        <a:pt x="24" y="23"/>
                      </a:lnTo>
                      <a:lnTo>
                        <a:pt x="14" y="42"/>
                      </a:lnTo>
                      <a:lnTo>
                        <a:pt x="0" y="61"/>
                      </a:lnTo>
                      <a:close/>
                    </a:path>
                  </a:pathLst>
                </a:custGeom>
                <a:solidFill>
                  <a:srgbClr val="D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537" name="Freeform 448">
                  <a:extLst>
                    <a:ext uri="{FF2B5EF4-FFF2-40B4-BE49-F238E27FC236}">
                      <a16:creationId xmlns:a16="http://schemas.microsoft.com/office/drawing/2014/main" id="{FF2892B4-338D-2FBE-8F0F-EE7F38C06AA2}"/>
                    </a:ext>
                  </a:extLst>
                </p:cNvPr>
                <p:cNvSpPr>
                  <a:spLocks/>
                </p:cNvSpPr>
                <p:nvPr/>
              </p:nvSpPr>
              <p:spPr bwMode="auto">
                <a:xfrm>
                  <a:off x="4400" y="3487"/>
                  <a:ext cx="51" cy="128"/>
                </a:xfrm>
                <a:custGeom>
                  <a:avLst/>
                  <a:gdLst>
                    <a:gd name="T0" fmla="*/ 20 w 101"/>
                    <a:gd name="T1" fmla="*/ 0 h 237"/>
                    <a:gd name="T2" fmla="*/ 16 w 101"/>
                    <a:gd name="T3" fmla="*/ 6 h 237"/>
                    <a:gd name="T4" fmla="*/ 11 w 101"/>
                    <a:gd name="T5" fmla="*/ 18 h 237"/>
                    <a:gd name="T6" fmla="*/ 9 w 101"/>
                    <a:gd name="T7" fmla="*/ 26 h 237"/>
                    <a:gd name="T8" fmla="*/ 7 w 101"/>
                    <a:gd name="T9" fmla="*/ 35 h 237"/>
                    <a:gd name="T10" fmla="*/ 6 w 101"/>
                    <a:gd name="T11" fmla="*/ 50 h 237"/>
                    <a:gd name="T12" fmla="*/ 3 w 101"/>
                    <a:gd name="T13" fmla="*/ 58 h 237"/>
                    <a:gd name="T14" fmla="*/ 1 w 101"/>
                    <a:gd name="T15" fmla="*/ 62 h 237"/>
                    <a:gd name="T16" fmla="*/ 0 w 101"/>
                    <a:gd name="T17" fmla="*/ 69 h 237"/>
                    <a:gd name="T18" fmla="*/ 5 w 101"/>
                    <a:gd name="T19" fmla="*/ 64 h 237"/>
                    <a:gd name="T20" fmla="*/ 7 w 101"/>
                    <a:gd name="T21" fmla="*/ 59 h 237"/>
                    <a:gd name="T22" fmla="*/ 8 w 101"/>
                    <a:gd name="T23" fmla="*/ 52 h 237"/>
                    <a:gd name="T24" fmla="*/ 10 w 101"/>
                    <a:gd name="T25" fmla="*/ 37 h 237"/>
                    <a:gd name="T26" fmla="*/ 11 w 101"/>
                    <a:gd name="T27" fmla="*/ 28 h 237"/>
                    <a:gd name="T28" fmla="*/ 14 w 101"/>
                    <a:gd name="T29" fmla="*/ 17 h 237"/>
                    <a:gd name="T30" fmla="*/ 18 w 101"/>
                    <a:gd name="T31" fmla="*/ 10 h 237"/>
                    <a:gd name="T32" fmla="*/ 23 w 101"/>
                    <a:gd name="T33" fmla="*/ 3 h 237"/>
                    <a:gd name="T34" fmla="*/ 26 w 101"/>
                    <a:gd name="T35" fmla="*/ 2 h 237"/>
                    <a:gd name="T36" fmla="*/ 22 w 101"/>
                    <a:gd name="T37" fmla="*/ 2 h 237"/>
                    <a:gd name="T38" fmla="*/ 20 w 101"/>
                    <a:gd name="T39" fmla="*/ 0 h 23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01"/>
                    <a:gd name="T61" fmla="*/ 0 h 237"/>
                    <a:gd name="T62" fmla="*/ 101 w 101"/>
                    <a:gd name="T63" fmla="*/ 237 h 23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01" h="237">
                      <a:moveTo>
                        <a:pt x="78" y="0"/>
                      </a:moveTo>
                      <a:lnTo>
                        <a:pt x="64" y="23"/>
                      </a:lnTo>
                      <a:lnTo>
                        <a:pt x="41" y="63"/>
                      </a:lnTo>
                      <a:lnTo>
                        <a:pt x="33" y="88"/>
                      </a:lnTo>
                      <a:lnTo>
                        <a:pt x="27" y="118"/>
                      </a:lnTo>
                      <a:lnTo>
                        <a:pt x="21" y="171"/>
                      </a:lnTo>
                      <a:lnTo>
                        <a:pt x="11" y="199"/>
                      </a:lnTo>
                      <a:lnTo>
                        <a:pt x="1" y="213"/>
                      </a:lnTo>
                      <a:lnTo>
                        <a:pt x="0" y="237"/>
                      </a:lnTo>
                      <a:lnTo>
                        <a:pt x="19" y="218"/>
                      </a:lnTo>
                      <a:lnTo>
                        <a:pt x="27" y="203"/>
                      </a:lnTo>
                      <a:lnTo>
                        <a:pt x="29" y="179"/>
                      </a:lnTo>
                      <a:lnTo>
                        <a:pt x="37" y="125"/>
                      </a:lnTo>
                      <a:lnTo>
                        <a:pt x="41" y="97"/>
                      </a:lnTo>
                      <a:lnTo>
                        <a:pt x="56" y="59"/>
                      </a:lnTo>
                      <a:lnTo>
                        <a:pt x="70" y="33"/>
                      </a:lnTo>
                      <a:lnTo>
                        <a:pt x="91" y="12"/>
                      </a:lnTo>
                      <a:lnTo>
                        <a:pt x="101" y="8"/>
                      </a:lnTo>
                      <a:lnTo>
                        <a:pt x="85" y="6"/>
                      </a:lnTo>
                      <a:lnTo>
                        <a:pt x="78" y="0"/>
                      </a:lnTo>
                      <a:close/>
                    </a:path>
                  </a:pathLst>
                </a:custGeom>
                <a:solidFill>
                  <a:srgbClr val="D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538" name="Freeform 449">
                  <a:extLst>
                    <a:ext uri="{FF2B5EF4-FFF2-40B4-BE49-F238E27FC236}">
                      <a16:creationId xmlns:a16="http://schemas.microsoft.com/office/drawing/2014/main" id="{D139A4D2-4C2F-82B8-3669-B2C1C2549671}"/>
                    </a:ext>
                  </a:extLst>
                </p:cNvPr>
                <p:cNvSpPr>
                  <a:spLocks/>
                </p:cNvSpPr>
                <p:nvPr/>
              </p:nvSpPr>
              <p:spPr bwMode="auto">
                <a:xfrm>
                  <a:off x="4280" y="3435"/>
                  <a:ext cx="94" cy="17"/>
                </a:xfrm>
                <a:custGeom>
                  <a:avLst/>
                  <a:gdLst>
                    <a:gd name="T0" fmla="*/ 0 w 190"/>
                    <a:gd name="T1" fmla="*/ 7 h 28"/>
                    <a:gd name="T2" fmla="*/ 3 w 190"/>
                    <a:gd name="T3" fmla="*/ 3 h 28"/>
                    <a:gd name="T4" fmla="*/ 6 w 190"/>
                    <a:gd name="T5" fmla="*/ 1 h 28"/>
                    <a:gd name="T6" fmla="*/ 10 w 190"/>
                    <a:gd name="T7" fmla="*/ 0 h 28"/>
                    <a:gd name="T8" fmla="*/ 14 w 190"/>
                    <a:gd name="T9" fmla="*/ 0 h 28"/>
                    <a:gd name="T10" fmla="*/ 19 w 190"/>
                    <a:gd name="T11" fmla="*/ 1 h 28"/>
                    <a:gd name="T12" fmla="*/ 23 w 190"/>
                    <a:gd name="T13" fmla="*/ 2 h 28"/>
                    <a:gd name="T14" fmla="*/ 27 w 190"/>
                    <a:gd name="T15" fmla="*/ 5 h 28"/>
                    <a:gd name="T16" fmla="*/ 29 w 190"/>
                    <a:gd name="T17" fmla="*/ 9 h 28"/>
                    <a:gd name="T18" fmla="*/ 31 w 190"/>
                    <a:gd name="T19" fmla="*/ 9 h 28"/>
                    <a:gd name="T20" fmla="*/ 35 w 190"/>
                    <a:gd name="T21" fmla="*/ 10 h 28"/>
                    <a:gd name="T22" fmla="*/ 40 w 190"/>
                    <a:gd name="T23" fmla="*/ 10 h 28"/>
                    <a:gd name="T24" fmla="*/ 44 w 190"/>
                    <a:gd name="T25" fmla="*/ 10 h 28"/>
                    <a:gd name="T26" fmla="*/ 47 w 190"/>
                    <a:gd name="T27" fmla="*/ 10 h 2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90"/>
                    <a:gd name="T43" fmla="*/ 0 h 28"/>
                    <a:gd name="T44" fmla="*/ 190 w 190"/>
                    <a:gd name="T45" fmla="*/ 28 h 2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90" h="28">
                      <a:moveTo>
                        <a:pt x="0" y="19"/>
                      </a:moveTo>
                      <a:lnTo>
                        <a:pt x="12" y="9"/>
                      </a:lnTo>
                      <a:lnTo>
                        <a:pt x="26" y="4"/>
                      </a:lnTo>
                      <a:lnTo>
                        <a:pt x="43" y="0"/>
                      </a:lnTo>
                      <a:lnTo>
                        <a:pt x="59" y="0"/>
                      </a:lnTo>
                      <a:lnTo>
                        <a:pt x="77" y="2"/>
                      </a:lnTo>
                      <a:lnTo>
                        <a:pt x="96" y="7"/>
                      </a:lnTo>
                      <a:lnTo>
                        <a:pt x="110" y="15"/>
                      </a:lnTo>
                      <a:lnTo>
                        <a:pt x="118" y="24"/>
                      </a:lnTo>
                      <a:lnTo>
                        <a:pt x="127" y="24"/>
                      </a:lnTo>
                      <a:lnTo>
                        <a:pt x="143" y="28"/>
                      </a:lnTo>
                      <a:lnTo>
                        <a:pt x="161" y="28"/>
                      </a:lnTo>
                      <a:lnTo>
                        <a:pt x="178" y="28"/>
                      </a:lnTo>
                      <a:lnTo>
                        <a:pt x="190" y="28"/>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539" name="Freeform 450">
                  <a:extLst>
                    <a:ext uri="{FF2B5EF4-FFF2-40B4-BE49-F238E27FC236}">
                      <a16:creationId xmlns:a16="http://schemas.microsoft.com/office/drawing/2014/main" id="{E788FA33-6A5E-2772-6B8A-E1AB7925A3F2}"/>
                    </a:ext>
                  </a:extLst>
                </p:cNvPr>
                <p:cNvSpPr>
                  <a:spLocks/>
                </p:cNvSpPr>
                <p:nvPr/>
              </p:nvSpPr>
              <p:spPr bwMode="auto">
                <a:xfrm>
                  <a:off x="4288" y="3449"/>
                  <a:ext cx="48" cy="98"/>
                </a:xfrm>
                <a:custGeom>
                  <a:avLst/>
                  <a:gdLst>
                    <a:gd name="T0" fmla="*/ 24 w 98"/>
                    <a:gd name="T1" fmla="*/ 0 h 182"/>
                    <a:gd name="T2" fmla="*/ 20 w 98"/>
                    <a:gd name="T3" fmla="*/ 5 h 182"/>
                    <a:gd name="T4" fmla="*/ 9 w 98"/>
                    <a:gd name="T5" fmla="*/ 18 h 182"/>
                    <a:gd name="T6" fmla="*/ 5 w 98"/>
                    <a:gd name="T7" fmla="*/ 25 h 182"/>
                    <a:gd name="T8" fmla="*/ 3 w 98"/>
                    <a:gd name="T9" fmla="*/ 31 h 182"/>
                    <a:gd name="T10" fmla="*/ 2 w 98"/>
                    <a:gd name="T11" fmla="*/ 40 h 182"/>
                    <a:gd name="T12" fmla="*/ 1 w 98"/>
                    <a:gd name="T13" fmla="*/ 48 h 182"/>
                    <a:gd name="T14" fmla="*/ 0 w 98"/>
                    <a:gd name="T15" fmla="*/ 53 h 182"/>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182"/>
                    <a:gd name="T26" fmla="*/ 98 w 98"/>
                    <a:gd name="T27" fmla="*/ 182 h 18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182">
                      <a:moveTo>
                        <a:pt x="98" y="0"/>
                      </a:moveTo>
                      <a:lnTo>
                        <a:pt x="84" y="19"/>
                      </a:lnTo>
                      <a:lnTo>
                        <a:pt x="37" y="63"/>
                      </a:lnTo>
                      <a:lnTo>
                        <a:pt x="22" y="88"/>
                      </a:lnTo>
                      <a:lnTo>
                        <a:pt x="14" y="108"/>
                      </a:lnTo>
                      <a:lnTo>
                        <a:pt x="8" y="137"/>
                      </a:lnTo>
                      <a:lnTo>
                        <a:pt x="4" y="167"/>
                      </a:lnTo>
                      <a:lnTo>
                        <a:pt x="0" y="182"/>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540" name="Freeform 451">
                  <a:extLst>
                    <a:ext uri="{FF2B5EF4-FFF2-40B4-BE49-F238E27FC236}">
                      <a16:creationId xmlns:a16="http://schemas.microsoft.com/office/drawing/2014/main" id="{BD664338-6AE1-4040-4290-AF57D72593EC}"/>
                    </a:ext>
                  </a:extLst>
                </p:cNvPr>
                <p:cNvSpPr>
                  <a:spLocks/>
                </p:cNvSpPr>
                <p:nvPr/>
              </p:nvSpPr>
              <p:spPr bwMode="auto">
                <a:xfrm>
                  <a:off x="4343" y="3476"/>
                  <a:ext cx="55" cy="112"/>
                </a:xfrm>
                <a:custGeom>
                  <a:avLst/>
                  <a:gdLst>
                    <a:gd name="T0" fmla="*/ 28 w 110"/>
                    <a:gd name="T1" fmla="*/ 0 h 208"/>
                    <a:gd name="T2" fmla="*/ 22 w 110"/>
                    <a:gd name="T3" fmla="*/ 6 h 208"/>
                    <a:gd name="T4" fmla="*/ 18 w 110"/>
                    <a:gd name="T5" fmla="*/ 13 h 208"/>
                    <a:gd name="T6" fmla="*/ 14 w 110"/>
                    <a:gd name="T7" fmla="*/ 20 h 208"/>
                    <a:gd name="T8" fmla="*/ 11 w 110"/>
                    <a:gd name="T9" fmla="*/ 26 h 208"/>
                    <a:gd name="T10" fmla="*/ 9 w 110"/>
                    <a:gd name="T11" fmla="*/ 33 h 208"/>
                    <a:gd name="T12" fmla="*/ 6 w 110"/>
                    <a:gd name="T13" fmla="*/ 43 h 208"/>
                    <a:gd name="T14" fmla="*/ 3 w 110"/>
                    <a:gd name="T15" fmla="*/ 53 h 208"/>
                    <a:gd name="T16" fmla="*/ 0 w 110"/>
                    <a:gd name="T17" fmla="*/ 60 h 20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
                    <a:gd name="T28" fmla="*/ 0 h 208"/>
                    <a:gd name="T29" fmla="*/ 110 w 110"/>
                    <a:gd name="T30" fmla="*/ 208 h 20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 h="208">
                      <a:moveTo>
                        <a:pt x="110" y="0"/>
                      </a:moveTo>
                      <a:lnTo>
                        <a:pt x="88" y="20"/>
                      </a:lnTo>
                      <a:lnTo>
                        <a:pt x="69" y="47"/>
                      </a:lnTo>
                      <a:lnTo>
                        <a:pt x="55" y="68"/>
                      </a:lnTo>
                      <a:lnTo>
                        <a:pt x="43" y="90"/>
                      </a:lnTo>
                      <a:lnTo>
                        <a:pt x="35" y="113"/>
                      </a:lnTo>
                      <a:lnTo>
                        <a:pt x="22" y="147"/>
                      </a:lnTo>
                      <a:lnTo>
                        <a:pt x="12" y="183"/>
                      </a:lnTo>
                      <a:lnTo>
                        <a:pt x="0" y="208"/>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541" name="Freeform 452">
                  <a:extLst>
                    <a:ext uri="{FF2B5EF4-FFF2-40B4-BE49-F238E27FC236}">
                      <a16:creationId xmlns:a16="http://schemas.microsoft.com/office/drawing/2014/main" id="{66C4B0EA-86EC-894E-26FC-E9BC001DEE9C}"/>
                    </a:ext>
                  </a:extLst>
                </p:cNvPr>
                <p:cNvSpPr>
                  <a:spLocks/>
                </p:cNvSpPr>
                <p:nvPr/>
              </p:nvSpPr>
              <p:spPr bwMode="auto">
                <a:xfrm>
                  <a:off x="4405" y="3492"/>
                  <a:ext cx="46" cy="111"/>
                </a:xfrm>
                <a:custGeom>
                  <a:avLst/>
                  <a:gdLst>
                    <a:gd name="T0" fmla="*/ 23 w 92"/>
                    <a:gd name="T1" fmla="*/ 0 h 205"/>
                    <a:gd name="T2" fmla="*/ 20 w 92"/>
                    <a:gd name="T3" fmla="*/ 1 h 205"/>
                    <a:gd name="T4" fmla="*/ 18 w 92"/>
                    <a:gd name="T5" fmla="*/ 3 h 205"/>
                    <a:gd name="T6" fmla="*/ 15 w 92"/>
                    <a:gd name="T7" fmla="*/ 6 h 205"/>
                    <a:gd name="T8" fmla="*/ 12 w 92"/>
                    <a:gd name="T9" fmla="*/ 13 h 205"/>
                    <a:gd name="T10" fmla="*/ 9 w 92"/>
                    <a:gd name="T11" fmla="*/ 19 h 205"/>
                    <a:gd name="T12" fmla="*/ 6 w 92"/>
                    <a:gd name="T13" fmla="*/ 25 h 205"/>
                    <a:gd name="T14" fmla="*/ 5 w 92"/>
                    <a:gd name="T15" fmla="*/ 41 h 205"/>
                    <a:gd name="T16" fmla="*/ 3 w 92"/>
                    <a:gd name="T17" fmla="*/ 50 h 205"/>
                    <a:gd name="T18" fmla="*/ 2 w 92"/>
                    <a:gd name="T19" fmla="*/ 57 h 205"/>
                    <a:gd name="T20" fmla="*/ 0 w 92"/>
                    <a:gd name="T21" fmla="*/ 60 h 20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2"/>
                    <a:gd name="T34" fmla="*/ 0 h 205"/>
                    <a:gd name="T35" fmla="*/ 92 w 92"/>
                    <a:gd name="T36" fmla="*/ 205 h 20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2" h="205">
                      <a:moveTo>
                        <a:pt x="92" y="0"/>
                      </a:moveTo>
                      <a:lnTo>
                        <a:pt x="80" y="2"/>
                      </a:lnTo>
                      <a:lnTo>
                        <a:pt x="69" y="9"/>
                      </a:lnTo>
                      <a:lnTo>
                        <a:pt x="61" y="21"/>
                      </a:lnTo>
                      <a:lnTo>
                        <a:pt x="45" y="45"/>
                      </a:lnTo>
                      <a:lnTo>
                        <a:pt x="33" y="66"/>
                      </a:lnTo>
                      <a:lnTo>
                        <a:pt x="24" y="87"/>
                      </a:lnTo>
                      <a:lnTo>
                        <a:pt x="18" y="140"/>
                      </a:lnTo>
                      <a:lnTo>
                        <a:pt x="12" y="172"/>
                      </a:lnTo>
                      <a:lnTo>
                        <a:pt x="8" y="193"/>
                      </a:lnTo>
                      <a:lnTo>
                        <a:pt x="0" y="205"/>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542" name="Freeform 453">
                  <a:extLst>
                    <a:ext uri="{FF2B5EF4-FFF2-40B4-BE49-F238E27FC236}">
                      <a16:creationId xmlns:a16="http://schemas.microsoft.com/office/drawing/2014/main" id="{A009314F-0498-0E7B-A7E7-FC9EE3328642}"/>
                    </a:ext>
                  </a:extLst>
                </p:cNvPr>
                <p:cNvSpPr>
                  <a:spLocks/>
                </p:cNvSpPr>
                <p:nvPr/>
              </p:nvSpPr>
              <p:spPr bwMode="auto">
                <a:xfrm>
                  <a:off x="4397" y="3327"/>
                  <a:ext cx="56" cy="56"/>
                </a:xfrm>
                <a:custGeom>
                  <a:avLst/>
                  <a:gdLst>
                    <a:gd name="T0" fmla="*/ 0 w 113"/>
                    <a:gd name="T1" fmla="*/ 0 h 102"/>
                    <a:gd name="T2" fmla="*/ 14 w 113"/>
                    <a:gd name="T3" fmla="*/ 31 h 102"/>
                    <a:gd name="T4" fmla="*/ 28 w 113"/>
                    <a:gd name="T5" fmla="*/ 0 h 102"/>
                    <a:gd name="T6" fmla="*/ 0 w 113"/>
                    <a:gd name="T7" fmla="*/ 0 h 102"/>
                    <a:gd name="T8" fmla="*/ 0 60000 65536"/>
                    <a:gd name="T9" fmla="*/ 0 60000 65536"/>
                    <a:gd name="T10" fmla="*/ 0 60000 65536"/>
                    <a:gd name="T11" fmla="*/ 0 60000 65536"/>
                    <a:gd name="T12" fmla="*/ 0 w 113"/>
                    <a:gd name="T13" fmla="*/ 0 h 102"/>
                    <a:gd name="T14" fmla="*/ 113 w 113"/>
                    <a:gd name="T15" fmla="*/ 102 h 102"/>
                  </a:gdLst>
                  <a:ahLst/>
                  <a:cxnLst>
                    <a:cxn ang="T8">
                      <a:pos x="T0" y="T1"/>
                    </a:cxn>
                    <a:cxn ang="T9">
                      <a:pos x="T2" y="T3"/>
                    </a:cxn>
                    <a:cxn ang="T10">
                      <a:pos x="T4" y="T5"/>
                    </a:cxn>
                    <a:cxn ang="T11">
                      <a:pos x="T6" y="T7"/>
                    </a:cxn>
                  </a:cxnLst>
                  <a:rect l="T12" t="T13" r="T14" b="T15"/>
                  <a:pathLst>
                    <a:path w="113" h="102">
                      <a:moveTo>
                        <a:pt x="0" y="0"/>
                      </a:moveTo>
                      <a:lnTo>
                        <a:pt x="58" y="102"/>
                      </a:lnTo>
                      <a:lnTo>
                        <a:pt x="11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9280" name="Rectangle 454">
                <a:extLst>
                  <a:ext uri="{FF2B5EF4-FFF2-40B4-BE49-F238E27FC236}">
                    <a16:creationId xmlns:a16="http://schemas.microsoft.com/office/drawing/2014/main" id="{6D38D60F-884B-DC84-49B1-BFC43E30F9E6}"/>
                  </a:ext>
                </a:extLst>
              </p:cNvPr>
              <p:cNvSpPr>
                <a:spLocks noChangeArrowheads="1"/>
              </p:cNvSpPr>
              <p:nvPr/>
            </p:nvSpPr>
            <p:spPr bwMode="auto">
              <a:xfrm>
                <a:off x="3278" y="1283"/>
                <a:ext cx="1152"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281" name="Rectangle 455">
                <a:extLst>
                  <a:ext uri="{FF2B5EF4-FFF2-40B4-BE49-F238E27FC236}">
                    <a16:creationId xmlns:a16="http://schemas.microsoft.com/office/drawing/2014/main" id="{D34A40AD-B8A9-3182-631B-D948271BC907}"/>
                  </a:ext>
                </a:extLst>
              </p:cNvPr>
              <p:cNvSpPr>
                <a:spLocks noChangeArrowheads="1"/>
              </p:cNvSpPr>
              <p:nvPr/>
            </p:nvSpPr>
            <p:spPr bwMode="auto">
              <a:xfrm>
                <a:off x="2028" y="1201"/>
                <a:ext cx="865"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SzTx/>
                  <a:buFontTx/>
                  <a:buNone/>
                </a:pPr>
                <a:r>
                  <a:rPr lang="en-US" altLang="en-US" sz="2000" b="1">
                    <a:latin typeface="Times New Roman" panose="02020603050405020304" pitchFamily="18" charset="0"/>
                  </a:rPr>
                  <a:t>Call Centers</a:t>
                </a:r>
              </a:p>
            </p:txBody>
          </p:sp>
          <p:sp>
            <p:nvSpPr>
              <p:cNvPr id="9282" name="Text Box 456">
                <a:extLst>
                  <a:ext uri="{FF2B5EF4-FFF2-40B4-BE49-F238E27FC236}">
                    <a16:creationId xmlns:a16="http://schemas.microsoft.com/office/drawing/2014/main" id="{9436D4FF-76D8-31DD-BBCB-10B4F26A77CB}"/>
                  </a:ext>
                </a:extLst>
              </p:cNvPr>
              <p:cNvSpPr txBox="1">
                <a:spLocks noChangeArrowheads="1"/>
              </p:cNvSpPr>
              <p:nvPr/>
            </p:nvSpPr>
            <p:spPr bwMode="auto">
              <a:xfrm>
                <a:off x="2046" y="1369"/>
                <a:ext cx="1177" cy="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173038" indent="-173038"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SzTx/>
                  <a:buFont typeface="Wingdings" panose="05000000000000000000" pitchFamily="2" charset="2"/>
                  <a:buChar char="w"/>
                </a:pPr>
                <a:r>
                  <a:rPr lang="en-US" altLang="en-US" sz="1000">
                    <a:solidFill>
                      <a:schemeClr val="hlink"/>
                    </a:solidFill>
                    <a:latin typeface="Times New Roman" panose="02020603050405020304" pitchFamily="18" charset="0"/>
                  </a:rPr>
                  <a:t>National and VIP/Local</a:t>
                </a:r>
              </a:p>
              <a:p>
                <a:pPr>
                  <a:spcBef>
                    <a:spcPct val="0"/>
                  </a:spcBef>
                  <a:buClrTx/>
                  <a:buSzTx/>
                  <a:buFont typeface="Wingdings" panose="05000000000000000000" pitchFamily="2" charset="2"/>
                  <a:buChar char="w"/>
                </a:pPr>
                <a:r>
                  <a:rPr lang="en-US" altLang="en-US" sz="1000">
                    <a:solidFill>
                      <a:schemeClr val="hlink"/>
                    </a:solidFill>
                    <a:latin typeface="Times New Roman" panose="02020603050405020304" pitchFamily="18" charset="0"/>
                  </a:rPr>
                  <a:t>Hotel and event booking</a:t>
                </a:r>
              </a:p>
              <a:p>
                <a:pPr>
                  <a:spcBef>
                    <a:spcPct val="0"/>
                  </a:spcBef>
                  <a:buClrTx/>
                  <a:buSzTx/>
                  <a:buFont typeface="Wingdings" panose="05000000000000000000" pitchFamily="2" charset="2"/>
                  <a:buChar char="w"/>
                </a:pPr>
                <a:r>
                  <a:rPr lang="en-US" altLang="en-US" sz="1000">
                    <a:solidFill>
                      <a:schemeClr val="hlink"/>
                    </a:solidFill>
                    <a:latin typeface="Times New Roman" panose="02020603050405020304" pitchFamily="18" charset="0"/>
                  </a:rPr>
                  <a:t>“Reserve” Offers &amp; Rewards</a:t>
                </a:r>
              </a:p>
              <a:p>
                <a:pPr>
                  <a:spcBef>
                    <a:spcPct val="0"/>
                  </a:spcBef>
                  <a:buClrTx/>
                  <a:buSzTx/>
                  <a:buFont typeface="Wingdings" panose="05000000000000000000" pitchFamily="2" charset="2"/>
                  <a:buChar char="w"/>
                </a:pPr>
                <a:r>
                  <a:rPr lang="en-US" altLang="en-US" sz="1000">
                    <a:solidFill>
                      <a:schemeClr val="hlink"/>
                    </a:solidFill>
                    <a:latin typeface="Times New Roman" panose="02020603050405020304" pitchFamily="18" charset="0"/>
                  </a:rPr>
                  <a:t>Events and Registration</a:t>
                </a:r>
              </a:p>
              <a:p>
                <a:pPr>
                  <a:spcBef>
                    <a:spcPct val="0"/>
                  </a:spcBef>
                  <a:buClrTx/>
                  <a:buSzTx/>
                  <a:buFont typeface="Wingdings" panose="05000000000000000000" pitchFamily="2" charset="2"/>
                  <a:buChar char="w"/>
                </a:pPr>
                <a:r>
                  <a:rPr lang="en-US" altLang="en-US" sz="1000">
                    <a:solidFill>
                      <a:schemeClr val="hlink"/>
                    </a:solidFill>
                    <a:latin typeface="Times New Roman" panose="02020603050405020304" pitchFamily="18" charset="0"/>
                  </a:rPr>
                  <a:t>Info / Q&amp;A (via Factbook)</a:t>
                </a:r>
              </a:p>
            </p:txBody>
          </p:sp>
          <p:grpSp>
            <p:nvGrpSpPr>
              <p:cNvPr id="9283" name="Group 457">
                <a:extLst>
                  <a:ext uri="{FF2B5EF4-FFF2-40B4-BE49-F238E27FC236}">
                    <a16:creationId xmlns:a16="http://schemas.microsoft.com/office/drawing/2014/main" id="{6ECC79F4-ADD1-832C-9230-FBBF43515340}"/>
                  </a:ext>
                </a:extLst>
              </p:cNvPr>
              <p:cNvGrpSpPr>
                <a:grpSpLocks/>
              </p:cNvGrpSpPr>
              <p:nvPr/>
            </p:nvGrpSpPr>
            <p:grpSpPr bwMode="auto">
              <a:xfrm>
                <a:off x="3274" y="1383"/>
                <a:ext cx="497" cy="479"/>
                <a:chOff x="1828" y="1387"/>
                <a:chExt cx="318" cy="259"/>
              </a:xfrm>
            </p:grpSpPr>
            <p:grpSp>
              <p:nvGrpSpPr>
                <p:cNvPr id="9287" name="Group 458">
                  <a:extLst>
                    <a:ext uri="{FF2B5EF4-FFF2-40B4-BE49-F238E27FC236}">
                      <a16:creationId xmlns:a16="http://schemas.microsoft.com/office/drawing/2014/main" id="{A2583FD0-96E0-223B-5625-683F7E4FC927}"/>
                    </a:ext>
                  </a:extLst>
                </p:cNvPr>
                <p:cNvGrpSpPr>
                  <a:grpSpLocks/>
                </p:cNvGrpSpPr>
                <p:nvPr/>
              </p:nvGrpSpPr>
              <p:grpSpPr bwMode="auto">
                <a:xfrm>
                  <a:off x="1889" y="1524"/>
                  <a:ext cx="203" cy="82"/>
                  <a:chOff x="1889" y="1524"/>
                  <a:chExt cx="203" cy="82"/>
                </a:xfrm>
              </p:grpSpPr>
              <p:grpSp>
                <p:nvGrpSpPr>
                  <p:cNvPr id="9339" name="Group 459">
                    <a:extLst>
                      <a:ext uri="{FF2B5EF4-FFF2-40B4-BE49-F238E27FC236}">
                        <a16:creationId xmlns:a16="http://schemas.microsoft.com/office/drawing/2014/main" id="{C5611D49-8E09-CEBB-A3C3-4CFFCBC4A85E}"/>
                      </a:ext>
                    </a:extLst>
                  </p:cNvPr>
                  <p:cNvGrpSpPr>
                    <a:grpSpLocks/>
                  </p:cNvGrpSpPr>
                  <p:nvPr/>
                </p:nvGrpSpPr>
                <p:grpSpPr bwMode="auto">
                  <a:xfrm>
                    <a:off x="1889" y="1524"/>
                    <a:ext cx="203" cy="82"/>
                    <a:chOff x="1889" y="1524"/>
                    <a:chExt cx="203" cy="82"/>
                  </a:xfrm>
                </p:grpSpPr>
                <p:grpSp>
                  <p:nvGrpSpPr>
                    <p:cNvPr id="9385" name="Group 460">
                      <a:extLst>
                        <a:ext uri="{FF2B5EF4-FFF2-40B4-BE49-F238E27FC236}">
                          <a16:creationId xmlns:a16="http://schemas.microsoft.com/office/drawing/2014/main" id="{8AC8602A-DC74-FAB4-8CE0-C5AF7851669C}"/>
                        </a:ext>
                      </a:extLst>
                    </p:cNvPr>
                    <p:cNvGrpSpPr>
                      <a:grpSpLocks/>
                    </p:cNvGrpSpPr>
                    <p:nvPr/>
                  </p:nvGrpSpPr>
                  <p:grpSpPr bwMode="auto">
                    <a:xfrm>
                      <a:off x="1889" y="1524"/>
                      <a:ext cx="203" cy="82"/>
                      <a:chOff x="1889" y="1524"/>
                      <a:chExt cx="203" cy="82"/>
                    </a:xfrm>
                  </p:grpSpPr>
                  <p:grpSp>
                    <p:nvGrpSpPr>
                      <p:cNvPr id="9391" name="Group 461">
                        <a:extLst>
                          <a:ext uri="{FF2B5EF4-FFF2-40B4-BE49-F238E27FC236}">
                            <a16:creationId xmlns:a16="http://schemas.microsoft.com/office/drawing/2014/main" id="{E48ABE4B-C865-3287-B438-AEE8BB012574}"/>
                          </a:ext>
                        </a:extLst>
                      </p:cNvPr>
                      <p:cNvGrpSpPr>
                        <a:grpSpLocks/>
                      </p:cNvGrpSpPr>
                      <p:nvPr/>
                    </p:nvGrpSpPr>
                    <p:grpSpPr bwMode="auto">
                      <a:xfrm>
                        <a:off x="1889" y="1524"/>
                        <a:ext cx="203" cy="82"/>
                        <a:chOff x="1889" y="1524"/>
                        <a:chExt cx="203" cy="82"/>
                      </a:xfrm>
                    </p:grpSpPr>
                    <p:grpSp>
                      <p:nvGrpSpPr>
                        <p:cNvPr id="9519" name="Group 462">
                          <a:extLst>
                            <a:ext uri="{FF2B5EF4-FFF2-40B4-BE49-F238E27FC236}">
                              <a16:creationId xmlns:a16="http://schemas.microsoft.com/office/drawing/2014/main" id="{B82127B2-83BF-7304-11E3-F8DAD7A441F2}"/>
                            </a:ext>
                          </a:extLst>
                        </p:cNvPr>
                        <p:cNvGrpSpPr>
                          <a:grpSpLocks/>
                        </p:cNvGrpSpPr>
                        <p:nvPr/>
                      </p:nvGrpSpPr>
                      <p:grpSpPr bwMode="auto">
                        <a:xfrm>
                          <a:off x="1889" y="1524"/>
                          <a:ext cx="203" cy="82"/>
                          <a:chOff x="1889" y="1524"/>
                          <a:chExt cx="203" cy="82"/>
                        </a:xfrm>
                      </p:grpSpPr>
                      <p:sp>
                        <p:nvSpPr>
                          <p:cNvPr id="9521" name="Rectangle 463">
                            <a:extLst>
                              <a:ext uri="{FF2B5EF4-FFF2-40B4-BE49-F238E27FC236}">
                                <a16:creationId xmlns:a16="http://schemas.microsoft.com/office/drawing/2014/main" id="{A38A757A-EAA1-D3D0-2E0C-692AFBFFEFE6}"/>
                              </a:ext>
                            </a:extLst>
                          </p:cNvPr>
                          <p:cNvSpPr>
                            <a:spLocks noChangeArrowheads="1"/>
                          </p:cNvSpPr>
                          <p:nvPr/>
                        </p:nvSpPr>
                        <p:spPr bwMode="auto">
                          <a:xfrm>
                            <a:off x="1889" y="1543"/>
                            <a:ext cx="203" cy="63"/>
                          </a:xfrm>
                          <a:prstGeom prst="rect">
                            <a:avLst/>
                          </a:prstGeom>
                          <a:solidFill>
                            <a:srgbClr val="C0C0C0"/>
                          </a:solidFill>
                          <a:ln w="1588">
                            <a:solidFill>
                              <a:srgbClr val="000000"/>
                            </a:solidFill>
                            <a:miter lim="800000"/>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522" name="Freeform 464">
                            <a:extLst>
                              <a:ext uri="{FF2B5EF4-FFF2-40B4-BE49-F238E27FC236}">
                                <a16:creationId xmlns:a16="http://schemas.microsoft.com/office/drawing/2014/main" id="{6C0201A0-EF7F-395A-C096-C4E236D001A8}"/>
                              </a:ext>
                            </a:extLst>
                          </p:cNvPr>
                          <p:cNvSpPr>
                            <a:spLocks/>
                          </p:cNvSpPr>
                          <p:nvPr/>
                        </p:nvSpPr>
                        <p:spPr bwMode="auto">
                          <a:xfrm>
                            <a:off x="1889" y="1524"/>
                            <a:ext cx="203" cy="19"/>
                          </a:xfrm>
                          <a:custGeom>
                            <a:avLst/>
                            <a:gdLst>
                              <a:gd name="T0" fmla="*/ 0 w 1617"/>
                              <a:gd name="T1" fmla="*/ 2 h 150"/>
                              <a:gd name="T2" fmla="*/ 25 w 1617"/>
                              <a:gd name="T3" fmla="*/ 2 h 150"/>
                              <a:gd name="T4" fmla="*/ 23 w 1617"/>
                              <a:gd name="T5" fmla="*/ 0 h 150"/>
                              <a:gd name="T6" fmla="*/ 3 w 1617"/>
                              <a:gd name="T7" fmla="*/ 0 h 150"/>
                              <a:gd name="T8" fmla="*/ 0 w 1617"/>
                              <a:gd name="T9" fmla="*/ 2 h 150"/>
                              <a:gd name="T10" fmla="*/ 0 60000 65536"/>
                              <a:gd name="T11" fmla="*/ 0 60000 65536"/>
                              <a:gd name="T12" fmla="*/ 0 60000 65536"/>
                              <a:gd name="T13" fmla="*/ 0 60000 65536"/>
                              <a:gd name="T14" fmla="*/ 0 60000 65536"/>
                              <a:gd name="T15" fmla="*/ 0 w 1617"/>
                              <a:gd name="T16" fmla="*/ 0 h 150"/>
                              <a:gd name="T17" fmla="*/ 1617 w 1617"/>
                              <a:gd name="T18" fmla="*/ 150 h 150"/>
                            </a:gdLst>
                            <a:ahLst/>
                            <a:cxnLst>
                              <a:cxn ang="T10">
                                <a:pos x="T0" y="T1"/>
                              </a:cxn>
                              <a:cxn ang="T11">
                                <a:pos x="T2" y="T3"/>
                              </a:cxn>
                              <a:cxn ang="T12">
                                <a:pos x="T4" y="T5"/>
                              </a:cxn>
                              <a:cxn ang="T13">
                                <a:pos x="T6" y="T7"/>
                              </a:cxn>
                              <a:cxn ang="T14">
                                <a:pos x="T8" y="T9"/>
                              </a:cxn>
                            </a:cxnLst>
                            <a:rect l="T15" t="T16" r="T17" b="T18"/>
                            <a:pathLst>
                              <a:path w="1617" h="150">
                                <a:moveTo>
                                  <a:pt x="0" y="150"/>
                                </a:moveTo>
                                <a:lnTo>
                                  <a:pt x="1617" y="150"/>
                                </a:lnTo>
                                <a:lnTo>
                                  <a:pt x="1465" y="0"/>
                                </a:lnTo>
                                <a:lnTo>
                                  <a:pt x="172" y="0"/>
                                </a:lnTo>
                                <a:lnTo>
                                  <a:pt x="0" y="150"/>
                                </a:lnTo>
                                <a:close/>
                              </a:path>
                            </a:pathLst>
                          </a:custGeom>
                          <a:solidFill>
                            <a:srgbClr val="C0C0C0"/>
                          </a:solidFill>
                          <a:ln w="1588">
                            <a:solidFill>
                              <a:srgbClr val="000000"/>
                            </a:solidFill>
                            <a:prstDash val="solid"/>
                            <a:round/>
                            <a:headEnd/>
                            <a:tailEnd/>
                          </a:ln>
                        </p:spPr>
                        <p:txBody>
                          <a:bodyPr/>
                          <a:lstStyle/>
                          <a:p>
                            <a:endParaRPr lang="en-US"/>
                          </a:p>
                        </p:txBody>
                      </p:sp>
                    </p:grpSp>
                    <p:sp>
                      <p:nvSpPr>
                        <p:cNvPr id="9520" name="Line 465">
                          <a:extLst>
                            <a:ext uri="{FF2B5EF4-FFF2-40B4-BE49-F238E27FC236}">
                              <a16:creationId xmlns:a16="http://schemas.microsoft.com/office/drawing/2014/main" id="{9B7BBC4D-7ADF-8087-68CA-6E333468DB46}"/>
                            </a:ext>
                          </a:extLst>
                        </p:cNvPr>
                        <p:cNvSpPr>
                          <a:spLocks noChangeShapeType="1"/>
                        </p:cNvSpPr>
                        <p:nvPr/>
                      </p:nvSpPr>
                      <p:spPr bwMode="auto">
                        <a:xfrm>
                          <a:off x="1893" y="1540"/>
                          <a:ext cx="196"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392" name="Group 466">
                        <a:extLst>
                          <a:ext uri="{FF2B5EF4-FFF2-40B4-BE49-F238E27FC236}">
                            <a16:creationId xmlns:a16="http://schemas.microsoft.com/office/drawing/2014/main" id="{4F8BA539-3E15-9E67-F87C-3819B5F5B2F9}"/>
                          </a:ext>
                        </a:extLst>
                      </p:cNvPr>
                      <p:cNvGrpSpPr>
                        <a:grpSpLocks/>
                      </p:cNvGrpSpPr>
                      <p:nvPr/>
                    </p:nvGrpSpPr>
                    <p:grpSpPr bwMode="auto">
                      <a:xfrm>
                        <a:off x="1897" y="1590"/>
                        <a:ext cx="190" cy="13"/>
                        <a:chOff x="1897" y="1590"/>
                        <a:chExt cx="190" cy="13"/>
                      </a:xfrm>
                    </p:grpSpPr>
                    <p:grpSp>
                      <p:nvGrpSpPr>
                        <p:cNvPr id="9393" name="Group 467">
                          <a:extLst>
                            <a:ext uri="{FF2B5EF4-FFF2-40B4-BE49-F238E27FC236}">
                              <a16:creationId xmlns:a16="http://schemas.microsoft.com/office/drawing/2014/main" id="{1B0F3C63-1AB1-656B-26D6-2F308D40B03D}"/>
                            </a:ext>
                          </a:extLst>
                        </p:cNvPr>
                        <p:cNvGrpSpPr>
                          <a:grpSpLocks/>
                        </p:cNvGrpSpPr>
                        <p:nvPr/>
                      </p:nvGrpSpPr>
                      <p:grpSpPr bwMode="auto">
                        <a:xfrm>
                          <a:off x="1897" y="1590"/>
                          <a:ext cx="95" cy="13"/>
                          <a:chOff x="1897" y="1590"/>
                          <a:chExt cx="95" cy="13"/>
                        </a:xfrm>
                      </p:grpSpPr>
                      <p:grpSp>
                        <p:nvGrpSpPr>
                          <p:cNvPr id="9457" name="Group 468">
                            <a:extLst>
                              <a:ext uri="{FF2B5EF4-FFF2-40B4-BE49-F238E27FC236}">
                                <a16:creationId xmlns:a16="http://schemas.microsoft.com/office/drawing/2014/main" id="{842C5860-773E-CF32-68D8-89E758569A3D}"/>
                              </a:ext>
                            </a:extLst>
                          </p:cNvPr>
                          <p:cNvGrpSpPr>
                            <a:grpSpLocks/>
                          </p:cNvGrpSpPr>
                          <p:nvPr/>
                        </p:nvGrpSpPr>
                        <p:grpSpPr bwMode="auto">
                          <a:xfrm>
                            <a:off x="1897" y="1590"/>
                            <a:ext cx="47" cy="13"/>
                            <a:chOff x="1897" y="1590"/>
                            <a:chExt cx="47" cy="13"/>
                          </a:xfrm>
                        </p:grpSpPr>
                        <p:grpSp>
                          <p:nvGrpSpPr>
                            <p:cNvPr id="9489" name="Group 469">
                              <a:extLst>
                                <a:ext uri="{FF2B5EF4-FFF2-40B4-BE49-F238E27FC236}">
                                  <a16:creationId xmlns:a16="http://schemas.microsoft.com/office/drawing/2014/main" id="{C099872A-DA46-4F6B-89A6-6FBA943FAE09}"/>
                                </a:ext>
                              </a:extLst>
                            </p:cNvPr>
                            <p:cNvGrpSpPr>
                              <a:grpSpLocks/>
                            </p:cNvGrpSpPr>
                            <p:nvPr/>
                          </p:nvGrpSpPr>
                          <p:grpSpPr bwMode="auto">
                            <a:xfrm>
                              <a:off x="1897" y="1590"/>
                              <a:ext cx="23" cy="13"/>
                              <a:chOff x="1897" y="1590"/>
                              <a:chExt cx="23" cy="13"/>
                            </a:xfrm>
                          </p:grpSpPr>
                          <p:grpSp>
                            <p:nvGrpSpPr>
                              <p:cNvPr id="9505" name="Group 470">
                                <a:extLst>
                                  <a:ext uri="{FF2B5EF4-FFF2-40B4-BE49-F238E27FC236}">
                                    <a16:creationId xmlns:a16="http://schemas.microsoft.com/office/drawing/2014/main" id="{8C433FA7-8012-166B-7DB2-39A0239ACCB6}"/>
                                  </a:ext>
                                </a:extLst>
                              </p:cNvPr>
                              <p:cNvGrpSpPr>
                                <a:grpSpLocks/>
                              </p:cNvGrpSpPr>
                              <p:nvPr/>
                            </p:nvGrpSpPr>
                            <p:grpSpPr bwMode="auto">
                              <a:xfrm>
                                <a:off x="1897" y="1590"/>
                                <a:ext cx="11" cy="13"/>
                                <a:chOff x="1897" y="1590"/>
                                <a:chExt cx="11" cy="13"/>
                              </a:xfrm>
                            </p:grpSpPr>
                            <p:grpSp>
                              <p:nvGrpSpPr>
                                <p:cNvPr id="9513" name="Group 471">
                                  <a:extLst>
                                    <a:ext uri="{FF2B5EF4-FFF2-40B4-BE49-F238E27FC236}">
                                      <a16:creationId xmlns:a16="http://schemas.microsoft.com/office/drawing/2014/main" id="{98BBB191-8D07-989B-2958-58463BE12095}"/>
                                    </a:ext>
                                  </a:extLst>
                                </p:cNvPr>
                                <p:cNvGrpSpPr>
                                  <a:grpSpLocks/>
                                </p:cNvGrpSpPr>
                                <p:nvPr/>
                              </p:nvGrpSpPr>
                              <p:grpSpPr bwMode="auto">
                                <a:xfrm>
                                  <a:off x="1897" y="1590"/>
                                  <a:ext cx="5" cy="13"/>
                                  <a:chOff x="1897" y="1590"/>
                                  <a:chExt cx="5" cy="13"/>
                                </a:xfrm>
                              </p:grpSpPr>
                              <p:sp>
                                <p:nvSpPr>
                                  <p:cNvPr id="9517" name="Rectangle 472">
                                    <a:extLst>
                                      <a:ext uri="{FF2B5EF4-FFF2-40B4-BE49-F238E27FC236}">
                                        <a16:creationId xmlns:a16="http://schemas.microsoft.com/office/drawing/2014/main" id="{4312A3B0-0387-D892-BD70-CB6D188B845F}"/>
                                      </a:ext>
                                    </a:extLst>
                                  </p:cNvPr>
                                  <p:cNvSpPr>
                                    <a:spLocks noChangeArrowheads="1"/>
                                  </p:cNvSpPr>
                                  <p:nvPr/>
                                </p:nvSpPr>
                                <p:spPr bwMode="auto">
                                  <a:xfrm>
                                    <a:off x="1897" y="1590"/>
                                    <a:ext cx="2"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518" name="Rectangle 473">
                                    <a:extLst>
                                      <a:ext uri="{FF2B5EF4-FFF2-40B4-BE49-F238E27FC236}">
                                        <a16:creationId xmlns:a16="http://schemas.microsoft.com/office/drawing/2014/main" id="{40B1E8D5-8846-BDF1-404D-D24AF94732FD}"/>
                                      </a:ext>
                                    </a:extLst>
                                  </p:cNvPr>
                                  <p:cNvSpPr>
                                    <a:spLocks noChangeArrowheads="1"/>
                                  </p:cNvSpPr>
                                  <p:nvPr/>
                                </p:nvSpPr>
                                <p:spPr bwMode="auto">
                                  <a:xfrm>
                                    <a:off x="1900" y="1590"/>
                                    <a:ext cx="2"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grpSp>
                              <p:nvGrpSpPr>
                                <p:cNvPr id="9514" name="Group 474">
                                  <a:extLst>
                                    <a:ext uri="{FF2B5EF4-FFF2-40B4-BE49-F238E27FC236}">
                                      <a16:creationId xmlns:a16="http://schemas.microsoft.com/office/drawing/2014/main" id="{A40771D6-B321-3B64-0A98-E26E0D68FA39}"/>
                                    </a:ext>
                                  </a:extLst>
                                </p:cNvPr>
                                <p:cNvGrpSpPr>
                                  <a:grpSpLocks/>
                                </p:cNvGrpSpPr>
                                <p:nvPr/>
                              </p:nvGrpSpPr>
                              <p:grpSpPr bwMode="auto">
                                <a:xfrm>
                                  <a:off x="1903" y="1590"/>
                                  <a:ext cx="5" cy="13"/>
                                  <a:chOff x="1903" y="1590"/>
                                  <a:chExt cx="5" cy="13"/>
                                </a:xfrm>
                              </p:grpSpPr>
                              <p:sp>
                                <p:nvSpPr>
                                  <p:cNvPr id="9515" name="Rectangle 475">
                                    <a:extLst>
                                      <a:ext uri="{FF2B5EF4-FFF2-40B4-BE49-F238E27FC236}">
                                        <a16:creationId xmlns:a16="http://schemas.microsoft.com/office/drawing/2014/main" id="{E159906D-B151-CCA0-DE11-E3BF1921EB9F}"/>
                                      </a:ext>
                                    </a:extLst>
                                  </p:cNvPr>
                                  <p:cNvSpPr>
                                    <a:spLocks noChangeArrowheads="1"/>
                                  </p:cNvSpPr>
                                  <p:nvPr/>
                                </p:nvSpPr>
                                <p:spPr bwMode="auto">
                                  <a:xfrm>
                                    <a:off x="1903" y="1590"/>
                                    <a:ext cx="2"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516" name="Rectangle 476">
                                    <a:extLst>
                                      <a:ext uri="{FF2B5EF4-FFF2-40B4-BE49-F238E27FC236}">
                                        <a16:creationId xmlns:a16="http://schemas.microsoft.com/office/drawing/2014/main" id="{59BAA00D-1B9F-5258-8979-DD5292E06332}"/>
                                      </a:ext>
                                    </a:extLst>
                                  </p:cNvPr>
                                  <p:cNvSpPr>
                                    <a:spLocks noChangeArrowheads="1"/>
                                  </p:cNvSpPr>
                                  <p:nvPr/>
                                </p:nvSpPr>
                                <p:spPr bwMode="auto">
                                  <a:xfrm>
                                    <a:off x="1906" y="1590"/>
                                    <a:ext cx="2"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grpSp>
                          <p:grpSp>
                            <p:nvGrpSpPr>
                              <p:cNvPr id="9506" name="Group 477">
                                <a:extLst>
                                  <a:ext uri="{FF2B5EF4-FFF2-40B4-BE49-F238E27FC236}">
                                    <a16:creationId xmlns:a16="http://schemas.microsoft.com/office/drawing/2014/main" id="{080F478C-AA53-D3DD-4999-F1038103AF50}"/>
                                  </a:ext>
                                </a:extLst>
                              </p:cNvPr>
                              <p:cNvGrpSpPr>
                                <a:grpSpLocks/>
                              </p:cNvGrpSpPr>
                              <p:nvPr/>
                            </p:nvGrpSpPr>
                            <p:grpSpPr bwMode="auto">
                              <a:xfrm>
                                <a:off x="1909" y="1590"/>
                                <a:ext cx="11" cy="13"/>
                                <a:chOff x="1909" y="1590"/>
                                <a:chExt cx="11" cy="13"/>
                              </a:xfrm>
                            </p:grpSpPr>
                            <p:grpSp>
                              <p:nvGrpSpPr>
                                <p:cNvPr id="9507" name="Group 478">
                                  <a:extLst>
                                    <a:ext uri="{FF2B5EF4-FFF2-40B4-BE49-F238E27FC236}">
                                      <a16:creationId xmlns:a16="http://schemas.microsoft.com/office/drawing/2014/main" id="{125FC120-AF6F-4D57-E17E-BE50296423C7}"/>
                                    </a:ext>
                                  </a:extLst>
                                </p:cNvPr>
                                <p:cNvGrpSpPr>
                                  <a:grpSpLocks/>
                                </p:cNvGrpSpPr>
                                <p:nvPr/>
                              </p:nvGrpSpPr>
                              <p:grpSpPr bwMode="auto">
                                <a:xfrm>
                                  <a:off x="1909" y="1590"/>
                                  <a:ext cx="5" cy="13"/>
                                  <a:chOff x="1909" y="1590"/>
                                  <a:chExt cx="5" cy="13"/>
                                </a:xfrm>
                              </p:grpSpPr>
                              <p:sp>
                                <p:nvSpPr>
                                  <p:cNvPr id="9511" name="Rectangle 479">
                                    <a:extLst>
                                      <a:ext uri="{FF2B5EF4-FFF2-40B4-BE49-F238E27FC236}">
                                        <a16:creationId xmlns:a16="http://schemas.microsoft.com/office/drawing/2014/main" id="{D389CC62-B20F-FD64-E0F0-85289DB134B1}"/>
                                      </a:ext>
                                    </a:extLst>
                                  </p:cNvPr>
                                  <p:cNvSpPr>
                                    <a:spLocks noChangeArrowheads="1"/>
                                  </p:cNvSpPr>
                                  <p:nvPr/>
                                </p:nvSpPr>
                                <p:spPr bwMode="auto">
                                  <a:xfrm>
                                    <a:off x="1909" y="1590"/>
                                    <a:ext cx="2"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512" name="Rectangle 480">
                                    <a:extLst>
                                      <a:ext uri="{FF2B5EF4-FFF2-40B4-BE49-F238E27FC236}">
                                        <a16:creationId xmlns:a16="http://schemas.microsoft.com/office/drawing/2014/main" id="{217E0A66-9BEB-17BB-B70E-858973DA6EEE}"/>
                                      </a:ext>
                                    </a:extLst>
                                  </p:cNvPr>
                                  <p:cNvSpPr>
                                    <a:spLocks noChangeArrowheads="1"/>
                                  </p:cNvSpPr>
                                  <p:nvPr/>
                                </p:nvSpPr>
                                <p:spPr bwMode="auto">
                                  <a:xfrm>
                                    <a:off x="1912" y="1590"/>
                                    <a:ext cx="2"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grpSp>
                              <p:nvGrpSpPr>
                                <p:cNvPr id="9508" name="Group 481">
                                  <a:extLst>
                                    <a:ext uri="{FF2B5EF4-FFF2-40B4-BE49-F238E27FC236}">
                                      <a16:creationId xmlns:a16="http://schemas.microsoft.com/office/drawing/2014/main" id="{50B4ACCE-EFC8-8D8F-C6B8-90BC8395BD59}"/>
                                    </a:ext>
                                  </a:extLst>
                                </p:cNvPr>
                                <p:cNvGrpSpPr>
                                  <a:grpSpLocks/>
                                </p:cNvGrpSpPr>
                                <p:nvPr/>
                              </p:nvGrpSpPr>
                              <p:grpSpPr bwMode="auto">
                                <a:xfrm>
                                  <a:off x="1915" y="1590"/>
                                  <a:ext cx="5" cy="13"/>
                                  <a:chOff x="1915" y="1590"/>
                                  <a:chExt cx="5" cy="13"/>
                                </a:xfrm>
                              </p:grpSpPr>
                              <p:sp>
                                <p:nvSpPr>
                                  <p:cNvPr id="9509" name="Rectangle 482">
                                    <a:extLst>
                                      <a:ext uri="{FF2B5EF4-FFF2-40B4-BE49-F238E27FC236}">
                                        <a16:creationId xmlns:a16="http://schemas.microsoft.com/office/drawing/2014/main" id="{2D90FC65-BA43-6939-7C66-45F3BAC6FC63}"/>
                                      </a:ext>
                                    </a:extLst>
                                  </p:cNvPr>
                                  <p:cNvSpPr>
                                    <a:spLocks noChangeArrowheads="1"/>
                                  </p:cNvSpPr>
                                  <p:nvPr/>
                                </p:nvSpPr>
                                <p:spPr bwMode="auto">
                                  <a:xfrm>
                                    <a:off x="1915" y="1590"/>
                                    <a:ext cx="2"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510" name="Rectangle 483">
                                    <a:extLst>
                                      <a:ext uri="{FF2B5EF4-FFF2-40B4-BE49-F238E27FC236}">
                                        <a16:creationId xmlns:a16="http://schemas.microsoft.com/office/drawing/2014/main" id="{6A84B163-ECBA-5403-5EE9-F2DE8B6C6CB6}"/>
                                      </a:ext>
                                    </a:extLst>
                                  </p:cNvPr>
                                  <p:cNvSpPr>
                                    <a:spLocks noChangeArrowheads="1"/>
                                  </p:cNvSpPr>
                                  <p:nvPr/>
                                </p:nvSpPr>
                                <p:spPr bwMode="auto">
                                  <a:xfrm>
                                    <a:off x="1918" y="1590"/>
                                    <a:ext cx="2"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grpSp>
                        </p:grpSp>
                        <p:grpSp>
                          <p:nvGrpSpPr>
                            <p:cNvPr id="9490" name="Group 484">
                              <a:extLst>
                                <a:ext uri="{FF2B5EF4-FFF2-40B4-BE49-F238E27FC236}">
                                  <a16:creationId xmlns:a16="http://schemas.microsoft.com/office/drawing/2014/main" id="{4237D9D7-8938-5B09-8F56-E250026723BE}"/>
                                </a:ext>
                              </a:extLst>
                            </p:cNvPr>
                            <p:cNvGrpSpPr>
                              <a:grpSpLocks/>
                            </p:cNvGrpSpPr>
                            <p:nvPr/>
                          </p:nvGrpSpPr>
                          <p:grpSpPr bwMode="auto">
                            <a:xfrm>
                              <a:off x="1921" y="1590"/>
                              <a:ext cx="23" cy="13"/>
                              <a:chOff x="1921" y="1590"/>
                              <a:chExt cx="23" cy="13"/>
                            </a:xfrm>
                          </p:grpSpPr>
                          <p:grpSp>
                            <p:nvGrpSpPr>
                              <p:cNvPr id="9491" name="Group 485">
                                <a:extLst>
                                  <a:ext uri="{FF2B5EF4-FFF2-40B4-BE49-F238E27FC236}">
                                    <a16:creationId xmlns:a16="http://schemas.microsoft.com/office/drawing/2014/main" id="{6312F9F2-DC9C-34FA-46F7-EB51E0DD0B38}"/>
                                  </a:ext>
                                </a:extLst>
                              </p:cNvPr>
                              <p:cNvGrpSpPr>
                                <a:grpSpLocks/>
                              </p:cNvGrpSpPr>
                              <p:nvPr/>
                            </p:nvGrpSpPr>
                            <p:grpSpPr bwMode="auto">
                              <a:xfrm>
                                <a:off x="1921" y="1590"/>
                                <a:ext cx="11" cy="13"/>
                                <a:chOff x="1921" y="1590"/>
                                <a:chExt cx="11" cy="13"/>
                              </a:xfrm>
                            </p:grpSpPr>
                            <p:grpSp>
                              <p:nvGrpSpPr>
                                <p:cNvPr id="9499" name="Group 486">
                                  <a:extLst>
                                    <a:ext uri="{FF2B5EF4-FFF2-40B4-BE49-F238E27FC236}">
                                      <a16:creationId xmlns:a16="http://schemas.microsoft.com/office/drawing/2014/main" id="{B9452523-A242-154B-21CD-34A9C961FFD0}"/>
                                    </a:ext>
                                  </a:extLst>
                                </p:cNvPr>
                                <p:cNvGrpSpPr>
                                  <a:grpSpLocks/>
                                </p:cNvGrpSpPr>
                                <p:nvPr/>
                              </p:nvGrpSpPr>
                              <p:grpSpPr bwMode="auto">
                                <a:xfrm>
                                  <a:off x="1921" y="1590"/>
                                  <a:ext cx="5" cy="13"/>
                                  <a:chOff x="1921" y="1590"/>
                                  <a:chExt cx="5" cy="13"/>
                                </a:xfrm>
                              </p:grpSpPr>
                              <p:sp>
                                <p:nvSpPr>
                                  <p:cNvPr id="9503" name="Rectangle 487">
                                    <a:extLst>
                                      <a:ext uri="{FF2B5EF4-FFF2-40B4-BE49-F238E27FC236}">
                                        <a16:creationId xmlns:a16="http://schemas.microsoft.com/office/drawing/2014/main" id="{0DCE7F30-6547-5EE3-F4D4-19943F71775E}"/>
                                      </a:ext>
                                    </a:extLst>
                                  </p:cNvPr>
                                  <p:cNvSpPr>
                                    <a:spLocks noChangeArrowheads="1"/>
                                  </p:cNvSpPr>
                                  <p:nvPr/>
                                </p:nvSpPr>
                                <p:spPr bwMode="auto">
                                  <a:xfrm>
                                    <a:off x="1921" y="1590"/>
                                    <a:ext cx="2"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504" name="Rectangle 488">
                                    <a:extLst>
                                      <a:ext uri="{FF2B5EF4-FFF2-40B4-BE49-F238E27FC236}">
                                        <a16:creationId xmlns:a16="http://schemas.microsoft.com/office/drawing/2014/main" id="{F73831F7-C2BD-BC47-6624-7EDCC320AFB8}"/>
                                      </a:ext>
                                    </a:extLst>
                                  </p:cNvPr>
                                  <p:cNvSpPr>
                                    <a:spLocks noChangeArrowheads="1"/>
                                  </p:cNvSpPr>
                                  <p:nvPr/>
                                </p:nvSpPr>
                                <p:spPr bwMode="auto">
                                  <a:xfrm>
                                    <a:off x="1924" y="1590"/>
                                    <a:ext cx="2"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grpSp>
                              <p:nvGrpSpPr>
                                <p:cNvPr id="9500" name="Group 489">
                                  <a:extLst>
                                    <a:ext uri="{FF2B5EF4-FFF2-40B4-BE49-F238E27FC236}">
                                      <a16:creationId xmlns:a16="http://schemas.microsoft.com/office/drawing/2014/main" id="{9CEA1310-F7B9-A9E6-9E90-5AA8FD5AF8EF}"/>
                                    </a:ext>
                                  </a:extLst>
                                </p:cNvPr>
                                <p:cNvGrpSpPr>
                                  <a:grpSpLocks/>
                                </p:cNvGrpSpPr>
                                <p:nvPr/>
                              </p:nvGrpSpPr>
                              <p:grpSpPr bwMode="auto">
                                <a:xfrm>
                                  <a:off x="1927" y="1590"/>
                                  <a:ext cx="5" cy="13"/>
                                  <a:chOff x="1927" y="1590"/>
                                  <a:chExt cx="5" cy="13"/>
                                </a:xfrm>
                              </p:grpSpPr>
                              <p:sp>
                                <p:nvSpPr>
                                  <p:cNvPr id="9501" name="Rectangle 490">
                                    <a:extLst>
                                      <a:ext uri="{FF2B5EF4-FFF2-40B4-BE49-F238E27FC236}">
                                        <a16:creationId xmlns:a16="http://schemas.microsoft.com/office/drawing/2014/main" id="{307E5E80-1633-BF14-288C-06DAB3E902DC}"/>
                                      </a:ext>
                                    </a:extLst>
                                  </p:cNvPr>
                                  <p:cNvSpPr>
                                    <a:spLocks noChangeArrowheads="1"/>
                                  </p:cNvSpPr>
                                  <p:nvPr/>
                                </p:nvSpPr>
                                <p:spPr bwMode="auto">
                                  <a:xfrm>
                                    <a:off x="1927" y="1590"/>
                                    <a:ext cx="2"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502" name="Rectangle 491">
                                    <a:extLst>
                                      <a:ext uri="{FF2B5EF4-FFF2-40B4-BE49-F238E27FC236}">
                                        <a16:creationId xmlns:a16="http://schemas.microsoft.com/office/drawing/2014/main" id="{74ED9DEC-6143-4A49-59B6-D3B0F7A6F881}"/>
                                      </a:ext>
                                    </a:extLst>
                                  </p:cNvPr>
                                  <p:cNvSpPr>
                                    <a:spLocks noChangeArrowheads="1"/>
                                  </p:cNvSpPr>
                                  <p:nvPr/>
                                </p:nvSpPr>
                                <p:spPr bwMode="auto">
                                  <a:xfrm>
                                    <a:off x="1930" y="1590"/>
                                    <a:ext cx="2"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grpSp>
                          <p:grpSp>
                            <p:nvGrpSpPr>
                              <p:cNvPr id="9492" name="Group 492">
                                <a:extLst>
                                  <a:ext uri="{FF2B5EF4-FFF2-40B4-BE49-F238E27FC236}">
                                    <a16:creationId xmlns:a16="http://schemas.microsoft.com/office/drawing/2014/main" id="{38F3C413-E416-2486-203D-A1AAD48DA0F8}"/>
                                  </a:ext>
                                </a:extLst>
                              </p:cNvPr>
                              <p:cNvGrpSpPr>
                                <a:grpSpLocks/>
                              </p:cNvGrpSpPr>
                              <p:nvPr/>
                            </p:nvGrpSpPr>
                            <p:grpSpPr bwMode="auto">
                              <a:xfrm>
                                <a:off x="1933" y="1590"/>
                                <a:ext cx="11" cy="13"/>
                                <a:chOff x="1933" y="1590"/>
                                <a:chExt cx="11" cy="13"/>
                              </a:xfrm>
                            </p:grpSpPr>
                            <p:grpSp>
                              <p:nvGrpSpPr>
                                <p:cNvPr id="9493" name="Group 493">
                                  <a:extLst>
                                    <a:ext uri="{FF2B5EF4-FFF2-40B4-BE49-F238E27FC236}">
                                      <a16:creationId xmlns:a16="http://schemas.microsoft.com/office/drawing/2014/main" id="{197492EE-8B72-9342-BAA1-35FC6BFEEDE7}"/>
                                    </a:ext>
                                  </a:extLst>
                                </p:cNvPr>
                                <p:cNvGrpSpPr>
                                  <a:grpSpLocks/>
                                </p:cNvGrpSpPr>
                                <p:nvPr/>
                              </p:nvGrpSpPr>
                              <p:grpSpPr bwMode="auto">
                                <a:xfrm>
                                  <a:off x="1933" y="1590"/>
                                  <a:ext cx="5" cy="13"/>
                                  <a:chOff x="1933" y="1590"/>
                                  <a:chExt cx="5" cy="13"/>
                                </a:xfrm>
                              </p:grpSpPr>
                              <p:sp>
                                <p:nvSpPr>
                                  <p:cNvPr id="9497" name="Rectangle 494">
                                    <a:extLst>
                                      <a:ext uri="{FF2B5EF4-FFF2-40B4-BE49-F238E27FC236}">
                                        <a16:creationId xmlns:a16="http://schemas.microsoft.com/office/drawing/2014/main" id="{5BCB6C6B-A7DF-DC5A-A016-6FDB130553F8}"/>
                                      </a:ext>
                                    </a:extLst>
                                  </p:cNvPr>
                                  <p:cNvSpPr>
                                    <a:spLocks noChangeArrowheads="1"/>
                                  </p:cNvSpPr>
                                  <p:nvPr/>
                                </p:nvSpPr>
                                <p:spPr bwMode="auto">
                                  <a:xfrm>
                                    <a:off x="1933" y="1590"/>
                                    <a:ext cx="2"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498" name="Rectangle 495">
                                    <a:extLst>
                                      <a:ext uri="{FF2B5EF4-FFF2-40B4-BE49-F238E27FC236}">
                                        <a16:creationId xmlns:a16="http://schemas.microsoft.com/office/drawing/2014/main" id="{781F0A9E-C40D-C11D-EA2C-40B71B7A0D81}"/>
                                      </a:ext>
                                    </a:extLst>
                                  </p:cNvPr>
                                  <p:cNvSpPr>
                                    <a:spLocks noChangeArrowheads="1"/>
                                  </p:cNvSpPr>
                                  <p:nvPr/>
                                </p:nvSpPr>
                                <p:spPr bwMode="auto">
                                  <a:xfrm>
                                    <a:off x="1936" y="1590"/>
                                    <a:ext cx="2"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grpSp>
                              <p:nvGrpSpPr>
                                <p:cNvPr id="9494" name="Group 496">
                                  <a:extLst>
                                    <a:ext uri="{FF2B5EF4-FFF2-40B4-BE49-F238E27FC236}">
                                      <a16:creationId xmlns:a16="http://schemas.microsoft.com/office/drawing/2014/main" id="{1080B274-87DB-B572-2661-62249DF7BB0F}"/>
                                    </a:ext>
                                  </a:extLst>
                                </p:cNvPr>
                                <p:cNvGrpSpPr>
                                  <a:grpSpLocks/>
                                </p:cNvGrpSpPr>
                                <p:nvPr/>
                              </p:nvGrpSpPr>
                              <p:grpSpPr bwMode="auto">
                                <a:xfrm>
                                  <a:off x="1939" y="1590"/>
                                  <a:ext cx="5" cy="13"/>
                                  <a:chOff x="1939" y="1590"/>
                                  <a:chExt cx="5" cy="13"/>
                                </a:xfrm>
                              </p:grpSpPr>
                              <p:sp>
                                <p:nvSpPr>
                                  <p:cNvPr id="9495" name="Rectangle 497">
                                    <a:extLst>
                                      <a:ext uri="{FF2B5EF4-FFF2-40B4-BE49-F238E27FC236}">
                                        <a16:creationId xmlns:a16="http://schemas.microsoft.com/office/drawing/2014/main" id="{B9022381-6026-42B4-FD7E-5FABEB804F50}"/>
                                      </a:ext>
                                    </a:extLst>
                                  </p:cNvPr>
                                  <p:cNvSpPr>
                                    <a:spLocks noChangeArrowheads="1"/>
                                  </p:cNvSpPr>
                                  <p:nvPr/>
                                </p:nvSpPr>
                                <p:spPr bwMode="auto">
                                  <a:xfrm>
                                    <a:off x="1939" y="1590"/>
                                    <a:ext cx="2"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496" name="Rectangle 498">
                                    <a:extLst>
                                      <a:ext uri="{FF2B5EF4-FFF2-40B4-BE49-F238E27FC236}">
                                        <a16:creationId xmlns:a16="http://schemas.microsoft.com/office/drawing/2014/main" id="{A2763C37-E212-D2F2-2B4B-CE1023FC987C}"/>
                                      </a:ext>
                                    </a:extLst>
                                  </p:cNvPr>
                                  <p:cNvSpPr>
                                    <a:spLocks noChangeArrowheads="1"/>
                                  </p:cNvSpPr>
                                  <p:nvPr/>
                                </p:nvSpPr>
                                <p:spPr bwMode="auto">
                                  <a:xfrm>
                                    <a:off x="1942" y="1590"/>
                                    <a:ext cx="2"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grpSp>
                        </p:grpSp>
                      </p:grpSp>
                      <p:grpSp>
                        <p:nvGrpSpPr>
                          <p:cNvPr id="9458" name="Group 499">
                            <a:extLst>
                              <a:ext uri="{FF2B5EF4-FFF2-40B4-BE49-F238E27FC236}">
                                <a16:creationId xmlns:a16="http://schemas.microsoft.com/office/drawing/2014/main" id="{CC7363B8-0FF7-AE15-0BF5-FF7AD70A9244}"/>
                              </a:ext>
                            </a:extLst>
                          </p:cNvPr>
                          <p:cNvGrpSpPr>
                            <a:grpSpLocks/>
                          </p:cNvGrpSpPr>
                          <p:nvPr/>
                        </p:nvGrpSpPr>
                        <p:grpSpPr bwMode="auto">
                          <a:xfrm>
                            <a:off x="1945" y="1590"/>
                            <a:ext cx="47" cy="13"/>
                            <a:chOff x="1945" y="1590"/>
                            <a:chExt cx="47" cy="13"/>
                          </a:xfrm>
                        </p:grpSpPr>
                        <p:grpSp>
                          <p:nvGrpSpPr>
                            <p:cNvPr id="9459" name="Group 500">
                              <a:extLst>
                                <a:ext uri="{FF2B5EF4-FFF2-40B4-BE49-F238E27FC236}">
                                  <a16:creationId xmlns:a16="http://schemas.microsoft.com/office/drawing/2014/main" id="{3A1C9358-6585-6F4C-E28D-CAE392B575C9}"/>
                                </a:ext>
                              </a:extLst>
                            </p:cNvPr>
                            <p:cNvGrpSpPr>
                              <a:grpSpLocks/>
                            </p:cNvGrpSpPr>
                            <p:nvPr/>
                          </p:nvGrpSpPr>
                          <p:grpSpPr bwMode="auto">
                            <a:xfrm>
                              <a:off x="1945" y="1590"/>
                              <a:ext cx="23" cy="13"/>
                              <a:chOff x="1945" y="1590"/>
                              <a:chExt cx="23" cy="13"/>
                            </a:xfrm>
                          </p:grpSpPr>
                          <p:grpSp>
                            <p:nvGrpSpPr>
                              <p:cNvPr id="9475" name="Group 501">
                                <a:extLst>
                                  <a:ext uri="{FF2B5EF4-FFF2-40B4-BE49-F238E27FC236}">
                                    <a16:creationId xmlns:a16="http://schemas.microsoft.com/office/drawing/2014/main" id="{B706B6CE-7378-C1AB-29F3-B73ECC811008}"/>
                                  </a:ext>
                                </a:extLst>
                              </p:cNvPr>
                              <p:cNvGrpSpPr>
                                <a:grpSpLocks/>
                              </p:cNvGrpSpPr>
                              <p:nvPr/>
                            </p:nvGrpSpPr>
                            <p:grpSpPr bwMode="auto">
                              <a:xfrm>
                                <a:off x="1945" y="1590"/>
                                <a:ext cx="11" cy="13"/>
                                <a:chOff x="1945" y="1590"/>
                                <a:chExt cx="11" cy="13"/>
                              </a:xfrm>
                            </p:grpSpPr>
                            <p:grpSp>
                              <p:nvGrpSpPr>
                                <p:cNvPr id="9483" name="Group 502">
                                  <a:extLst>
                                    <a:ext uri="{FF2B5EF4-FFF2-40B4-BE49-F238E27FC236}">
                                      <a16:creationId xmlns:a16="http://schemas.microsoft.com/office/drawing/2014/main" id="{F0320406-A846-A71C-9597-6E5096BBBC37}"/>
                                    </a:ext>
                                  </a:extLst>
                                </p:cNvPr>
                                <p:cNvGrpSpPr>
                                  <a:grpSpLocks/>
                                </p:cNvGrpSpPr>
                                <p:nvPr/>
                              </p:nvGrpSpPr>
                              <p:grpSpPr bwMode="auto">
                                <a:xfrm>
                                  <a:off x="1945" y="1590"/>
                                  <a:ext cx="5" cy="13"/>
                                  <a:chOff x="1945" y="1590"/>
                                  <a:chExt cx="5" cy="13"/>
                                </a:xfrm>
                              </p:grpSpPr>
                              <p:sp>
                                <p:nvSpPr>
                                  <p:cNvPr id="9487" name="Rectangle 503">
                                    <a:extLst>
                                      <a:ext uri="{FF2B5EF4-FFF2-40B4-BE49-F238E27FC236}">
                                        <a16:creationId xmlns:a16="http://schemas.microsoft.com/office/drawing/2014/main" id="{69F9620A-BA23-3CFF-2013-2280B3DCB33F}"/>
                                      </a:ext>
                                    </a:extLst>
                                  </p:cNvPr>
                                  <p:cNvSpPr>
                                    <a:spLocks noChangeArrowheads="1"/>
                                  </p:cNvSpPr>
                                  <p:nvPr/>
                                </p:nvSpPr>
                                <p:spPr bwMode="auto">
                                  <a:xfrm>
                                    <a:off x="1945" y="1590"/>
                                    <a:ext cx="2"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488" name="Rectangle 504">
                                    <a:extLst>
                                      <a:ext uri="{FF2B5EF4-FFF2-40B4-BE49-F238E27FC236}">
                                        <a16:creationId xmlns:a16="http://schemas.microsoft.com/office/drawing/2014/main" id="{4C9819B0-54C7-2B58-6A61-D62F5B28E434}"/>
                                      </a:ext>
                                    </a:extLst>
                                  </p:cNvPr>
                                  <p:cNvSpPr>
                                    <a:spLocks noChangeArrowheads="1"/>
                                  </p:cNvSpPr>
                                  <p:nvPr/>
                                </p:nvSpPr>
                                <p:spPr bwMode="auto">
                                  <a:xfrm>
                                    <a:off x="1948" y="1590"/>
                                    <a:ext cx="2"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grpSp>
                              <p:nvGrpSpPr>
                                <p:cNvPr id="9484" name="Group 505">
                                  <a:extLst>
                                    <a:ext uri="{FF2B5EF4-FFF2-40B4-BE49-F238E27FC236}">
                                      <a16:creationId xmlns:a16="http://schemas.microsoft.com/office/drawing/2014/main" id="{D4EB5C39-48A8-6EAE-C720-FA9F30A57213}"/>
                                    </a:ext>
                                  </a:extLst>
                                </p:cNvPr>
                                <p:cNvGrpSpPr>
                                  <a:grpSpLocks/>
                                </p:cNvGrpSpPr>
                                <p:nvPr/>
                              </p:nvGrpSpPr>
                              <p:grpSpPr bwMode="auto">
                                <a:xfrm>
                                  <a:off x="1951" y="1590"/>
                                  <a:ext cx="5" cy="13"/>
                                  <a:chOff x="1951" y="1590"/>
                                  <a:chExt cx="5" cy="13"/>
                                </a:xfrm>
                              </p:grpSpPr>
                              <p:sp>
                                <p:nvSpPr>
                                  <p:cNvPr id="9485" name="Rectangle 506">
                                    <a:extLst>
                                      <a:ext uri="{FF2B5EF4-FFF2-40B4-BE49-F238E27FC236}">
                                        <a16:creationId xmlns:a16="http://schemas.microsoft.com/office/drawing/2014/main" id="{D7CF15B8-F16D-2C45-2FB8-85A8261930EB}"/>
                                      </a:ext>
                                    </a:extLst>
                                  </p:cNvPr>
                                  <p:cNvSpPr>
                                    <a:spLocks noChangeArrowheads="1"/>
                                  </p:cNvSpPr>
                                  <p:nvPr/>
                                </p:nvSpPr>
                                <p:spPr bwMode="auto">
                                  <a:xfrm>
                                    <a:off x="1951" y="1590"/>
                                    <a:ext cx="2"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486" name="Rectangle 507">
                                    <a:extLst>
                                      <a:ext uri="{FF2B5EF4-FFF2-40B4-BE49-F238E27FC236}">
                                        <a16:creationId xmlns:a16="http://schemas.microsoft.com/office/drawing/2014/main" id="{11F2E8B5-E258-FFFF-E81B-55EE8272F0C3}"/>
                                      </a:ext>
                                    </a:extLst>
                                  </p:cNvPr>
                                  <p:cNvSpPr>
                                    <a:spLocks noChangeArrowheads="1"/>
                                  </p:cNvSpPr>
                                  <p:nvPr/>
                                </p:nvSpPr>
                                <p:spPr bwMode="auto">
                                  <a:xfrm>
                                    <a:off x="1954" y="1590"/>
                                    <a:ext cx="2"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grpSp>
                          <p:grpSp>
                            <p:nvGrpSpPr>
                              <p:cNvPr id="9476" name="Group 508">
                                <a:extLst>
                                  <a:ext uri="{FF2B5EF4-FFF2-40B4-BE49-F238E27FC236}">
                                    <a16:creationId xmlns:a16="http://schemas.microsoft.com/office/drawing/2014/main" id="{0C834261-BE54-09D4-06DB-0871EC7B52C6}"/>
                                  </a:ext>
                                </a:extLst>
                              </p:cNvPr>
                              <p:cNvGrpSpPr>
                                <a:grpSpLocks/>
                              </p:cNvGrpSpPr>
                              <p:nvPr/>
                            </p:nvGrpSpPr>
                            <p:grpSpPr bwMode="auto">
                              <a:xfrm>
                                <a:off x="1957" y="1590"/>
                                <a:ext cx="11" cy="13"/>
                                <a:chOff x="1957" y="1590"/>
                                <a:chExt cx="11" cy="13"/>
                              </a:xfrm>
                            </p:grpSpPr>
                            <p:grpSp>
                              <p:nvGrpSpPr>
                                <p:cNvPr id="9477" name="Group 509">
                                  <a:extLst>
                                    <a:ext uri="{FF2B5EF4-FFF2-40B4-BE49-F238E27FC236}">
                                      <a16:creationId xmlns:a16="http://schemas.microsoft.com/office/drawing/2014/main" id="{D672EDCC-30BC-A741-31A7-9A1EDCEFE218}"/>
                                    </a:ext>
                                  </a:extLst>
                                </p:cNvPr>
                                <p:cNvGrpSpPr>
                                  <a:grpSpLocks/>
                                </p:cNvGrpSpPr>
                                <p:nvPr/>
                              </p:nvGrpSpPr>
                              <p:grpSpPr bwMode="auto">
                                <a:xfrm>
                                  <a:off x="1957" y="1590"/>
                                  <a:ext cx="5" cy="13"/>
                                  <a:chOff x="1957" y="1590"/>
                                  <a:chExt cx="5" cy="13"/>
                                </a:xfrm>
                              </p:grpSpPr>
                              <p:sp>
                                <p:nvSpPr>
                                  <p:cNvPr id="9481" name="Rectangle 510">
                                    <a:extLst>
                                      <a:ext uri="{FF2B5EF4-FFF2-40B4-BE49-F238E27FC236}">
                                        <a16:creationId xmlns:a16="http://schemas.microsoft.com/office/drawing/2014/main" id="{51F03A4F-42E2-7F4D-6EE6-19526F245064}"/>
                                      </a:ext>
                                    </a:extLst>
                                  </p:cNvPr>
                                  <p:cNvSpPr>
                                    <a:spLocks noChangeArrowheads="1"/>
                                  </p:cNvSpPr>
                                  <p:nvPr/>
                                </p:nvSpPr>
                                <p:spPr bwMode="auto">
                                  <a:xfrm>
                                    <a:off x="1957" y="1590"/>
                                    <a:ext cx="2"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482" name="Rectangle 511">
                                    <a:extLst>
                                      <a:ext uri="{FF2B5EF4-FFF2-40B4-BE49-F238E27FC236}">
                                        <a16:creationId xmlns:a16="http://schemas.microsoft.com/office/drawing/2014/main" id="{389E3695-9807-BA72-9B30-33CAFCA18004}"/>
                                      </a:ext>
                                    </a:extLst>
                                  </p:cNvPr>
                                  <p:cNvSpPr>
                                    <a:spLocks noChangeArrowheads="1"/>
                                  </p:cNvSpPr>
                                  <p:nvPr/>
                                </p:nvSpPr>
                                <p:spPr bwMode="auto">
                                  <a:xfrm>
                                    <a:off x="1960" y="1590"/>
                                    <a:ext cx="2"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grpSp>
                              <p:nvGrpSpPr>
                                <p:cNvPr id="9478" name="Group 512">
                                  <a:extLst>
                                    <a:ext uri="{FF2B5EF4-FFF2-40B4-BE49-F238E27FC236}">
                                      <a16:creationId xmlns:a16="http://schemas.microsoft.com/office/drawing/2014/main" id="{42409681-F561-735A-E7D6-2A5ABAEA1B11}"/>
                                    </a:ext>
                                  </a:extLst>
                                </p:cNvPr>
                                <p:cNvGrpSpPr>
                                  <a:grpSpLocks/>
                                </p:cNvGrpSpPr>
                                <p:nvPr/>
                              </p:nvGrpSpPr>
                              <p:grpSpPr bwMode="auto">
                                <a:xfrm>
                                  <a:off x="1963" y="1590"/>
                                  <a:ext cx="5" cy="13"/>
                                  <a:chOff x="1963" y="1590"/>
                                  <a:chExt cx="5" cy="13"/>
                                </a:xfrm>
                              </p:grpSpPr>
                              <p:sp>
                                <p:nvSpPr>
                                  <p:cNvPr id="9479" name="Rectangle 513">
                                    <a:extLst>
                                      <a:ext uri="{FF2B5EF4-FFF2-40B4-BE49-F238E27FC236}">
                                        <a16:creationId xmlns:a16="http://schemas.microsoft.com/office/drawing/2014/main" id="{57658152-3DB1-ED4B-89FC-7C46549164CE}"/>
                                      </a:ext>
                                    </a:extLst>
                                  </p:cNvPr>
                                  <p:cNvSpPr>
                                    <a:spLocks noChangeArrowheads="1"/>
                                  </p:cNvSpPr>
                                  <p:nvPr/>
                                </p:nvSpPr>
                                <p:spPr bwMode="auto">
                                  <a:xfrm>
                                    <a:off x="1963" y="1590"/>
                                    <a:ext cx="2"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480" name="Rectangle 514">
                                    <a:extLst>
                                      <a:ext uri="{FF2B5EF4-FFF2-40B4-BE49-F238E27FC236}">
                                        <a16:creationId xmlns:a16="http://schemas.microsoft.com/office/drawing/2014/main" id="{7B75E6A5-B020-C455-6293-9389CD956B3B}"/>
                                      </a:ext>
                                    </a:extLst>
                                  </p:cNvPr>
                                  <p:cNvSpPr>
                                    <a:spLocks noChangeArrowheads="1"/>
                                  </p:cNvSpPr>
                                  <p:nvPr/>
                                </p:nvSpPr>
                                <p:spPr bwMode="auto">
                                  <a:xfrm>
                                    <a:off x="1966" y="1590"/>
                                    <a:ext cx="2"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grpSp>
                        </p:grpSp>
                        <p:grpSp>
                          <p:nvGrpSpPr>
                            <p:cNvPr id="9460" name="Group 515">
                              <a:extLst>
                                <a:ext uri="{FF2B5EF4-FFF2-40B4-BE49-F238E27FC236}">
                                  <a16:creationId xmlns:a16="http://schemas.microsoft.com/office/drawing/2014/main" id="{DACB71B8-32D0-645E-25A5-4E77E61673FF}"/>
                                </a:ext>
                              </a:extLst>
                            </p:cNvPr>
                            <p:cNvGrpSpPr>
                              <a:grpSpLocks/>
                            </p:cNvGrpSpPr>
                            <p:nvPr/>
                          </p:nvGrpSpPr>
                          <p:grpSpPr bwMode="auto">
                            <a:xfrm>
                              <a:off x="1969" y="1590"/>
                              <a:ext cx="23" cy="13"/>
                              <a:chOff x="1969" y="1590"/>
                              <a:chExt cx="23" cy="13"/>
                            </a:xfrm>
                          </p:grpSpPr>
                          <p:grpSp>
                            <p:nvGrpSpPr>
                              <p:cNvPr id="9461" name="Group 516">
                                <a:extLst>
                                  <a:ext uri="{FF2B5EF4-FFF2-40B4-BE49-F238E27FC236}">
                                    <a16:creationId xmlns:a16="http://schemas.microsoft.com/office/drawing/2014/main" id="{C23D2D7E-BE3B-9C68-9F5D-3BC6FD039D3F}"/>
                                  </a:ext>
                                </a:extLst>
                              </p:cNvPr>
                              <p:cNvGrpSpPr>
                                <a:grpSpLocks/>
                              </p:cNvGrpSpPr>
                              <p:nvPr/>
                            </p:nvGrpSpPr>
                            <p:grpSpPr bwMode="auto">
                              <a:xfrm>
                                <a:off x="1969" y="1590"/>
                                <a:ext cx="11" cy="13"/>
                                <a:chOff x="1969" y="1590"/>
                                <a:chExt cx="11" cy="13"/>
                              </a:xfrm>
                            </p:grpSpPr>
                            <p:grpSp>
                              <p:nvGrpSpPr>
                                <p:cNvPr id="9469" name="Group 517">
                                  <a:extLst>
                                    <a:ext uri="{FF2B5EF4-FFF2-40B4-BE49-F238E27FC236}">
                                      <a16:creationId xmlns:a16="http://schemas.microsoft.com/office/drawing/2014/main" id="{C98E60B6-3F46-4983-6F20-058F13207257}"/>
                                    </a:ext>
                                  </a:extLst>
                                </p:cNvPr>
                                <p:cNvGrpSpPr>
                                  <a:grpSpLocks/>
                                </p:cNvGrpSpPr>
                                <p:nvPr/>
                              </p:nvGrpSpPr>
                              <p:grpSpPr bwMode="auto">
                                <a:xfrm>
                                  <a:off x="1969" y="1590"/>
                                  <a:ext cx="5" cy="13"/>
                                  <a:chOff x="1969" y="1590"/>
                                  <a:chExt cx="5" cy="13"/>
                                </a:xfrm>
                              </p:grpSpPr>
                              <p:sp>
                                <p:nvSpPr>
                                  <p:cNvPr id="9473" name="Rectangle 518">
                                    <a:extLst>
                                      <a:ext uri="{FF2B5EF4-FFF2-40B4-BE49-F238E27FC236}">
                                        <a16:creationId xmlns:a16="http://schemas.microsoft.com/office/drawing/2014/main" id="{0E63B78A-BCD6-4688-96E7-25573BBCFE6B}"/>
                                      </a:ext>
                                    </a:extLst>
                                  </p:cNvPr>
                                  <p:cNvSpPr>
                                    <a:spLocks noChangeArrowheads="1"/>
                                  </p:cNvSpPr>
                                  <p:nvPr/>
                                </p:nvSpPr>
                                <p:spPr bwMode="auto">
                                  <a:xfrm>
                                    <a:off x="1969" y="1590"/>
                                    <a:ext cx="2"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474" name="Rectangle 519">
                                    <a:extLst>
                                      <a:ext uri="{FF2B5EF4-FFF2-40B4-BE49-F238E27FC236}">
                                        <a16:creationId xmlns:a16="http://schemas.microsoft.com/office/drawing/2014/main" id="{C750481A-5B2E-C6E7-1E5B-CAE4F76DE7E5}"/>
                                      </a:ext>
                                    </a:extLst>
                                  </p:cNvPr>
                                  <p:cNvSpPr>
                                    <a:spLocks noChangeArrowheads="1"/>
                                  </p:cNvSpPr>
                                  <p:nvPr/>
                                </p:nvSpPr>
                                <p:spPr bwMode="auto">
                                  <a:xfrm>
                                    <a:off x="1972" y="1590"/>
                                    <a:ext cx="2"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grpSp>
                              <p:nvGrpSpPr>
                                <p:cNvPr id="9470" name="Group 520">
                                  <a:extLst>
                                    <a:ext uri="{FF2B5EF4-FFF2-40B4-BE49-F238E27FC236}">
                                      <a16:creationId xmlns:a16="http://schemas.microsoft.com/office/drawing/2014/main" id="{B520F7F2-CF92-25AC-E9D1-7C4AB0059325}"/>
                                    </a:ext>
                                  </a:extLst>
                                </p:cNvPr>
                                <p:cNvGrpSpPr>
                                  <a:grpSpLocks/>
                                </p:cNvGrpSpPr>
                                <p:nvPr/>
                              </p:nvGrpSpPr>
                              <p:grpSpPr bwMode="auto">
                                <a:xfrm>
                                  <a:off x="1975" y="1590"/>
                                  <a:ext cx="5" cy="13"/>
                                  <a:chOff x="1975" y="1590"/>
                                  <a:chExt cx="5" cy="13"/>
                                </a:xfrm>
                              </p:grpSpPr>
                              <p:sp>
                                <p:nvSpPr>
                                  <p:cNvPr id="9471" name="Rectangle 521">
                                    <a:extLst>
                                      <a:ext uri="{FF2B5EF4-FFF2-40B4-BE49-F238E27FC236}">
                                        <a16:creationId xmlns:a16="http://schemas.microsoft.com/office/drawing/2014/main" id="{FD1CF5BA-DC6E-5A11-BECD-BFCAC084CD7D}"/>
                                      </a:ext>
                                    </a:extLst>
                                  </p:cNvPr>
                                  <p:cNvSpPr>
                                    <a:spLocks noChangeArrowheads="1"/>
                                  </p:cNvSpPr>
                                  <p:nvPr/>
                                </p:nvSpPr>
                                <p:spPr bwMode="auto">
                                  <a:xfrm>
                                    <a:off x="1975" y="1590"/>
                                    <a:ext cx="2"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472" name="Rectangle 522">
                                    <a:extLst>
                                      <a:ext uri="{FF2B5EF4-FFF2-40B4-BE49-F238E27FC236}">
                                        <a16:creationId xmlns:a16="http://schemas.microsoft.com/office/drawing/2014/main" id="{E7D1449D-5BE5-404E-3545-CA1B59E9FEE8}"/>
                                      </a:ext>
                                    </a:extLst>
                                  </p:cNvPr>
                                  <p:cNvSpPr>
                                    <a:spLocks noChangeArrowheads="1"/>
                                  </p:cNvSpPr>
                                  <p:nvPr/>
                                </p:nvSpPr>
                                <p:spPr bwMode="auto">
                                  <a:xfrm>
                                    <a:off x="1978" y="1590"/>
                                    <a:ext cx="2"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grpSp>
                          <p:grpSp>
                            <p:nvGrpSpPr>
                              <p:cNvPr id="9462" name="Group 523">
                                <a:extLst>
                                  <a:ext uri="{FF2B5EF4-FFF2-40B4-BE49-F238E27FC236}">
                                    <a16:creationId xmlns:a16="http://schemas.microsoft.com/office/drawing/2014/main" id="{954847E1-59B9-E66B-FB32-38A8A9D74366}"/>
                                  </a:ext>
                                </a:extLst>
                              </p:cNvPr>
                              <p:cNvGrpSpPr>
                                <a:grpSpLocks/>
                              </p:cNvGrpSpPr>
                              <p:nvPr/>
                            </p:nvGrpSpPr>
                            <p:grpSpPr bwMode="auto">
                              <a:xfrm>
                                <a:off x="1981" y="1590"/>
                                <a:ext cx="11" cy="13"/>
                                <a:chOff x="1981" y="1590"/>
                                <a:chExt cx="11" cy="13"/>
                              </a:xfrm>
                            </p:grpSpPr>
                            <p:grpSp>
                              <p:nvGrpSpPr>
                                <p:cNvPr id="9463" name="Group 524">
                                  <a:extLst>
                                    <a:ext uri="{FF2B5EF4-FFF2-40B4-BE49-F238E27FC236}">
                                      <a16:creationId xmlns:a16="http://schemas.microsoft.com/office/drawing/2014/main" id="{8D20FF07-5544-9F7E-4CC9-36987B533FC5}"/>
                                    </a:ext>
                                  </a:extLst>
                                </p:cNvPr>
                                <p:cNvGrpSpPr>
                                  <a:grpSpLocks/>
                                </p:cNvGrpSpPr>
                                <p:nvPr/>
                              </p:nvGrpSpPr>
                              <p:grpSpPr bwMode="auto">
                                <a:xfrm>
                                  <a:off x="1981" y="1590"/>
                                  <a:ext cx="5" cy="13"/>
                                  <a:chOff x="1981" y="1590"/>
                                  <a:chExt cx="5" cy="13"/>
                                </a:xfrm>
                              </p:grpSpPr>
                              <p:sp>
                                <p:nvSpPr>
                                  <p:cNvPr id="9467" name="Rectangle 525">
                                    <a:extLst>
                                      <a:ext uri="{FF2B5EF4-FFF2-40B4-BE49-F238E27FC236}">
                                        <a16:creationId xmlns:a16="http://schemas.microsoft.com/office/drawing/2014/main" id="{6BCFA3E0-99F7-B92E-A8B6-9D81B2EAF9A4}"/>
                                      </a:ext>
                                    </a:extLst>
                                  </p:cNvPr>
                                  <p:cNvSpPr>
                                    <a:spLocks noChangeArrowheads="1"/>
                                  </p:cNvSpPr>
                                  <p:nvPr/>
                                </p:nvSpPr>
                                <p:spPr bwMode="auto">
                                  <a:xfrm>
                                    <a:off x="1981" y="1590"/>
                                    <a:ext cx="2"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468" name="Rectangle 526">
                                    <a:extLst>
                                      <a:ext uri="{FF2B5EF4-FFF2-40B4-BE49-F238E27FC236}">
                                        <a16:creationId xmlns:a16="http://schemas.microsoft.com/office/drawing/2014/main" id="{B1C34165-3893-4690-DEA3-A91367833C40}"/>
                                      </a:ext>
                                    </a:extLst>
                                  </p:cNvPr>
                                  <p:cNvSpPr>
                                    <a:spLocks noChangeArrowheads="1"/>
                                  </p:cNvSpPr>
                                  <p:nvPr/>
                                </p:nvSpPr>
                                <p:spPr bwMode="auto">
                                  <a:xfrm>
                                    <a:off x="1984" y="1590"/>
                                    <a:ext cx="2"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grpSp>
                              <p:nvGrpSpPr>
                                <p:cNvPr id="9464" name="Group 527">
                                  <a:extLst>
                                    <a:ext uri="{FF2B5EF4-FFF2-40B4-BE49-F238E27FC236}">
                                      <a16:creationId xmlns:a16="http://schemas.microsoft.com/office/drawing/2014/main" id="{B615D61E-4DC3-30F9-665B-D5095A7F720F}"/>
                                    </a:ext>
                                  </a:extLst>
                                </p:cNvPr>
                                <p:cNvGrpSpPr>
                                  <a:grpSpLocks/>
                                </p:cNvGrpSpPr>
                                <p:nvPr/>
                              </p:nvGrpSpPr>
                              <p:grpSpPr bwMode="auto">
                                <a:xfrm>
                                  <a:off x="1987" y="1590"/>
                                  <a:ext cx="5" cy="13"/>
                                  <a:chOff x="1987" y="1590"/>
                                  <a:chExt cx="5" cy="13"/>
                                </a:xfrm>
                              </p:grpSpPr>
                              <p:sp>
                                <p:nvSpPr>
                                  <p:cNvPr id="9465" name="Rectangle 528">
                                    <a:extLst>
                                      <a:ext uri="{FF2B5EF4-FFF2-40B4-BE49-F238E27FC236}">
                                        <a16:creationId xmlns:a16="http://schemas.microsoft.com/office/drawing/2014/main" id="{AC7F5349-3483-92D1-8879-8BD22EBB1867}"/>
                                      </a:ext>
                                    </a:extLst>
                                  </p:cNvPr>
                                  <p:cNvSpPr>
                                    <a:spLocks noChangeArrowheads="1"/>
                                  </p:cNvSpPr>
                                  <p:nvPr/>
                                </p:nvSpPr>
                                <p:spPr bwMode="auto">
                                  <a:xfrm>
                                    <a:off x="1987" y="1590"/>
                                    <a:ext cx="2"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466" name="Rectangle 529">
                                    <a:extLst>
                                      <a:ext uri="{FF2B5EF4-FFF2-40B4-BE49-F238E27FC236}">
                                        <a16:creationId xmlns:a16="http://schemas.microsoft.com/office/drawing/2014/main" id="{E5323740-CA99-462A-8C7D-24346981A0A2}"/>
                                      </a:ext>
                                    </a:extLst>
                                  </p:cNvPr>
                                  <p:cNvSpPr>
                                    <a:spLocks noChangeArrowheads="1"/>
                                  </p:cNvSpPr>
                                  <p:nvPr/>
                                </p:nvSpPr>
                                <p:spPr bwMode="auto">
                                  <a:xfrm>
                                    <a:off x="1990" y="1590"/>
                                    <a:ext cx="2"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grpSp>
                        </p:grpSp>
                      </p:grpSp>
                    </p:grpSp>
                    <p:grpSp>
                      <p:nvGrpSpPr>
                        <p:cNvPr id="9394" name="Group 530">
                          <a:extLst>
                            <a:ext uri="{FF2B5EF4-FFF2-40B4-BE49-F238E27FC236}">
                              <a16:creationId xmlns:a16="http://schemas.microsoft.com/office/drawing/2014/main" id="{B75F63F5-4C9F-0BFA-4533-F34AB619B9A4}"/>
                            </a:ext>
                          </a:extLst>
                        </p:cNvPr>
                        <p:cNvGrpSpPr>
                          <a:grpSpLocks/>
                        </p:cNvGrpSpPr>
                        <p:nvPr/>
                      </p:nvGrpSpPr>
                      <p:grpSpPr bwMode="auto">
                        <a:xfrm>
                          <a:off x="1993" y="1590"/>
                          <a:ext cx="94" cy="13"/>
                          <a:chOff x="1993" y="1590"/>
                          <a:chExt cx="94" cy="13"/>
                        </a:xfrm>
                      </p:grpSpPr>
                      <p:grpSp>
                        <p:nvGrpSpPr>
                          <p:cNvPr id="9395" name="Group 531">
                            <a:extLst>
                              <a:ext uri="{FF2B5EF4-FFF2-40B4-BE49-F238E27FC236}">
                                <a16:creationId xmlns:a16="http://schemas.microsoft.com/office/drawing/2014/main" id="{53F4CE96-CFDE-CD53-2B1A-B8533157B1B2}"/>
                              </a:ext>
                            </a:extLst>
                          </p:cNvPr>
                          <p:cNvGrpSpPr>
                            <a:grpSpLocks/>
                          </p:cNvGrpSpPr>
                          <p:nvPr/>
                        </p:nvGrpSpPr>
                        <p:grpSpPr bwMode="auto">
                          <a:xfrm>
                            <a:off x="1993" y="1590"/>
                            <a:ext cx="47" cy="13"/>
                            <a:chOff x="1993" y="1590"/>
                            <a:chExt cx="47" cy="13"/>
                          </a:xfrm>
                        </p:grpSpPr>
                        <p:grpSp>
                          <p:nvGrpSpPr>
                            <p:cNvPr id="9427" name="Group 532">
                              <a:extLst>
                                <a:ext uri="{FF2B5EF4-FFF2-40B4-BE49-F238E27FC236}">
                                  <a16:creationId xmlns:a16="http://schemas.microsoft.com/office/drawing/2014/main" id="{BB4F4727-9E77-3F53-13A0-D44D146C3D60}"/>
                                </a:ext>
                              </a:extLst>
                            </p:cNvPr>
                            <p:cNvGrpSpPr>
                              <a:grpSpLocks/>
                            </p:cNvGrpSpPr>
                            <p:nvPr/>
                          </p:nvGrpSpPr>
                          <p:grpSpPr bwMode="auto">
                            <a:xfrm>
                              <a:off x="1993" y="1590"/>
                              <a:ext cx="23" cy="13"/>
                              <a:chOff x="1993" y="1590"/>
                              <a:chExt cx="23" cy="13"/>
                            </a:xfrm>
                          </p:grpSpPr>
                          <p:grpSp>
                            <p:nvGrpSpPr>
                              <p:cNvPr id="9443" name="Group 533">
                                <a:extLst>
                                  <a:ext uri="{FF2B5EF4-FFF2-40B4-BE49-F238E27FC236}">
                                    <a16:creationId xmlns:a16="http://schemas.microsoft.com/office/drawing/2014/main" id="{6D07CCE1-8226-92F6-6C79-A8827527BFC2}"/>
                                  </a:ext>
                                </a:extLst>
                              </p:cNvPr>
                              <p:cNvGrpSpPr>
                                <a:grpSpLocks/>
                              </p:cNvGrpSpPr>
                              <p:nvPr/>
                            </p:nvGrpSpPr>
                            <p:grpSpPr bwMode="auto">
                              <a:xfrm>
                                <a:off x="1993" y="1590"/>
                                <a:ext cx="11" cy="13"/>
                                <a:chOff x="1993" y="1590"/>
                                <a:chExt cx="11" cy="13"/>
                              </a:xfrm>
                            </p:grpSpPr>
                            <p:grpSp>
                              <p:nvGrpSpPr>
                                <p:cNvPr id="9451" name="Group 534">
                                  <a:extLst>
                                    <a:ext uri="{FF2B5EF4-FFF2-40B4-BE49-F238E27FC236}">
                                      <a16:creationId xmlns:a16="http://schemas.microsoft.com/office/drawing/2014/main" id="{5E77F7AD-2D46-C058-83E4-FB4B77E621D5}"/>
                                    </a:ext>
                                  </a:extLst>
                                </p:cNvPr>
                                <p:cNvGrpSpPr>
                                  <a:grpSpLocks/>
                                </p:cNvGrpSpPr>
                                <p:nvPr/>
                              </p:nvGrpSpPr>
                              <p:grpSpPr bwMode="auto">
                                <a:xfrm>
                                  <a:off x="1993" y="1590"/>
                                  <a:ext cx="5" cy="13"/>
                                  <a:chOff x="1993" y="1590"/>
                                  <a:chExt cx="5" cy="13"/>
                                </a:xfrm>
                              </p:grpSpPr>
                              <p:sp>
                                <p:nvSpPr>
                                  <p:cNvPr id="9455" name="Rectangle 535">
                                    <a:extLst>
                                      <a:ext uri="{FF2B5EF4-FFF2-40B4-BE49-F238E27FC236}">
                                        <a16:creationId xmlns:a16="http://schemas.microsoft.com/office/drawing/2014/main" id="{466412C5-2C22-03EF-1CC2-7009DA1A394A}"/>
                                      </a:ext>
                                    </a:extLst>
                                  </p:cNvPr>
                                  <p:cNvSpPr>
                                    <a:spLocks noChangeArrowheads="1"/>
                                  </p:cNvSpPr>
                                  <p:nvPr/>
                                </p:nvSpPr>
                                <p:spPr bwMode="auto">
                                  <a:xfrm>
                                    <a:off x="1993" y="1590"/>
                                    <a:ext cx="2"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456" name="Rectangle 536">
                                    <a:extLst>
                                      <a:ext uri="{FF2B5EF4-FFF2-40B4-BE49-F238E27FC236}">
                                        <a16:creationId xmlns:a16="http://schemas.microsoft.com/office/drawing/2014/main" id="{D6149CB5-6EE3-D174-EB0E-8B56B1013993}"/>
                                      </a:ext>
                                    </a:extLst>
                                  </p:cNvPr>
                                  <p:cNvSpPr>
                                    <a:spLocks noChangeArrowheads="1"/>
                                  </p:cNvSpPr>
                                  <p:nvPr/>
                                </p:nvSpPr>
                                <p:spPr bwMode="auto">
                                  <a:xfrm>
                                    <a:off x="1996" y="1590"/>
                                    <a:ext cx="2"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grpSp>
                              <p:nvGrpSpPr>
                                <p:cNvPr id="9452" name="Group 537">
                                  <a:extLst>
                                    <a:ext uri="{FF2B5EF4-FFF2-40B4-BE49-F238E27FC236}">
                                      <a16:creationId xmlns:a16="http://schemas.microsoft.com/office/drawing/2014/main" id="{7B563195-CD40-3FD5-B95C-049C5595A4CA}"/>
                                    </a:ext>
                                  </a:extLst>
                                </p:cNvPr>
                                <p:cNvGrpSpPr>
                                  <a:grpSpLocks/>
                                </p:cNvGrpSpPr>
                                <p:nvPr/>
                              </p:nvGrpSpPr>
                              <p:grpSpPr bwMode="auto">
                                <a:xfrm>
                                  <a:off x="1999" y="1590"/>
                                  <a:ext cx="5" cy="13"/>
                                  <a:chOff x="1999" y="1590"/>
                                  <a:chExt cx="5" cy="13"/>
                                </a:xfrm>
                              </p:grpSpPr>
                              <p:sp>
                                <p:nvSpPr>
                                  <p:cNvPr id="9453" name="Rectangle 538">
                                    <a:extLst>
                                      <a:ext uri="{FF2B5EF4-FFF2-40B4-BE49-F238E27FC236}">
                                        <a16:creationId xmlns:a16="http://schemas.microsoft.com/office/drawing/2014/main" id="{15BD3EBB-FF69-D343-8613-995EB1535002}"/>
                                      </a:ext>
                                    </a:extLst>
                                  </p:cNvPr>
                                  <p:cNvSpPr>
                                    <a:spLocks noChangeArrowheads="1"/>
                                  </p:cNvSpPr>
                                  <p:nvPr/>
                                </p:nvSpPr>
                                <p:spPr bwMode="auto">
                                  <a:xfrm>
                                    <a:off x="1999" y="1590"/>
                                    <a:ext cx="2"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454" name="Rectangle 539">
                                    <a:extLst>
                                      <a:ext uri="{FF2B5EF4-FFF2-40B4-BE49-F238E27FC236}">
                                        <a16:creationId xmlns:a16="http://schemas.microsoft.com/office/drawing/2014/main" id="{C18A448E-42F0-5DEF-B169-FE00AEE9A5AE}"/>
                                      </a:ext>
                                    </a:extLst>
                                  </p:cNvPr>
                                  <p:cNvSpPr>
                                    <a:spLocks noChangeArrowheads="1"/>
                                  </p:cNvSpPr>
                                  <p:nvPr/>
                                </p:nvSpPr>
                                <p:spPr bwMode="auto">
                                  <a:xfrm>
                                    <a:off x="2002" y="1590"/>
                                    <a:ext cx="2"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grpSp>
                          <p:grpSp>
                            <p:nvGrpSpPr>
                              <p:cNvPr id="9444" name="Group 540">
                                <a:extLst>
                                  <a:ext uri="{FF2B5EF4-FFF2-40B4-BE49-F238E27FC236}">
                                    <a16:creationId xmlns:a16="http://schemas.microsoft.com/office/drawing/2014/main" id="{428A6697-6389-3BFF-AF8D-9F0ED7CF6659}"/>
                                  </a:ext>
                                </a:extLst>
                              </p:cNvPr>
                              <p:cNvGrpSpPr>
                                <a:grpSpLocks/>
                              </p:cNvGrpSpPr>
                              <p:nvPr/>
                            </p:nvGrpSpPr>
                            <p:grpSpPr bwMode="auto">
                              <a:xfrm>
                                <a:off x="2005" y="1590"/>
                                <a:ext cx="11" cy="13"/>
                                <a:chOff x="2005" y="1590"/>
                                <a:chExt cx="11" cy="13"/>
                              </a:xfrm>
                            </p:grpSpPr>
                            <p:grpSp>
                              <p:nvGrpSpPr>
                                <p:cNvPr id="9445" name="Group 541">
                                  <a:extLst>
                                    <a:ext uri="{FF2B5EF4-FFF2-40B4-BE49-F238E27FC236}">
                                      <a16:creationId xmlns:a16="http://schemas.microsoft.com/office/drawing/2014/main" id="{81E3BC1B-7C67-5049-1D18-D0691AC16581}"/>
                                    </a:ext>
                                  </a:extLst>
                                </p:cNvPr>
                                <p:cNvGrpSpPr>
                                  <a:grpSpLocks/>
                                </p:cNvGrpSpPr>
                                <p:nvPr/>
                              </p:nvGrpSpPr>
                              <p:grpSpPr bwMode="auto">
                                <a:xfrm>
                                  <a:off x="2005" y="1590"/>
                                  <a:ext cx="5" cy="13"/>
                                  <a:chOff x="2005" y="1590"/>
                                  <a:chExt cx="5" cy="13"/>
                                </a:xfrm>
                              </p:grpSpPr>
                              <p:sp>
                                <p:nvSpPr>
                                  <p:cNvPr id="9449" name="Rectangle 542">
                                    <a:extLst>
                                      <a:ext uri="{FF2B5EF4-FFF2-40B4-BE49-F238E27FC236}">
                                        <a16:creationId xmlns:a16="http://schemas.microsoft.com/office/drawing/2014/main" id="{A495822B-F715-2B89-02AB-BD9D623DC764}"/>
                                      </a:ext>
                                    </a:extLst>
                                  </p:cNvPr>
                                  <p:cNvSpPr>
                                    <a:spLocks noChangeArrowheads="1"/>
                                  </p:cNvSpPr>
                                  <p:nvPr/>
                                </p:nvSpPr>
                                <p:spPr bwMode="auto">
                                  <a:xfrm>
                                    <a:off x="2005" y="1590"/>
                                    <a:ext cx="2"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450" name="Rectangle 543">
                                    <a:extLst>
                                      <a:ext uri="{FF2B5EF4-FFF2-40B4-BE49-F238E27FC236}">
                                        <a16:creationId xmlns:a16="http://schemas.microsoft.com/office/drawing/2014/main" id="{1DD225FE-7256-E24A-F021-37119983F1EE}"/>
                                      </a:ext>
                                    </a:extLst>
                                  </p:cNvPr>
                                  <p:cNvSpPr>
                                    <a:spLocks noChangeArrowheads="1"/>
                                  </p:cNvSpPr>
                                  <p:nvPr/>
                                </p:nvSpPr>
                                <p:spPr bwMode="auto">
                                  <a:xfrm>
                                    <a:off x="2008" y="1590"/>
                                    <a:ext cx="2"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grpSp>
                              <p:nvGrpSpPr>
                                <p:cNvPr id="9446" name="Group 544">
                                  <a:extLst>
                                    <a:ext uri="{FF2B5EF4-FFF2-40B4-BE49-F238E27FC236}">
                                      <a16:creationId xmlns:a16="http://schemas.microsoft.com/office/drawing/2014/main" id="{623A90F1-1E13-2FDF-D5FB-0D9DFFF96428}"/>
                                    </a:ext>
                                  </a:extLst>
                                </p:cNvPr>
                                <p:cNvGrpSpPr>
                                  <a:grpSpLocks/>
                                </p:cNvGrpSpPr>
                                <p:nvPr/>
                              </p:nvGrpSpPr>
                              <p:grpSpPr bwMode="auto">
                                <a:xfrm>
                                  <a:off x="2011" y="1590"/>
                                  <a:ext cx="5" cy="13"/>
                                  <a:chOff x="2011" y="1590"/>
                                  <a:chExt cx="5" cy="13"/>
                                </a:xfrm>
                              </p:grpSpPr>
                              <p:sp>
                                <p:nvSpPr>
                                  <p:cNvPr id="9447" name="Rectangle 545">
                                    <a:extLst>
                                      <a:ext uri="{FF2B5EF4-FFF2-40B4-BE49-F238E27FC236}">
                                        <a16:creationId xmlns:a16="http://schemas.microsoft.com/office/drawing/2014/main" id="{47E3F189-5D8C-6F5B-C876-835D53470FE3}"/>
                                      </a:ext>
                                    </a:extLst>
                                  </p:cNvPr>
                                  <p:cNvSpPr>
                                    <a:spLocks noChangeArrowheads="1"/>
                                  </p:cNvSpPr>
                                  <p:nvPr/>
                                </p:nvSpPr>
                                <p:spPr bwMode="auto">
                                  <a:xfrm>
                                    <a:off x="2011" y="1590"/>
                                    <a:ext cx="2"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448" name="Rectangle 546">
                                    <a:extLst>
                                      <a:ext uri="{FF2B5EF4-FFF2-40B4-BE49-F238E27FC236}">
                                        <a16:creationId xmlns:a16="http://schemas.microsoft.com/office/drawing/2014/main" id="{89BD6F8A-1F01-99B4-EF3C-A779715EEE1D}"/>
                                      </a:ext>
                                    </a:extLst>
                                  </p:cNvPr>
                                  <p:cNvSpPr>
                                    <a:spLocks noChangeArrowheads="1"/>
                                  </p:cNvSpPr>
                                  <p:nvPr/>
                                </p:nvSpPr>
                                <p:spPr bwMode="auto">
                                  <a:xfrm>
                                    <a:off x="2014" y="1590"/>
                                    <a:ext cx="2"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grpSp>
                        </p:grpSp>
                        <p:grpSp>
                          <p:nvGrpSpPr>
                            <p:cNvPr id="9428" name="Group 547">
                              <a:extLst>
                                <a:ext uri="{FF2B5EF4-FFF2-40B4-BE49-F238E27FC236}">
                                  <a16:creationId xmlns:a16="http://schemas.microsoft.com/office/drawing/2014/main" id="{764EDC92-9087-8D9C-05B2-1E62D0ABDDA7}"/>
                                </a:ext>
                              </a:extLst>
                            </p:cNvPr>
                            <p:cNvGrpSpPr>
                              <a:grpSpLocks/>
                            </p:cNvGrpSpPr>
                            <p:nvPr/>
                          </p:nvGrpSpPr>
                          <p:grpSpPr bwMode="auto">
                            <a:xfrm>
                              <a:off x="2017" y="1590"/>
                              <a:ext cx="23" cy="13"/>
                              <a:chOff x="2017" y="1590"/>
                              <a:chExt cx="23" cy="13"/>
                            </a:xfrm>
                          </p:grpSpPr>
                          <p:grpSp>
                            <p:nvGrpSpPr>
                              <p:cNvPr id="9429" name="Group 548">
                                <a:extLst>
                                  <a:ext uri="{FF2B5EF4-FFF2-40B4-BE49-F238E27FC236}">
                                    <a16:creationId xmlns:a16="http://schemas.microsoft.com/office/drawing/2014/main" id="{3B051E2D-8CA8-C0C9-7128-7BEBCD988957}"/>
                                  </a:ext>
                                </a:extLst>
                              </p:cNvPr>
                              <p:cNvGrpSpPr>
                                <a:grpSpLocks/>
                              </p:cNvGrpSpPr>
                              <p:nvPr/>
                            </p:nvGrpSpPr>
                            <p:grpSpPr bwMode="auto">
                              <a:xfrm>
                                <a:off x="2017" y="1590"/>
                                <a:ext cx="11" cy="13"/>
                                <a:chOff x="2017" y="1590"/>
                                <a:chExt cx="11" cy="13"/>
                              </a:xfrm>
                            </p:grpSpPr>
                            <p:grpSp>
                              <p:nvGrpSpPr>
                                <p:cNvPr id="9437" name="Group 549">
                                  <a:extLst>
                                    <a:ext uri="{FF2B5EF4-FFF2-40B4-BE49-F238E27FC236}">
                                      <a16:creationId xmlns:a16="http://schemas.microsoft.com/office/drawing/2014/main" id="{D05757A0-C059-3695-E618-28F0D18FCE7D}"/>
                                    </a:ext>
                                  </a:extLst>
                                </p:cNvPr>
                                <p:cNvGrpSpPr>
                                  <a:grpSpLocks/>
                                </p:cNvGrpSpPr>
                                <p:nvPr/>
                              </p:nvGrpSpPr>
                              <p:grpSpPr bwMode="auto">
                                <a:xfrm>
                                  <a:off x="2017" y="1590"/>
                                  <a:ext cx="5" cy="13"/>
                                  <a:chOff x="2017" y="1590"/>
                                  <a:chExt cx="5" cy="13"/>
                                </a:xfrm>
                              </p:grpSpPr>
                              <p:sp>
                                <p:nvSpPr>
                                  <p:cNvPr id="9441" name="Rectangle 550">
                                    <a:extLst>
                                      <a:ext uri="{FF2B5EF4-FFF2-40B4-BE49-F238E27FC236}">
                                        <a16:creationId xmlns:a16="http://schemas.microsoft.com/office/drawing/2014/main" id="{DF733F24-5EC7-19E9-C8CA-4F262513AB4F}"/>
                                      </a:ext>
                                    </a:extLst>
                                  </p:cNvPr>
                                  <p:cNvSpPr>
                                    <a:spLocks noChangeArrowheads="1"/>
                                  </p:cNvSpPr>
                                  <p:nvPr/>
                                </p:nvSpPr>
                                <p:spPr bwMode="auto">
                                  <a:xfrm>
                                    <a:off x="2017" y="1590"/>
                                    <a:ext cx="2"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442" name="Rectangle 551">
                                    <a:extLst>
                                      <a:ext uri="{FF2B5EF4-FFF2-40B4-BE49-F238E27FC236}">
                                        <a16:creationId xmlns:a16="http://schemas.microsoft.com/office/drawing/2014/main" id="{194348B8-9F8F-C490-4F2A-A1E369B5D73E}"/>
                                      </a:ext>
                                    </a:extLst>
                                  </p:cNvPr>
                                  <p:cNvSpPr>
                                    <a:spLocks noChangeArrowheads="1"/>
                                  </p:cNvSpPr>
                                  <p:nvPr/>
                                </p:nvSpPr>
                                <p:spPr bwMode="auto">
                                  <a:xfrm>
                                    <a:off x="2020" y="1590"/>
                                    <a:ext cx="2"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grpSp>
                              <p:nvGrpSpPr>
                                <p:cNvPr id="9438" name="Group 552">
                                  <a:extLst>
                                    <a:ext uri="{FF2B5EF4-FFF2-40B4-BE49-F238E27FC236}">
                                      <a16:creationId xmlns:a16="http://schemas.microsoft.com/office/drawing/2014/main" id="{81E51B80-F997-02B0-D21C-172DB2208A2A}"/>
                                    </a:ext>
                                  </a:extLst>
                                </p:cNvPr>
                                <p:cNvGrpSpPr>
                                  <a:grpSpLocks/>
                                </p:cNvGrpSpPr>
                                <p:nvPr/>
                              </p:nvGrpSpPr>
                              <p:grpSpPr bwMode="auto">
                                <a:xfrm>
                                  <a:off x="2023" y="1590"/>
                                  <a:ext cx="5" cy="13"/>
                                  <a:chOff x="2023" y="1590"/>
                                  <a:chExt cx="5" cy="13"/>
                                </a:xfrm>
                              </p:grpSpPr>
                              <p:sp>
                                <p:nvSpPr>
                                  <p:cNvPr id="9439" name="Rectangle 553">
                                    <a:extLst>
                                      <a:ext uri="{FF2B5EF4-FFF2-40B4-BE49-F238E27FC236}">
                                        <a16:creationId xmlns:a16="http://schemas.microsoft.com/office/drawing/2014/main" id="{184E6B80-0C00-7149-F9F1-EA49369E5EC5}"/>
                                      </a:ext>
                                    </a:extLst>
                                  </p:cNvPr>
                                  <p:cNvSpPr>
                                    <a:spLocks noChangeArrowheads="1"/>
                                  </p:cNvSpPr>
                                  <p:nvPr/>
                                </p:nvSpPr>
                                <p:spPr bwMode="auto">
                                  <a:xfrm>
                                    <a:off x="2023" y="1590"/>
                                    <a:ext cx="2"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440" name="Rectangle 554">
                                    <a:extLst>
                                      <a:ext uri="{FF2B5EF4-FFF2-40B4-BE49-F238E27FC236}">
                                        <a16:creationId xmlns:a16="http://schemas.microsoft.com/office/drawing/2014/main" id="{CF452A17-D996-8B1E-3175-AA16ECFEED31}"/>
                                      </a:ext>
                                    </a:extLst>
                                  </p:cNvPr>
                                  <p:cNvSpPr>
                                    <a:spLocks noChangeArrowheads="1"/>
                                  </p:cNvSpPr>
                                  <p:nvPr/>
                                </p:nvSpPr>
                                <p:spPr bwMode="auto">
                                  <a:xfrm>
                                    <a:off x="2026" y="1590"/>
                                    <a:ext cx="2"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grpSp>
                          <p:grpSp>
                            <p:nvGrpSpPr>
                              <p:cNvPr id="9430" name="Group 555">
                                <a:extLst>
                                  <a:ext uri="{FF2B5EF4-FFF2-40B4-BE49-F238E27FC236}">
                                    <a16:creationId xmlns:a16="http://schemas.microsoft.com/office/drawing/2014/main" id="{FD99FAE1-4B7E-268C-FE6D-4406BFCBE996}"/>
                                  </a:ext>
                                </a:extLst>
                              </p:cNvPr>
                              <p:cNvGrpSpPr>
                                <a:grpSpLocks/>
                              </p:cNvGrpSpPr>
                              <p:nvPr/>
                            </p:nvGrpSpPr>
                            <p:grpSpPr bwMode="auto">
                              <a:xfrm>
                                <a:off x="2029" y="1590"/>
                                <a:ext cx="11" cy="13"/>
                                <a:chOff x="2029" y="1590"/>
                                <a:chExt cx="11" cy="13"/>
                              </a:xfrm>
                            </p:grpSpPr>
                            <p:grpSp>
                              <p:nvGrpSpPr>
                                <p:cNvPr id="9431" name="Group 556">
                                  <a:extLst>
                                    <a:ext uri="{FF2B5EF4-FFF2-40B4-BE49-F238E27FC236}">
                                      <a16:creationId xmlns:a16="http://schemas.microsoft.com/office/drawing/2014/main" id="{D0C45A19-85A5-DA3C-54E5-B4E01A242B73}"/>
                                    </a:ext>
                                  </a:extLst>
                                </p:cNvPr>
                                <p:cNvGrpSpPr>
                                  <a:grpSpLocks/>
                                </p:cNvGrpSpPr>
                                <p:nvPr/>
                              </p:nvGrpSpPr>
                              <p:grpSpPr bwMode="auto">
                                <a:xfrm>
                                  <a:off x="2029" y="1590"/>
                                  <a:ext cx="5" cy="13"/>
                                  <a:chOff x="2029" y="1590"/>
                                  <a:chExt cx="5" cy="13"/>
                                </a:xfrm>
                              </p:grpSpPr>
                              <p:sp>
                                <p:nvSpPr>
                                  <p:cNvPr id="9435" name="Rectangle 557">
                                    <a:extLst>
                                      <a:ext uri="{FF2B5EF4-FFF2-40B4-BE49-F238E27FC236}">
                                        <a16:creationId xmlns:a16="http://schemas.microsoft.com/office/drawing/2014/main" id="{BAA91D41-4433-DD47-B61A-0B70C37386D5}"/>
                                      </a:ext>
                                    </a:extLst>
                                  </p:cNvPr>
                                  <p:cNvSpPr>
                                    <a:spLocks noChangeArrowheads="1"/>
                                  </p:cNvSpPr>
                                  <p:nvPr/>
                                </p:nvSpPr>
                                <p:spPr bwMode="auto">
                                  <a:xfrm>
                                    <a:off x="2029" y="1590"/>
                                    <a:ext cx="2"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436" name="Rectangle 558">
                                    <a:extLst>
                                      <a:ext uri="{FF2B5EF4-FFF2-40B4-BE49-F238E27FC236}">
                                        <a16:creationId xmlns:a16="http://schemas.microsoft.com/office/drawing/2014/main" id="{158E2B4D-98A4-63D7-C579-5F9BEC5E6BD3}"/>
                                      </a:ext>
                                    </a:extLst>
                                  </p:cNvPr>
                                  <p:cNvSpPr>
                                    <a:spLocks noChangeArrowheads="1"/>
                                  </p:cNvSpPr>
                                  <p:nvPr/>
                                </p:nvSpPr>
                                <p:spPr bwMode="auto">
                                  <a:xfrm>
                                    <a:off x="2032" y="1590"/>
                                    <a:ext cx="2"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grpSp>
                              <p:nvGrpSpPr>
                                <p:cNvPr id="9432" name="Group 559">
                                  <a:extLst>
                                    <a:ext uri="{FF2B5EF4-FFF2-40B4-BE49-F238E27FC236}">
                                      <a16:creationId xmlns:a16="http://schemas.microsoft.com/office/drawing/2014/main" id="{D92C65A8-4A3A-1830-0BDB-26CEE7F913E1}"/>
                                    </a:ext>
                                  </a:extLst>
                                </p:cNvPr>
                                <p:cNvGrpSpPr>
                                  <a:grpSpLocks/>
                                </p:cNvGrpSpPr>
                                <p:nvPr/>
                              </p:nvGrpSpPr>
                              <p:grpSpPr bwMode="auto">
                                <a:xfrm>
                                  <a:off x="2035" y="1590"/>
                                  <a:ext cx="5" cy="13"/>
                                  <a:chOff x="2035" y="1590"/>
                                  <a:chExt cx="5" cy="13"/>
                                </a:xfrm>
                              </p:grpSpPr>
                              <p:sp>
                                <p:nvSpPr>
                                  <p:cNvPr id="9433" name="Rectangle 560">
                                    <a:extLst>
                                      <a:ext uri="{FF2B5EF4-FFF2-40B4-BE49-F238E27FC236}">
                                        <a16:creationId xmlns:a16="http://schemas.microsoft.com/office/drawing/2014/main" id="{A5CE9F8B-86FA-72AC-E255-C180E93B17D8}"/>
                                      </a:ext>
                                    </a:extLst>
                                  </p:cNvPr>
                                  <p:cNvSpPr>
                                    <a:spLocks noChangeArrowheads="1"/>
                                  </p:cNvSpPr>
                                  <p:nvPr/>
                                </p:nvSpPr>
                                <p:spPr bwMode="auto">
                                  <a:xfrm>
                                    <a:off x="2035" y="1590"/>
                                    <a:ext cx="2"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434" name="Rectangle 561">
                                    <a:extLst>
                                      <a:ext uri="{FF2B5EF4-FFF2-40B4-BE49-F238E27FC236}">
                                        <a16:creationId xmlns:a16="http://schemas.microsoft.com/office/drawing/2014/main" id="{F0A8BDB9-87A7-0726-E72E-0128B487CC99}"/>
                                      </a:ext>
                                    </a:extLst>
                                  </p:cNvPr>
                                  <p:cNvSpPr>
                                    <a:spLocks noChangeArrowheads="1"/>
                                  </p:cNvSpPr>
                                  <p:nvPr/>
                                </p:nvSpPr>
                                <p:spPr bwMode="auto">
                                  <a:xfrm>
                                    <a:off x="2038" y="1590"/>
                                    <a:ext cx="2"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grpSp>
                        </p:grpSp>
                      </p:grpSp>
                      <p:grpSp>
                        <p:nvGrpSpPr>
                          <p:cNvPr id="9396" name="Group 562">
                            <a:extLst>
                              <a:ext uri="{FF2B5EF4-FFF2-40B4-BE49-F238E27FC236}">
                                <a16:creationId xmlns:a16="http://schemas.microsoft.com/office/drawing/2014/main" id="{96BA7605-FF99-833E-8F80-22A3E881A960}"/>
                              </a:ext>
                            </a:extLst>
                          </p:cNvPr>
                          <p:cNvGrpSpPr>
                            <a:grpSpLocks/>
                          </p:cNvGrpSpPr>
                          <p:nvPr/>
                        </p:nvGrpSpPr>
                        <p:grpSpPr bwMode="auto">
                          <a:xfrm>
                            <a:off x="2041" y="1590"/>
                            <a:ext cx="46" cy="13"/>
                            <a:chOff x="2041" y="1590"/>
                            <a:chExt cx="46" cy="13"/>
                          </a:xfrm>
                        </p:grpSpPr>
                        <p:grpSp>
                          <p:nvGrpSpPr>
                            <p:cNvPr id="9397" name="Group 563">
                              <a:extLst>
                                <a:ext uri="{FF2B5EF4-FFF2-40B4-BE49-F238E27FC236}">
                                  <a16:creationId xmlns:a16="http://schemas.microsoft.com/office/drawing/2014/main" id="{EFDCFF0A-B9C4-BA91-4FE3-0991EEDAE3E0}"/>
                                </a:ext>
                              </a:extLst>
                            </p:cNvPr>
                            <p:cNvGrpSpPr>
                              <a:grpSpLocks/>
                            </p:cNvGrpSpPr>
                            <p:nvPr/>
                          </p:nvGrpSpPr>
                          <p:grpSpPr bwMode="auto">
                            <a:xfrm>
                              <a:off x="2041" y="1590"/>
                              <a:ext cx="23" cy="13"/>
                              <a:chOff x="2041" y="1590"/>
                              <a:chExt cx="23" cy="13"/>
                            </a:xfrm>
                          </p:grpSpPr>
                          <p:grpSp>
                            <p:nvGrpSpPr>
                              <p:cNvPr id="9413" name="Group 564">
                                <a:extLst>
                                  <a:ext uri="{FF2B5EF4-FFF2-40B4-BE49-F238E27FC236}">
                                    <a16:creationId xmlns:a16="http://schemas.microsoft.com/office/drawing/2014/main" id="{92EA13D4-5105-0C91-A20E-205F7ED6287F}"/>
                                  </a:ext>
                                </a:extLst>
                              </p:cNvPr>
                              <p:cNvGrpSpPr>
                                <a:grpSpLocks/>
                              </p:cNvGrpSpPr>
                              <p:nvPr/>
                            </p:nvGrpSpPr>
                            <p:grpSpPr bwMode="auto">
                              <a:xfrm>
                                <a:off x="2041" y="1590"/>
                                <a:ext cx="11" cy="13"/>
                                <a:chOff x="2041" y="1590"/>
                                <a:chExt cx="11" cy="13"/>
                              </a:xfrm>
                            </p:grpSpPr>
                            <p:grpSp>
                              <p:nvGrpSpPr>
                                <p:cNvPr id="9421" name="Group 565">
                                  <a:extLst>
                                    <a:ext uri="{FF2B5EF4-FFF2-40B4-BE49-F238E27FC236}">
                                      <a16:creationId xmlns:a16="http://schemas.microsoft.com/office/drawing/2014/main" id="{E99085F1-AF22-E66F-F630-1C0865374CC6}"/>
                                    </a:ext>
                                  </a:extLst>
                                </p:cNvPr>
                                <p:cNvGrpSpPr>
                                  <a:grpSpLocks/>
                                </p:cNvGrpSpPr>
                                <p:nvPr/>
                              </p:nvGrpSpPr>
                              <p:grpSpPr bwMode="auto">
                                <a:xfrm>
                                  <a:off x="2041" y="1590"/>
                                  <a:ext cx="4" cy="13"/>
                                  <a:chOff x="2041" y="1590"/>
                                  <a:chExt cx="4" cy="13"/>
                                </a:xfrm>
                              </p:grpSpPr>
                              <p:sp>
                                <p:nvSpPr>
                                  <p:cNvPr id="9425" name="Rectangle 566">
                                    <a:extLst>
                                      <a:ext uri="{FF2B5EF4-FFF2-40B4-BE49-F238E27FC236}">
                                        <a16:creationId xmlns:a16="http://schemas.microsoft.com/office/drawing/2014/main" id="{2532D607-F04F-A845-FEBF-74C8045C4759}"/>
                                      </a:ext>
                                    </a:extLst>
                                  </p:cNvPr>
                                  <p:cNvSpPr>
                                    <a:spLocks noChangeArrowheads="1"/>
                                  </p:cNvSpPr>
                                  <p:nvPr/>
                                </p:nvSpPr>
                                <p:spPr bwMode="auto">
                                  <a:xfrm>
                                    <a:off x="2041" y="1590"/>
                                    <a:ext cx="2"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426" name="Rectangle 567">
                                    <a:extLst>
                                      <a:ext uri="{FF2B5EF4-FFF2-40B4-BE49-F238E27FC236}">
                                        <a16:creationId xmlns:a16="http://schemas.microsoft.com/office/drawing/2014/main" id="{38BE3390-48A7-612A-8779-BDB2D214435E}"/>
                                      </a:ext>
                                    </a:extLst>
                                  </p:cNvPr>
                                  <p:cNvSpPr>
                                    <a:spLocks noChangeArrowheads="1"/>
                                  </p:cNvSpPr>
                                  <p:nvPr/>
                                </p:nvSpPr>
                                <p:spPr bwMode="auto">
                                  <a:xfrm>
                                    <a:off x="2044" y="1590"/>
                                    <a:ext cx="1"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grpSp>
                              <p:nvGrpSpPr>
                                <p:cNvPr id="9422" name="Group 568">
                                  <a:extLst>
                                    <a:ext uri="{FF2B5EF4-FFF2-40B4-BE49-F238E27FC236}">
                                      <a16:creationId xmlns:a16="http://schemas.microsoft.com/office/drawing/2014/main" id="{C6E7023F-BD7E-508C-D339-5A01CEB80076}"/>
                                    </a:ext>
                                  </a:extLst>
                                </p:cNvPr>
                                <p:cNvGrpSpPr>
                                  <a:grpSpLocks/>
                                </p:cNvGrpSpPr>
                                <p:nvPr/>
                              </p:nvGrpSpPr>
                              <p:grpSpPr bwMode="auto">
                                <a:xfrm>
                                  <a:off x="2047" y="1590"/>
                                  <a:ext cx="5" cy="13"/>
                                  <a:chOff x="2047" y="1590"/>
                                  <a:chExt cx="5" cy="13"/>
                                </a:xfrm>
                              </p:grpSpPr>
                              <p:sp>
                                <p:nvSpPr>
                                  <p:cNvPr id="9423" name="Rectangle 569">
                                    <a:extLst>
                                      <a:ext uri="{FF2B5EF4-FFF2-40B4-BE49-F238E27FC236}">
                                        <a16:creationId xmlns:a16="http://schemas.microsoft.com/office/drawing/2014/main" id="{5E2A2B60-88EA-3534-85E3-391F4DB7A45B}"/>
                                      </a:ext>
                                    </a:extLst>
                                  </p:cNvPr>
                                  <p:cNvSpPr>
                                    <a:spLocks noChangeArrowheads="1"/>
                                  </p:cNvSpPr>
                                  <p:nvPr/>
                                </p:nvSpPr>
                                <p:spPr bwMode="auto">
                                  <a:xfrm>
                                    <a:off x="2047" y="1590"/>
                                    <a:ext cx="2"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424" name="Rectangle 570">
                                    <a:extLst>
                                      <a:ext uri="{FF2B5EF4-FFF2-40B4-BE49-F238E27FC236}">
                                        <a16:creationId xmlns:a16="http://schemas.microsoft.com/office/drawing/2014/main" id="{910C6E1A-4F1E-F08E-BA1A-1955E8FC6129}"/>
                                      </a:ext>
                                    </a:extLst>
                                  </p:cNvPr>
                                  <p:cNvSpPr>
                                    <a:spLocks noChangeArrowheads="1"/>
                                  </p:cNvSpPr>
                                  <p:nvPr/>
                                </p:nvSpPr>
                                <p:spPr bwMode="auto">
                                  <a:xfrm>
                                    <a:off x="2050" y="1590"/>
                                    <a:ext cx="2"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grpSp>
                          <p:grpSp>
                            <p:nvGrpSpPr>
                              <p:cNvPr id="9414" name="Group 571">
                                <a:extLst>
                                  <a:ext uri="{FF2B5EF4-FFF2-40B4-BE49-F238E27FC236}">
                                    <a16:creationId xmlns:a16="http://schemas.microsoft.com/office/drawing/2014/main" id="{DD0EA5CC-5016-377F-FBD0-2BD6AFE9648E}"/>
                                  </a:ext>
                                </a:extLst>
                              </p:cNvPr>
                              <p:cNvGrpSpPr>
                                <a:grpSpLocks/>
                              </p:cNvGrpSpPr>
                              <p:nvPr/>
                            </p:nvGrpSpPr>
                            <p:grpSpPr bwMode="auto">
                              <a:xfrm>
                                <a:off x="2053" y="1590"/>
                                <a:ext cx="11" cy="13"/>
                                <a:chOff x="2053" y="1590"/>
                                <a:chExt cx="11" cy="13"/>
                              </a:xfrm>
                            </p:grpSpPr>
                            <p:grpSp>
                              <p:nvGrpSpPr>
                                <p:cNvPr id="9415" name="Group 572">
                                  <a:extLst>
                                    <a:ext uri="{FF2B5EF4-FFF2-40B4-BE49-F238E27FC236}">
                                      <a16:creationId xmlns:a16="http://schemas.microsoft.com/office/drawing/2014/main" id="{74013A36-8F8F-6ABC-D474-BE4F93895C1E}"/>
                                    </a:ext>
                                  </a:extLst>
                                </p:cNvPr>
                                <p:cNvGrpSpPr>
                                  <a:grpSpLocks/>
                                </p:cNvGrpSpPr>
                                <p:nvPr/>
                              </p:nvGrpSpPr>
                              <p:grpSpPr bwMode="auto">
                                <a:xfrm>
                                  <a:off x="2053" y="1590"/>
                                  <a:ext cx="5" cy="13"/>
                                  <a:chOff x="2053" y="1590"/>
                                  <a:chExt cx="5" cy="13"/>
                                </a:xfrm>
                              </p:grpSpPr>
                              <p:sp>
                                <p:nvSpPr>
                                  <p:cNvPr id="9419" name="Rectangle 573">
                                    <a:extLst>
                                      <a:ext uri="{FF2B5EF4-FFF2-40B4-BE49-F238E27FC236}">
                                        <a16:creationId xmlns:a16="http://schemas.microsoft.com/office/drawing/2014/main" id="{412BD7DA-61FF-E68A-5783-0E56BC0084D7}"/>
                                      </a:ext>
                                    </a:extLst>
                                  </p:cNvPr>
                                  <p:cNvSpPr>
                                    <a:spLocks noChangeArrowheads="1"/>
                                  </p:cNvSpPr>
                                  <p:nvPr/>
                                </p:nvSpPr>
                                <p:spPr bwMode="auto">
                                  <a:xfrm>
                                    <a:off x="2053" y="1590"/>
                                    <a:ext cx="2"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420" name="Rectangle 574">
                                    <a:extLst>
                                      <a:ext uri="{FF2B5EF4-FFF2-40B4-BE49-F238E27FC236}">
                                        <a16:creationId xmlns:a16="http://schemas.microsoft.com/office/drawing/2014/main" id="{26373CAF-AC1D-0E01-CCA1-242FF0FF131C}"/>
                                      </a:ext>
                                    </a:extLst>
                                  </p:cNvPr>
                                  <p:cNvSpPr>
                                    <a:spLocks noChangeArrowheads="1"/>
                                  </p:cNvSpPr>
                                  <p:nvPr/>
                                </p:nvSpPr>
                                <p:spPr bwMode="auto">
                                  <a:xfrm>
                                    <a:off x="2056" y="1590"/>
                                    <a:ext cx="2"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grpSp>
                              <p:nvGrpSpPr>
                                <p:cNvPr id="9416" name="Group 575">
                                  <a:extLst>
                                    <a:ext uri="{FF2B5EF4-FFF2-40B4-BE49-F238E27FC236}">
                                      <a16:creationId xmlns:a16="http://schemas.microsoft.com/office/drawing/2014/main" id="{BF320B86-101C-9D7D-D70A-0A54D1E86DC0}"/>
                                    </a:ext>
                                  </a:extLst>
                                </p:cNvPr>
                                <p:cNvGrpSpPr>
                                  <a:grpSpLocks/>
                                </p:cNvGrpSpPr>
                                <p:nvPr/>
                              </p:nvGrpSpPr>
                              <p:grpSpPr bwMode="auto">
                                <a:xfrm>
                                  <a:off x="2059" y="1590"/>
                                  <a:ext cx="5" cy="13"/>
                                  <a:chOff x="2059" y="1590"/>
                                  <a:chExt cx="5" cy="13"/>
                                </a:xfrm>
                              </p:grpSpPr>
                              <p:sp>
                                <p:nvSpPr>
                                  <p:cNvPr id="9417" name="Rectangle 576">
                                    <a:extLst>
                                      <a:ext uri="{FF2B5EF4-FFF2-40B4-BE49-F238E27FC236}">
                                        <a16:creationId xmlns:a16="http://schemas.microsoft.com/office/drawing/2014/main" id="{6593F6EC-3F77-3E3D-AB03-BE860F282F33}"/>
                                      </a:ext>
                                    </a:extLst>
                                  </p:cNvPr>
                                  <p:cNvSpPr>
                                    <a:spLocks noChangeArrowheads="1"/>
                                  </p:cNvSpPr>
                                  <p:nvPr/>
                                </p:nvSpPr>
                                <p:spPr bwMode="auto">
                                  <a:xfrm>
                                    <a:off x="2059" y="1590"/>
                                    <a:ext cx="2"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418" name="Rectangle 577">
                                    <a:extLst>
                                      <a:ext uri="{FF2B5EF4-FFF2-40B4-BE49-F238E27FC236}">
                                        <a16:creationId xmlns:a16="http://schemas.microsoft.com/office/drawing/2014/main" id="{45A9B96A-618D-F405-0F1C-7D168855B99C}"/>
                                      </a:ext>
                                    </a:extLst>
                                  </p:cNvPr>
                                  <p:cNvSpPr>
                                    <a:spLocks noChangeArrowheads="1"/>
                                  </p:cNvSpPr>
                                  <p:nvPr/>
                                </p:nvSpPr>
                                <p:spPr bwMode="auto">
                                  <a:xfrm>
                                    <a:off x="2062" y="1590"/>
                                    <a:ext cx="2"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grpSp>
                        </p:grpSp>
                        <p:grpSp>
                          <p:nvGrpSpPr>
                            <p:cNvPr id="9398" name="Group 578">
                              <a:extLst>
                                <a:ext uri="{FF2B5EF4-FFF2-40B4-BE49-F238E27FC236}">
                                  <a16:creationId xmlns:a16="http://schemas.microsoft.com/office/drawing/2014/main" id="{90A8C3DB-3CC5-88BA-FDDA-B837003F66D2}"/>
                                </a:ext>
                              </a:extLst>
                            </p:cNvPr>
                            <p:cNvGrpSpPr>
                              <a:grpSpLocks/>
                            </p:cNvGrpSpPr>
                            <p:nvPr/>
                          </p:nvGrpSpPr>
                          <p:grpSpPr bwMode="auto">
                            <a:xfrm>
                              <a:off x="2065" y="1590"/>
                              <a:ext cx="22" cy="13"/>
                              <a:chOff x="2065" y="1590"/>
                              <a:chExt cx="22" cy="13"/>
                            </a:xfrm>
                          </p:grpSpPr>
                          <p:grpSp>
                            <p:nvGrpSpPr>
                              <p:cNvPr id="9399" name="Group 579">
                                <a:extLst>
                                  <a:ext uri="{FF2B5EF4-FFF2-40B4-BE49-F238E27FC236}">
                                    <a16:creationId xmlns:a16="http://schemas.microsoft.com/office/drawing/2014/main" id="{BDB59B78-07C2-5ABD-6FE5-412173A0C2E2}"/>
                                  </a:ext>
                                </a:extLst>
                              </p:cNvPr>
                              <p:cNvGrpSpPr>
                                <a:grpSpLocks/>
                              </p:cNvGrpSpPr>
                              <p:nvPr/>
                            </p:nvGrpSpPr>
                            <p:grpSpPr bwMode="auto">
                              <a:xfrm>
                                <a:off x="2065" y="1590"/>
                                <a:ext cx="11" cy="13"/>
                                <a:chOff x="2065" y="1590"/>
                                <a:chExt cx="11" cy="13"/>
                              </a:xfrm>
                            </p:grpSpPr>
                            <p:grpSp>
                              <p:nvGrpSpPr>
                                <p:cNvPr id="9407" name="Group 580">
                                  <a:extLst>
                                    <a:ext uri="{FF2B5EF4-FFF2-40B4-BE49-F238E27FC236}">
                                      <a16:creationId xmlns:a16="http://schemas.microsoft.com/office/drawing/2014/main" id="{EBCE5F18-6DEC-7B7F-B509-CB7FD7EFC095}"/>
                                    </a:ext>
                                  </a:extLst>
                                </p:cNvPr>
                                <p:cNvGrpSpPr>
                                  <a:grpSpLocks/>
                                </p:cNvGrpSpPr>
                                <p:nvPr/>
                              </p:nvGrpSpPr>
                              <p:grpSpPr bwMode="auto">
                                <a:xfrm>
                                  <a:off x="2065" y="1590"/>
                                  <a:ext cx="5" cy="13"/>
                                  <a:chOff x="2065" y="1590"/>
                                  <a:chExt cx="5" cy="13"/>
                                </a:xfrm>
                              </p:grpSpPr>
                              <p:sp>
                                <p:nvSpPr>
                                  <p:cNvPr id="9411" name="Rectangle 581">
                                    <a:extLst>
                                      <a:ext uri="{FF2B5EF4-FFF2-40B4-BE49-F238E27FC236}">
                                        <a16:creationId xmlns:a16="http://schemas.microsoft.com/office/drawing/2014/main" id="{BCD8CB49-6516-CCD9-67D5-BDF7F916611D}"/>
                                      </a:ext>
                                    </a:extLst>
                                  </p:cNvPr>
                                  <p:cNvSpPr>
                                    <a:spLocks noChangeArrowheads="1"/>
                                  </p:cNvSpPr>
                                  <p:nvPr/>
                                </p:nvSpPr>
                                <p:spPr bwMode="auto">
                                  <a:xfrm>
                                    <a:off x="2065" y="1590"/>
                                    <a:ext cx="1"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412" name="Rectangle 582">
                                    <a:extLst>
                                      <a:ext uri="{FF2B5EF4-FFF2-40B4-BE49-F238E27FC236}">
                                        <a16:creationId xmlns:a16="http://schemas.microsoft.com/office/drawing/2014/main" id="{85EFB956-0418-5D39-2639-109A1994882F}"/>
                                      </a:ext>
                                    </a:extLst>
                                  </p:cNvPr>
                                  <p:cNvSpPr>
                                    <a:spLocks noChangeArrowheads="1"/>
                                  </p:cNvSpPr>
                                  <p:nvPr/>
                                </p:nvSpPr>
                                <p:spPr bwMode="auto">
                                  <a:xfrm>
                                    <a:off x="2068" y="1590"/>
                                    <a:ext cx="2"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grpSp>
                              <p:nvGrpSpPr>
                                <p:cNvPr id="9408" name="Group 583">
                                  <a:extLst>
                                    <a:ext uri="{FF2B5EF4-FFF2-40B4-BE49-F238E27FC236}">
                                      <a16:creationId xmlns:a16="http://schemas.microsoft.com/office/drawing/2014/main" id="{CDFA0321-757A-3024-1837-47CBC7229F0D}"/>
                                    </a:ext>
                                  </a:extLst>
                                </p:cNvPr>
                                <p:cNvGrpSpPr>
                                  <a:grpSpLocks/>
                                </p:cNvGrpSpPr>
                                <p:nvPr/>
                              </p:nvGrpSpPr>
                              <p:grpSpPr bwMode="auto">
                                <a:xfrm>
                                  <a:off x="2071" y="1590"/>
                                  <a:ext cx="5" cy="13"/>
                                  <a:chOff x="2071" y="1590"/>
                                  <a:chExt cx="5" cy="13"/>
                                </a:xfrm>
                              </p:grpSpPr>
                              <p:sp>
                                <p:nvSpPr>
                                  <p:cNvPr id="9409" name="Rectangle 584">
                                    <a:extLst>
                                      <a:ext uri="{FF2B5EF4-FFF2-40B4-BE49-F238E27FC236}">
                                        <a16:creationId xmlns:a16="http://schemas.microsoft.com/office/drawing/2014/main" id="{855DA308-D24D-C545-569B-904FC1EDD332}"/>
                                      </a:ext>
                                    </a:extLst>
                                  </p:cNvPr>
                                  <p:cNvSpPr>
                                    <a:spLocks noChangeArrowheads="1"/>
                                  </p:cNvSpPr>
                                  <p:nvPr/>
                                </p:nvSpPr>
                                <p:spPr bwMode="auto">
                                  <a:xfrm>
                                    <a:off x="2071" y="1590"/>
                                    <a:ext cx="2"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410" name="Rectangle 585">
                                    <a:extLst>
                                      <a:ext uri="{FF2B5EF4-FFF2-40B4-BE49-F238E27FC236}">
                                        <a16:creationId xmlns:a16="http://schemas.microsoft.com/office/drawing/2014/main" id="{5869CEA9-1FB2-2A02-F1E6-2CB4D1BE2C88}"/>
                                      </a:ext>
                                    </a:extLst>
                                  </p:cNvPr>
                                  <p:cNvSpPr>
                                    <a:spLocks noChangeArrowheads="1"/>
                                  </p:cNvSpPr>
                                  <p:nvPr/>
                                </p:nvSpPr>
                                <p:spPr bwMode="auto">
                                  <a:xfrm>
                                    <a:off x="2074" y="1590"/>
                                    <a:ext cx="2"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grpSp>
                          <p:grpSp>
                            <p:nvGrpSpPr>
                              <p:cNvPr id="9400" name="Group 586">
                                <a:extLst>
                                  <a:ext uri="{FF2B5EF4-FFF2-40B4-BE49-F238E27FC236}">
                                    <a16:creationId xmlns:a16="http://schemas.microsoft.com/office/drawing/2014/main" id="{67A731A0-A608-4B41-C340-7D371E41004D}"/>
                                  </a:ext>
                                </a:extLst>
                              </p:cNvPr>
                              <p:cNvGrpSpPr>
                                <a:grpSpLocks/>
                              </p:cNvGrpSpPr>
                              <p:nvPr/>
                            </p:nvGrpSpPr>
                            <p:grpSpPr bwMode="auto">
                              <a:xfrm>
                                <a:off x="2077" y="1590"/>
                                <a:ext cx="10" cy="13"/>
                                <a:chOff x="2077" y="1590"/>
                                <a:chExt cx="10" cy="13"/>
                              </a:xfrm>
                            </p:grpSpPr>
                            <p:grpSp>
                              <p:nvGrpSpPr>
                                <p:cNvPr id="9401" name="Group 587">
                                  <a:extLst>
                                    <a:ext uri="{FF2B5EF4-FFF2-40B4-BE49-F238E27FC236}">
                                      <a16:creationId xmlns:a16="http://schemas.microsoft.com/office/drawing/2014/main" id="{EBEE7643-C91B-AC16-6F76-9BD65525C6D7}"/>
                                    </a:ext>
                                  </a:extLst>
                                </p:cNvPr>
                                <p:cNvGrpSpPr>
                                  <a:grpSpLocks/>
                                </p:cNvGrpSpPr>
                                <p:nvPr/>
                              </p:nvGrpSpPr>
                              <p:grpSpPr bwMode="auto">
                                <a:xfrm>
                                  <a:off x="2077" y="1590"/>
                                  <a:ext cx="5" cy="13"/>
                                  <a:chOff x="2077" y="1590"/>
                                  <a:chExt cx="5" cy="13"/>
                                </a:xfrm>
                              </p:grpSpPr>
                              <p:sp>
                                <p:nvSpPr>
                                  <p:cNvPr id="9405" name="Rectangle 588">
                                    <a:extLst>
                                      <a:ext uri="{FF2B5EF4-FFF2-40B4-BE49-F238E27FC236}">
                                        <a16:creationId xmlns:a16="http://schemas.microsoft.com/office/drawing/2014/main" id="{0D8BFACE-0615-A580-0D49-46D31126E259}"/>
                                      </a:ext>
                                    </a:extLst>
                                  </p:cNvPr>
                                  <p:cNvSpPr>
                                    <a:spLocks noChangeArrowheads="1"/>
                                  </p:cNvSpPr>
                                  <p:nvPr/>
                                </p:nvSpPr>
                                <p:spPr bwMode="auto">
                                  <a:xfrm>
                                    <a:off x="2077" y="1590"/>
                                    <a:ext cx="2"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406" name="Rectangle 589">
                                    <a:extLst>
                                      <a:ext uri="{FF2B5EF4-FFF2-40B4-BE49-F238E27FC236}">
                                        <a16:creationId xmlns:a16="http://schemas.microsoft.com/office/drawing/2014/main" id="{02A83FE6-CBC9-9757-EFB1-977B00404565}"/>
                                      </a:ext>
                                    </a:extLst>
                                  </p:cNvPr>
                                  <p:cNvSpPr>
                                    <a:spLocks noChangeArrowheads="1"/>
                                  </p:cNvSpPr>
                                  <p:nvPr/>
                                </p:nvSpPr>
                                <p:spPr bwMode="auto">
                                  <a:xfrm>
                                    <a:off x="2080" y="1590"/>
                                    <a:ext cx="2"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grpSp>
                              <p:nvGrpSpPr>
                                <p:cNvPr id="9402" name="Group 590">
                                  <a:extLst>
                                    <a:ext uri="{FF2B5EF4-FFF2-40B4-BE49-F238E27FC236}">
                                      <a16:creationId xmlns:a16="http://schemas.microsoft.com/office/drawing/2014/main" id="{5F52FF75-C1B5-DC5A-A42B-C5D090137392}"/>
                                    </a:ext>
                                  </a:extLst>
                                </p:cNvPr>
                                <p:cNvGrpSpPr>
                                  <a:grpSpLocks/>
                                </p:cNvGrpSpPr>
                                <p:nvPr/>
                              </p:nvGrpSpPr>
                              <p:grpSpPr bwMode="auto">
                                <a:xfrm>
                                  <a:off x="2083" y="1590"/>
                                  <a:ext cx="4" cy="13"/>
                                  <a:chOff x="2083" y="1590"/>
                                  <a:chExt cx="4" cy="13"/>
                                </a:xfrm>
                              </p:grpSpPr>
                              <p:sp>
                                <p:nvSpPr>
                                  <p:cNvPr id="9403" name="Rectangle 591">
                                    <a:extLst>
                                      <a:ext uri="{FF2B5EF4-FFF2-40B4-BE49-F238E27FC236}">
                                        <a16:creationId xmlns:a16="http://schemas.microsoft.com/office/drawing/2014/main" id="{912BDE40-B520-F0E8-2A05-866F78A68417}"/>
                                      </a:ext>
                                    </a:extLst>
                                  </p:cNvPr>
                                  <p:cNvSpPr>
                                    <a:spLocks noChangeArrowheads="1"/>
                                  </p:cNvSpPr>
                                  <p:nvPr/>
                                </p:nvSpPr>
                                <p:spPr bwMode="auto">
                                  <a:xfrm>
                                    <a:off x="2083" y="1590"/>
                                    <a:ext cx="2"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404" name="Rectangle 592">
                                    <a:extLst>
                                      <a:ext uri="{FF2B5EF4-FFF2-40B4-BE49-F238E27FC236}">
                                        <a16:creationId xmlns:a16="http://schemas.microsoft.com/office/drawing/2014/main" id="{2D218FE5-D0A7-05E4-DE88-5B653AF19266}"/>
                                      </a:ext>
                                    </a:extLst>
                                  </p:cNvPr>
                                  <p:cNvSpPr>
                                    <a:spLocks noChangeArrowheads="1"/>
                                  </p:cNvSpPr>
                                  <p:nvPr/>
                                </p:nvSpPr>
                                <p:spPr bwMode="auto">
                                  <a:xfrm>
                                    <a:off x="2086" y="1590"/>
                                    <a:ext cx="1"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grpSp>
                        </p:grpSp>
                      </p:grpSp>
                    </p:grpSp>
                  </p:grpSp>
                </p:grpSp>
                <p:grpSp>
                  <p:nvGrpSpPr>
                    <p:cNvPr id="9386" name="Group 593">
                      <a:extLst>
                        <a:ext uri="{FF2B5EF4-FFF2-40B4-BE49-F238E27FC236}">
                          <a16:creationId xmlns:a16="http://schemas.microsoft.com/office/drawing/2014/main" id="{3A5E14E1-520B-C926-D42F-6FB44E55A7BE}"/>
                        </a:ext>
                      </a:extLst>
                    </p:cNvPr>
                    <p:cNvGrpSpPr>
                      <a:grpSpLocks/>
                    </p:cNvGrpSpPr>
                    <p:nvPr/>
                  </p:nvGrpSpPr>
                  <p:grpSpPr bwMode="auto">
                    <a:xfrm>
                      <a:off x="1894" y="1548"/>
                      <a:ext cx="193" cy="33"/>
                      <a:chOff x="1894" y="1548"/>
                      <a:chExt cx="193" cy="33"/>
                    </a:xfrm>
                  </p:grpSpPr>
                  <p:sp>
                    <p:nvSpPr>
                      <p:cNvPr id="9387" name="Rectangle 594">
                        <a:extLst>
                          <a:ext uri="{FF2B5EF4-FFF2-40B4-BE49-F238E27FC236}">
                            <a16:creationId xmlns:a16="http://schemas.microsoft.com/office/drawing/2014/main" id="{9F89D62F-95DC-A22D-6E06-D5C821D15EE4}"/>
                          </a:ext>
                        </a:extLst>
                      </p:cNvPr>
                      <p:cNvSpPr>
                        <a:spLocks noChangeArrowheads="1"/>
                      </p:cNvSpPr>
                      <p:nvPr/>
                    </p:nvSpPr>
                    <p:spPr bwMode="auto">
                      <a:xfrm>
                        <a:off x="1894" y="1548"/>
                        <a:ext cx="43" cy="33"/>
                      </a:xfrm>
                      <a:prstGeom prst="rect">
                        <a:avLst/>
                      </a:prstGeom>
                      <a:solidFill>
                        <a:srgbClr val="C0C0C0"/>
                      </a:solidFill>
                      <a:ln w="1588">
                        <a:solidFill>
                          <a:srgbClr val="000000"/>
                        </a:solidFill>
                        <a:miter lim="800000"/>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388" name="Rectangle 595">
                        <a:extLst>
                          <a:ext uri="{FF2B5EF4-FFF2-40B4-BE49-F238E27FC236}">
                            <a16:creationId xmlns:a16="http://schemas.microsoft.com/office/drawing/2014/main" id="{83183CB2-386C-93E1-6FD5-C4137E4BB0AC}"/>
                          </a:ext>
                        </a:extLst>
                      </p:cNvPr>
                      <p:cNvSpPr>
                        <a:spLocks noChangeArrowheads="1"/>
                      </p:cNvSpPr>
                      <p:nvPr/>
                    </p:nvSpPr>
                    <p:spPr bwMode="auto">
                      <a:xfrm>
                        <a:off x="1936" y="1548"/>
                        <a:ext cx="60" cy="33"/>
                      </a:xfrm>
                      <a:prstGeom prst="rect">
                        <a:avLst/>
                      </a:prstGeom>
                      <a:solidFill>
                        <a:srgbClr val="C0C0C0"/>
                      </a:solidFill>
                      <a:ln w="1588">
                        <a:solidFill>
                          <a:srgbClr val="000000"/>
                        </a:solidFill>
                        <a:miter lim="800000"/>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389" name="Rectangle 596">
                        <a:extLst>
                          <a:ext uri="{FF2B5EF4-FFF2-40B4-BE49-F238E27FC236}">
                            <a16:creationId xmlns:a16="http://schemas.microsoft.com/office/drawing/2014/main" id="{45A7CB3A-731C-26A9-E443-9DCB6B8818C3}"/>
                          </a:ext>
                        </a:extLst>
                      </p:cNvPr>
                      <p:cNvSpPr>
                        <a:spLocks noChangeArrowheads="1"/>
                      </p:cNvSpPr>
                      <p:nvPr/>
                    </p:nvSpPr>
                    <p:spPr bwMode="auto">
                      <a:xfrm>
                        <a:off x="1995" y="1548"/>
                        <a:ext cx="64" cy="33"/>
                      </a:xfrm>
                      <a:prstGeom prst="rect">
                        <a:avLst/>
                      </a:prstGeom>
                      <a:solidFill>
                        <a:srgbClr val="C0C0C0"/>
                      </a:solidFill>
                      <a:ln w="1588">
                        <a:solidFill>
                          <a:srgbClr val="000000"/>
                        </a:solidFill>
                        <a:miter lim="800000"/>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390" name="Rectangle 597">
                        <a:extLst>
                          <a:ext uri="{FF2B5EF4-FFF2-40B4-BE49-F238E27FC236}">
                            <a16:creationId xmlns:a16="http://schemas.microsoft.com/office/drawing/2014/main" id="{7C160A14-E96E-6D28-4DF2-B9F338846615}"/>
                          </a:ext>
                        </a:extLst>
                      </p:cNvPr>
                      <p:cNvSpPr>
                        <a:spLocks noChangeArrowheads="1"/>
                      </p:cNvSpPr>
                      <p:nvPr/>
                    </p:nvSpPr>
                    <p:spPr bwMode="auto">
                      <a:xfrm>
                        <a:off x="2058" y="1548"/>
                        <a:ext cx="29" cy="33"/>
                      </a:xfrm>
                      <a:prstGeom prst="rect">
                        <a:avLst/>
                      </a:prstGeom>
                      <a:solidFill>
                        <a:srgbClr val="C0C0C0"/>
                      </a:solidFill>
                      <a:ln w="1588">
                        <a:solidFill>
                          <a:srgbClr val="000000"/>
                        </a:solidFill>
                        <a:miter lim="800000"/>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grpSp>
              <p:grpSp>
                <p:nvGrpSpPr>
                  <p:cNvPr id="9340" name="Group 598">
                    <a:extLst>
                      <a:ext uri="{FF2B5EF4-FFF2-40B4-BE49-F238E27FC236}">
                        <a16:creationId xmlns:a16="http://schemas.microsoft.com/office/drawing/2014/main" id="{A7C1FB9B-C6C3-73CA-5314-4DB9AE9399FF}"/>
                      </a:ext>
                    </a:extLst>
                  </p:cNvPr>
                  <p:cNvGrpSpPr>
                    <a:grpSpLocks/>
                  </p:cNvGrpSpPr>
                  <p:nvPr/>
                </p:nvGrpSpPr>
                <p:grpSpPr bwMode="auto">
                  <a:xfrm>
                    <a:off x="2061" y="1551"/>
                    <a:ext cx="20" cy="17"/>
                    <a:chOff x="2061" y="1551"/>
                    <a:chExt cx="20" cy="17"/>
                  </a:xfrm>
                </p:grpSpPr>
                <p:sp>
                  <p:nvSpPr>
                    <p:cNvPr id="9380" name="Rectangle 599">
                      <a:extLst>
                        <a:ext uri="{FF2B5EF4-FFF2-40B4-BE49-F238E27FC236}">
                          <a16:creationId xmlns:a16="http://schemas.microsoft.com/office/drawing/2014/main" id="{2FE4C83A-0013-CA10-13C6-7E3E758DF4C6}"/>
                        </a:ext>
                      </a:extLst>
                    </p:cNvPr>
                    <p:cNvSpPr>
                      <a:spLocks noChangeArrowheads="1"/>
                    </p:cNvSpPr>
                    <p:nvPr/>
                  </p:nvSpPr>
                  <p:spPr bwMode="auto">
                    <a:xfrm>
                      <a:off x="2070" y="1551"/>
                      <a:ext cx="11" cy="17"/>
                    </a:xfrm>
                    <a:prstGeom prst="rect">
                      <a:avLst/>
                    </a:prstGeom>
                    <a:solidFill>
                      <a:srgbClr val="000000"/>
                    </a:solidFill>
                    <a:ln w="1588">
                      <a:solidFill>
                        <a:srgbClr val="000000"/>
                      </a:solidFill>
                      <a:miter lim="800000"/>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381" name="Rectangle 600">
                      <a:extLst>
                        <a:ext uri="{FF2B5EF4-FFF2-40B4-BE49-F238E27FC236}">
                          <a16:creationId xmlns:a16="http://schemas.microsoft.com/office/drawing/2014/main" id="{110686BB-E866-9888-3679-0902EBD4404C}"/>
                        </a:ext>
                      </a:extLst>
                    </p:cNvPr>
                    <p:cNvSpPr>
                      <a:spLocks noChangeArrowheads="1"/>
                    </p:cNvSpPr>
                    <p:nvPr/>
                  </p:nvSpPr>
                  <p:spPr bwMode="auto">
                    <a:xfrm>
                      <a:off x="2071" y="1556"/>
                      <a:ext cx="9" cy="4"/>
                    </a:xfrm>
                    <a:prstGeom prst="rect">
                      <a:avLst/>
                    </a:prstGeom>
                    <a:solidFill>
                      <a:srgbClr val="C0C0C0"/>
                    </a:solidFill>
                    <a:ln w="1588">
                      <a:solidFill>
                        <a:srgbClr val="000000"/>
                      </a:solidFill>
                      <a:miter lim="800000"/>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nvGrpSpPr>
                    <p:cNvPr id="9382" name="Group 601">
                      <a:extLst>
                        <a:ext uri="{FF2B5EF4-FFF2-40B4-BE49-F238E27FC236}">
                          <a16:creationId xmlns:a16="http://schemas.microsoft.com/office/drawing/2014/main" id="{CAD4CE79-52B8-6DD4-6782-70A371BDF87F}"/>
                        </a:ext>
                      </a:extLst>
                    </p:cNvPr>
                    <p:cNvGrpSpPr>
                      <a:grpSpLocks/>
                    </p:cNvGrpSpPr>
                    <p:nvPr/>
                  </p:nvGrpSpPr>
                  <p:grpSpPr bwMode="auto">
                    <a:xfrm>
                      <a:off x="2061" y="1553"/>
                      <a:ext cx="6" cy="11"/>
                      <a:chOff x="2061" y="1553"/>
                      <a:chExt cx="6" cy="11"/>
                    </a:xfrm>
                  </p:grpSpPr>
                  <p:sp>
                    <p:nvSpPr>
                      <p:cNvPr id="9383" name="Rectangle 602">
                        <a:extLst>
                          <a:ext uri="{FF2B5EF4-FFF2-40B4-BE49-F238E27FC236}">
                            <a16:creationId xmlns:a16="http://schemas.microsoft.com/office/drawing/2014/main" id="{6AD6B18D-CBDF-2A9C-4284-D6B2D5FD3F0D}"/>
                          </a:ext>
                        </a:extLst>
                      </p:cNvPr>
                      <p:cNvSpPr>
                        <a:spLocks noChangeArrowheads="1"/>
                      </p:cNvSpPr>
                      <p:nvPr/>
                    </p:nvSpPr>
                    <p:spPr bwMode="auto">
                      <a:xfrm>
                        <a:off x="2061" y="1553"/>
                        <a:ext cx="6" cy="2"/>
                      </a:xfrm>
                      <a:prstGeom prst="rect">
                        <a:avLst/>
                      </a:prstGeom>
                      <a:solidFill>
                        <a:srgbClr val="C0C0C0"/>
                      </a:solidFill>
                      <a:ln w="1588">
                        <a:solidFill>
                          <a:srgbClr val="000000"/>
                        </a:solidFill>
                        <a:miter lim="800000"/>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384" name="Rectangle 603">
                        <a:extLst>
                          <a:ext uri="{FF2B5EF4-FFF2-40B4-BE49-F238E27FC236}">
                            <a16:creationId xmlns:a16="http://schemas.microsoft.com/office/drawing/2014/main" id="{01ACD438-036C-D931-C864-53B77CCDB83C}"/>
                          </a:ext>
                        </a:extLst>
                      </p:cNvPr>
                      <p:cNvSpPr>
                        <a:spLocks noChangeArrowheads="1"/>
                      </p:cNvSpPr>
                      <p:nvPr/>
                    </p:nvSpPr>
                    <p:spPr bwMode="auto">
                      <a:xfrm>
                        <a:off x="2061" y="1562"/>
                        <a:ext cx="6" cy="2"/>
                      </a:xfrm>
                      <a:prstGeom prst="rect">
                        <a:avLst/>
                      </a:prstGeom>
                      <a:solidFill>
                        <a:srgbClr val="C0C0C0"/>
                      </a:solidFill>
                      <a:ln w="1588">
                        <a:solidFill>
                          <a:srgbClr val="000000"/>
                        </a:solidFill>
                        <a:miter lim="800000"/>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grpSp>
              <p:grpSp>
                <p:nvGrpSpPr>
                  <p:cNvPr id="9341" name="Group 604">
                    <a:extLst>
                      <a:ext uri="{FF2B5EF4-FFF2-40B4-BE49-F238E27FC236}">
                        <a16:creationId xmlns:a16="http://schemas.microsoft.com/office/drawing/2014/main" id="{47C5EADD-8465-2D75-AACC-E833999830A8}"/>
                      </a:ext>
                    </a:extLst>
                  </p:cNvPr>
                  <p:cNvGrpSpPr>
                    <a:grpSpLocks/>
                  </p:cNvGrpSpPr>
                  <p:nvPr/>
                </p:nvGrpSpPr>
                <p:grpSpPr bwMode="auto">
                  <a:xfrm>
                    <a:off x="1938" y="1552"/>
                    <a:ext cx="54" cy="22"/>
                    <a:chOff x="1938" y="1552"/>
                    <a:chExt cx="54" cy="22"/>
                  </a:xfrm>
                </p:grpSpPr>
                <p:grpSp>
                  <p:nvGrpSpPr>
                    <p:cNvPr id="9374" name="Group 605">
                      <a:extLst>
                        <a:ext uri="{FF2B5EF4-FFF2-40B4-BE49-F238E27FC236}">
                          <a16:creationId xmlns:a16="http://schemas.microsoft.com/office/drawing/2014/main" id="{4B6D8F16-7F62-DD8A-2307-CA583717B656}"/>
                        </a:ext>
                      </a:extLst>
                    </p:cNvPr>
                    <p:cNvGrpSpPr>
                      <a:grpSpLocks/>
                    </p:cNvGrpSpPr>
                    <p:nvPr/>
                  </p:nvGrpSpPr>
                  <p:grpSpPr bwMode="auto">
                    <a:xfrm>
                      <a:off x="1940" y="1552"/>
                      <a:ext cx="52" cy="13"/>
                      <a:chOff x="1940" y="1552"/>
                      <a:chExt cx="52" cy="13"/>
                    </a:xfrm>
                  </p:grpSpPr>
                  <p:sp>
                    <p:nvSpPr>
                      <p:cNvPr id="9377" name="Rectangle 606">
                        <a:extLst>
                          <a:ext uri="{FF2B5EF4-FFF2-40B4-BE49-F238E27FC236}">
                            <a16:creationId xmlns:a16="http://schemas.microsoft.com/office/drawing/2014/main" id="{01D7782C-F28B-E299-13DD-E70A8AF504B1}"/>
                          </a:ext>
                        </a:extLst>
                      </p:cNvPr>
                      <p:cNvSpPr>
                        <a:spLocks noChangeArrowheads="1"/>
                      </p:cNvSpPr>
                      <p:nvPr/>
                    </p:nvSpPr>
                    <p:spPr bwMode="auto">
                      <a:xfrm>
                        <a:off x="1955" y="1552"/>
                        <a:ext cx="22" cy="13"/>
                      </a:xfrm>
                      <a:prstGeom prst="rect">
                        <a:avLst/>
                      </a:prstGeom>
                      <a:solidFill>
                        <a:srgbClr val="808080"/>
                      </a:solidFill>
                      <a:ln w="1588">
                        <a:solidFill>
                          <a:srgbClr val="000000"/>
                        </a:solidFill>
                        <a:miter lim="800000"/>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378" name="Rectangle 607">
                        <a:extLst>
                          <a:ext uri="{FF2B5EF4-FFF2-40B4-BE49-F238E27FC236}">
                            <a16:creationId xmlns:a16="http://schemas.microsoft.com/office/drawing/2014/main" id="{1A7E3753-5669-52A7-B5EE-82456B242E35}"/>
                          </a:ext>
                        </a:extLst>
                      </p:cNvPr>
                      <p:cNvSpPr>
                        <a:spLocks noChangeArrowheads="1"/>
                      </p:cNvSpPr>
                      <p:nvPr/>
                    </p:nvSpPr>
                    <p:spPr bwMode="auto">
                      <a:xfrm>
                        <a:off x="1955" y="1557"/>
                        <a:ext cx="22" cy="8"/>
                      </a:xfrm>
                      <a:prstGeom prst="rect">
                        <a:avLst/>
                      </a:prstGeom>
                      <a:solidFill>
                        <a:srgbClr val="000000"/>
                      </a:solidFill>
                      <a:ln w="1588">
                        <a:solidFill>
                          <a:srgbClr val="000000"/>
                        </a:solidFill>
                        <a:miter lim="800000"/>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379" name="Rectangle 608">
                        <a:extLst>
                          <a:ext uri="{FF2B5EF4-FFF2-40B4-BE49-F238E27FC236}">
                            <a16:creationId xmlns:a16="http://schemas.microsoft.com/office/drawing/2014/main" id="{998A0992-B03B-A831-3F05-38C444F37626}"/>
                          </a:ext>
                        </a:extLst>
                      </p:cNvPr>
                      <p:cNvSpPr>
                        <a:spLocks noChangeArrowheads="1"/>
                      </p:cNvSpPr>
                      <p:nvPr/>
                    </p:nvSpPr>
                    <p:spPr bwMode="auto">
                      <a:xfrm>
                        <a:off x="1940" y="1558"/>
                        <a:ext cx="52" cy="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sp>
                  <p:nvSpPr>
                    <p:cNvPr id="9375" name="Rectangle 609">
                      <a:extLst>
                        <a:ext uri="{FF2B5EF4-FFF2-40B4-BE49-F238E27FC236}">
                          <a16:creationId xmlns:a16="http://schemas.microsoft.com/office/drawing/2014/main" id="{9DF14A1E-A37E-7351-FEAE-0FDB56E5FF17}"/>
                        </a:ext>
                      </a:extLst>
                    </p:cNvPr>
                    <p:cNvSpPr>
                      <a:spLocks noChangeArrowheads="1"/>
                    </p:cNvSpPr>
                    <p:nvPr/>
                  </p:nvSpPr>
                  <p:spPr bwMode="auto">
                    <a:xfrm>
                      <a:off x="1938" y="1553"/>
                      <a:ext cx="6" cy="2"/>
                    </a:xfrm>
                    <a:prstGeom prst="rect">
                      <a:avLst/>
                    </a:prstGeom>
                    <a:solidFill>
                      <a:srgbClr val="008000"/>
                    </a:solidFill>
                    <a:ln w="1588">
                      <a:solidFill>
                        <a:srgbClr val="000000"/>
                      </a:solidFill>
                      <a:miter lim="800000"/>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376" name="Rectangle 610">
                      <a:extLst>
                        <a:ext uri="{FF2B5EF4-FFF2-40B4-BE49-F238E27FC236}">
                          <a16:creationId xmlns:a16="http://schemas.microsoft.com/office/drawing/2014/main" id="{D5EBF8B4-4880-DF85-DE3A-5E979F46FDBB}"/>
                        </a:ext>
                      </a:extLst>
                    </p:cNvPr>
                    <p:cNvSpPr>
                      <a:spLocks noChangeArrowheads="1"/>
                    </p:cNvSpPr>
                    <p:nvPr/>
                  </p:nvSpPr>
                  <p:spPr bwMode="auto">
                    <a:xfrm>
                      <a:off x="1982" y="1568"/>
                      <a:ext cx="7" cy="6"/>
                    </a:xfrm>
                    <a:prstGeom prst="rect">
                      <a:avLst/>
                    </a:prstGeom>
                    <a:solidFill>
                      <a:srgbClr val="000000"/>
                    </a:solidFill>
                    <a:ln w="1588">
                      <a:solidFill>
                        <a:srgbClr val="000000"/>
                      </a:solidFill>
                      <a:miter lim="800000"/>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grpSp>
                <p:nvGrpSpPr>
                  <p:cNvPr id="9342" name="Group 611">
                    <a:extLst>
                      <a:ext uri="{FF2B5EF4-FFF2-40B4-BE49-F238E27FC236}">
                        <a16:creationId xmlns:a16="http://schemas.microsoft.com/office/drawing/2014/main" id="{2C9434A2-6E52-6B2A-F02C-54C0A570DB36}"/>
                      </a:ext>
                    </a:extLst>
                  </p:cNvPr>
                  <p:cNvGrpSpPr>
                    <a:grpSpLocks/>
                  </p:cNvGrpSpPr>
                  <p:nvPr/>
                </p:nvGrpSpPr>
                <p:grpSpPr bwMode="auto">
                  <a:xfrm>
                    <a:off x="1898" y="1571"/>
                    <a:ext cx="35" cy="7"/>
                    <a:chOff x="1898" y="1571"/>
                    <a:chExt cx="35" cy="7"/>
                  </a:xfrm>
                </p:grpSpPr>
                <p:grpSp>
                  <p:nvGrpSpPr>
                    <p:cNvPr id="9344" name="Group 612">
                      <a:extLst>
                        <a:ext uri="{FF2B5EF4-FFF2-40B4-BE49-F238E27FC236}">
                          <a16:creationId xmlns:a16="http://schemas.microsoft.com/office/drawing/2014/main" id="{C5501791-EA16-DC9A-1FAE-FC45A5FCF5C5}"/>
                        </a:ext>
                      </a:extLst>
                    </p:cNvPr>
                    <p:cNvGrpSpPr>
                      <a:grpSpLocks/>
                    </p:cNvGrpSpPr>
                    <p:nvPr/>
                  </p:nvGrpSpPr>
                  <p:grpSpPr bwMode="auto">
                    <a:xfrm>
                      <a:off x="1898" y="1571"/>
                      <a:ext cx="17" cy="7"/>
                      <a:chOff x="1898" y="1571"/>
                      <a:chExt cx="17" cy="7"/>
                    </a:xfrm>
                  </p:grpSpPr>
                  <p:grpSp>
                    <p:nvGrpSpPr>
                      <p:cNvPr id="9360" name="Group 613">
                        <a:extLst>
                          <a:ext uri="{FF2B5EF4-FFF2-40B4-BE49-F238E27FC236}">
                            <a16:creationId xmlns:a16="http://schemas.microsoft.com/office/drawing/2014/main" id="{1C220D10-F244-4921-CFFC-80897964E74E}"/>
                          </a:ext>
                        </a:extLst>
                      </p:cNvPr>
                      <p:cNvGrpSpPr>
                        <a:grpSpLocks/>
                      </p:cNvGrpSpPr>
                      <p:nvPr/>
                    </p:nvGrpSpPr>
                    <p:grpSpPr bwMode="auto">
                      <a:xfrm>
                        <a:off x="1898" y="1571"/>
                        <a:ext cx="8" cy="7"/>
                        <a:chOff x="1898" y="1571"/>
                        <a:chExt cx="8" cy="7"/>
                      </a:xfrm>
                    </p:grpSpPr>
                    <p:grpSp>
                      <p:nvGrpSpPr>
                        <p:cNvPr id="9368" name="Group 614">
                          <a:extLst>
                            <a:ext uri="{FF2B5EF4-FFF2-40B4-BE49-F238E27FC236}">
                              <a16:creationId xmlns:a16="http://schemas.microsoft.com/office/drawing/2014/main" id="{FC398B5D-F1E7-71D1-9028-E47B0A9060DD}"/>
                            </a:ext>
                          </a:extLst>
                        </p:cNvPr>
                        <p:cNvGrpSpPr>
                          <a:grpSpLocks/>
                        </p:cNvGrpSpPr>
                        <p:nvPr/>
                      </p:nvGrpSpPr>
                      <p:grpSpPr bwMode="auto">
                        <a:xfrm>
                          <a:off x="1898" y="1571"/>
                          <a:ext cx="3" cy="7"/>
                          <a:chOff x="1898" y="1571"/>
                          <a:chExt cx="3" cy="7"/>
                        </a:xfrm>
                      </p:grpSpPr>
                      <p:sp>
                        <p:nvSpPr>
                          <p:cNvPr id="9372" name="Rectangle 615">
                            <a:extLst>
                              <a:ext uri="{FF2B5EF4-FFF2-40B4-BE49-F238E27FC236}">
                                <a16:creationId xmlns:a16="http://schemas.microsoft.com/office/drawing/2014/main" id="{C855FBD2-B9B7-3D3E-66CC-EDA8EC044FEF}"/>
                              </a:ext>
                            </a:extLst>
                          </p:cNvPr>
                          <p:cNvSpPr>
                            <a:spLocks noChangeArrowheads="1"/>
                          </p:cNvSpPr>
                          <p:nvPr/>
                        </p:nvSpPr>
                        <p:spPr bwMode="auto">
                          <a:xfrm>
                            <a:off x="1898" y="1571"/>
                            <a:ext cx="1"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373" name="Rectangle 616">
                            <a:extLst>
                              <a:ext uri="{FF2B5EF4-FFF2-40B4-BE49-F238E27FC236}">
                                <a16:creationId xmlns:a16="http://schemas.microsoft.com/office/drawing/2014/main" id="{FCEBDF6C-02E6-D6D0-9D73-6EFCA55D916F}"/>
                              </a:ext>
                            </a:extLst>
                          </p:cNvPr>
                          <p:cNvSpPr>
                            <a:spLocks noChangeArrowheads="1"/>
                          </p:cNvSpPr>
                          <p:nvPr/>
                        </p:nvSpPr>
                        <p:spPr bwMode="auto">
                          <a:xfrm>
                            <a:off x="1900" y="1571"/>
                            <a:ext cx="1"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grpSp>
                      <p:nvGrpSpPr>
                        <p:cNvPr id="9369" name="Group 617">
                          <a:extLst>
                            <a:ext uri="{FF2B5EF4-FFF2-40B4-BE49-F238E27FC236}">
                              <a16:creationId xmlns:a16="http://schemas.microsoft.com/office/drawing/2014/main" id="{4538E5CC-67A1-A36D-E14A-1C7A0DB4064F}"/>
                            </a:ext>
                          </a:extLst>
                        </p:cNvPr>
                        <p:cNvGrpSpPr>
                          <a:grpSpLocks/>
                        </p:cNvGrpSpPr>
                        <p:nvPr/>
                      </p:nvGrpSpPr>
                      <p:grpSpPr bwMode="auto">
                        <a:xfrm>
                          <a:off x="1903" y="1571"/>
                          <a:ext cx="3" cy="7"/>
                          <a:chOff x="1903" y="1571"/>
                          <a:chExt cx="3" cy="7"/>
                        </a:xfrm>
                      </p:grpSpPr>
                      <p:sp>
                        <p:nvSpPr>
                          <p:cNvPr id="9370" name="Rectangle 618">
                            <a:extLst>
                              <a:ext uri="{FF2B5EF4-FFF2-40B4-BE49-F238E27FC236}">
                                <a16:creationId xmlns:a16="http://schemas.microsoft.com/office/drawing/2014/main" id="{4D8B6D8F-B816-0F03-B822-23640F656903}"/>
                              </a:ext>
                            </a:extLst>
                          </p:cNvPr>
                          <p:cNvSpPr>
                            <a:spLocks noChangeArrowheads="1"/>
                          </p:cNvSpPr>
                          <p:nvPr/>
                        </p:nvSpPr>
                        <p:spPr bwMode="auto">
                          <a:xfrm>
                            <a:off x="1903" y="1571"/>
                            <a:ext cx="1"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371" name="Rectangle 619">
                            <a:extLst>
                              <a:ext uri="{FF2B5EF4-FFF2-40B4-BE49-F238E27FC236}">
                                <a16:creationId xmlns:a16="http://schemas.microsoft.com/office/drawing/2014/main" id="{FFC9B8EE-BF87-E062-5DF7-658989650F31}"/>
                              </a:ext>
                            </a:extLst>
                          </p:cNvPr>
                          <p:cNvSpPr>
                            <a:spLocks noChangeArrowheads="1"/>
                          </p:cNvSpPr>
                          <p:nvPr/>
                        </p:nvSpPr>
                        <p:spPr bwMode="auto">
                          <a:xfrm>
                            <a:off x="1905" y="1571"/>
                            <a:ext cx="1"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grpSp>
                  <p:grpSp>
                    <p:nvGrpSpPr>
                      <p:cNvPr id="9361" name="Group 620">
                        <a:extLst>
                          <a:ext uri="{FF2B5EF4-FFF2-40B4-BE49-F238E27FC236}">
                            <a16:creationId xmlns:a16="http://schemas.microsoft.com/office/drawing/2014/main" id="{DEB65EF0-3B05-4798-91DD-F01919A0F735}"/>
                          </a:ext>
                        </a:extLst>
                      </p:cNvPr>
                      <p:cNvGrpSpPr>
                        <a:grpSpLocks/>
                      </p:cNvGrpSpPr>
                      <p:nvPr/>
                    </p:nvGrpSpPr>
                    <p:grpSpPr bwMode="auto">
                      <a:xfrm>
                        <a:off x="1907" y="1571"/>
                        <a:ext cx="8" cy="7"/>
                        <a:chOff x="1907" y="1571"/>
                        <a:chExt cx="8" cy="7"/>
                      </a:xfrm>
                    </p:grpSpPr>
                    <p:grpSp>
                      <p:nvGrpSpPr>
                        <p:cNvPr id="9362" name="Group 621">
                          <a:extLst>
                            <a:ext uri="{FF2B5EF4-FFF2-40B4-BE49-F238E27FC236}">
                              <a16:creationId xmlns:a16="http://schemas.microsoft.com/office/drawing/2014/main" id="{C7AE0C31-8DBF-C137-0511-E10A9DB48B50}"/>
                            </a:ext>
                          </a:extLst>
                        </p:cNvPr>
                        <p:cNvGrpSpPr>
                          <a:grpSpLocks/>
                        </p:cNvGrpSpPr>
                        <p:nvPr/>
                      </p:nvGrpSpPr>
                      <p:grpSpPr bwMode="auto">
                        <a:xfrm>
                          <a:off x="1907" y="1571"/>
                          <a:ext cx="3" cy="7"/>
                          <a:chOff x="1907" y="1571"/>
                          <a:chExt cx="3" cy="7"/>
                        </a:xfrm>
                      </p:grpSpPr>
                      <p:sp>
                        <p:nvSpPr>
                          <p:cNvPr id="9366" name="Rectangle 622">
                            <a:extLst>
                              <a:ext uri="{FF2B5EF4-FFF2-40B4-BE49-F238E27FC236}">
                                <a16:creationId xmlns:a16="http://schemas.microsoft.com/office/drawing/2014/main" id="{14432C95-811E-E287-3281-2BB27D0F14A2}"/>
                              </a:ext>
                            </a:extLst>
                          </p:cNvPr>
                          <p:cNvSpPr>
                            <a:spLocks noChangeArrowheads="1"/>
                          </p:cNvSpPr>
                          <p:nvPr/>
                        </p:nvSpPr>
                        <p:spPr bwMode="auto">
                          <a:xfrm>
                            <a:off x="1907" y="1571"/>
                            <a:ext cx="1"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367" name="Rectangle 623">
                            <a:extLst>
                              <a:ext uri="{FF2B5EF4-FFF2-40B4-BE49-F238E27FC236}">
                                <a16:creationId xmlns:a16="http://schemas.microsoft.com/office/drawing/2014/main" id="{D07BED16-73BB-FA90-7B59-191FB73F0966}"/>
                              </a:ext>
                            </a:extLst>
                          </p:cNvPr>
                          <p:cNvSpPr>
                            <a:spLocks noChangeArrowheads="1"/>
                          </p:cNvSpPr>
                          <p:nvPr/>
                        </p:nvSpPr>
                        <p:spPr bwMode="auto">
                          <a:xfrm>
                            <a:off x="1909" y="1571"/>
                            <a:ext cx="1"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grpSp>
                      <p:nvGrpSpPr>
                        <p:cNvPr id="9363" name="Group 624">
                          <a:extLst>
                            <a:ext uri="{FF2B5EF4-FFF2-40B4-BE49-F238E27FC236}">
                              <a16:creationId xmlns:a16="http://schemas.microsoft.com/office/drawing/2014/main" id="{234C99DA-ABBE-AF39-317D-3A4FA9266A6B}"/>
                            </a:ext>
                          </a:extLst>
                        </p:cNvPr>
                        <p:cNvGrpSpPr>
                          <a:grpSpLocks/>
                        </p:cNvGrpSpPr>
                        <p:nvPr/>
                      </p:nvGrpSpPr>
                      <p:grpSpPr bwMode="auto">
                        <a:xfrm>
                          <a:off x="1912" y="1571"/>
                          <a:ext cx="3" cy="7"/>
                          <a:chOff x="1912" y="1571"/>
                          <a:chExt cx="3" cy="7"/>
                        </a:xfrm>
                      </p:grpSpPr>
                      <p:sp>
                        <p:nvSpPr>
                          <p:cNvPr id="9364" name="Rectangle 625">
                            <a:extLst>
                              <a:ext uri="{FF2B5EF4-FFF2-40B4-BE49-F238E27FC236}">
                                <a16:creationId xmlns:a16="http://schemas.microsoft.com/office/drawing/2014/main" id="{6C983E57-0992-D1BF-412B-4393E3A3008B}"/>
                              </a:ext>
                            </a:extLst>
                          </p:cNvPr>
                          <p:cNvSpPr>
                            <a:spLocks noChangeArrowheads="1"/>
                          </p:cNvSpPr>
                          <p:nvPr/>
                        </p:nvSpPr>
                        <p:spPr bwMode="auto">
                          <a:xfrm>
                            <a:off x="1912" y="1571"/>
                            <a:ext cx="1"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365" name="Rectangle 626">
                            <a:extLst>
                              <a:ext uri="{FF2B5EF4-FFF2-40B4-BE49-F238E27FC236}">
                                <a16:creationId xmlns:a16="http://schemas.microsoft.com/office/drawing/2014/main" id="{B28CD176-30CF-A743-6597-AAF9A2C1366D}"/>
                              </a:ext>
                            </a:extLst>
                          </p:cNvPr>
                          <p:cNvSpPr>
                            <a:spLocks noChangeArrowheads="1"/>
                          </p:cNvSpPr>
                          <p:nvPr/>
                        </p:nvSpPr>
                        <p:spPr bwMode="auto">
                          <a:xfrm>
                            <a:off x="1914" y="1571"/>
                            <a:ext cx="1"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grpSp>
                </p:grpSp>
                <p:grpSp>
                  <p:nvGrpSpPr>
                    <p:cNvPr id="9345" name="Group 627">
                      <a:extLst>
                        <a:ext uri="{FF2B5EF4-FFF2-40B4-BE49-F238E27FC236}">
                          <a16:creationId xmlns:a16="http://schemas.microsoft.com/office/drawing/2014/main" id="{FF9FCDF8-DAC9-614C-CDEE-5368E8240831}"/>
                        </a:ext>
                      </a:extLst>
                    </p:cNvPr>
                    <p:cNvGrpSpPr>
                      <a:grpSpLocks/>
                    </p:cNvGrpSpPr>
                    <p:nvPr/>
                  </p:nvGrpSpPr>
                  <p:grpSpPr bwMode="auto">
                    <a:xfrm>
                      <a:off x="1916" y="1571"/>
                      <a:ext cx="17" cy="7"/>
                      <a:chOff x="1916" y="1571"/>
                      <a:chExt cx="17" cy="7"/>
                    </a:xfrm>
                  </p:grpSpPr>
                  <p:grpSp>
                    <p:nvGrpSpPr>
                      <p:cNvPr id="9346" name="Group 628">
                        <a:extLst>
                          <a:ext uri="{FF2B5EF4-FFF2-40B4-BE49-F238E27FC236}">
                            <a16:creationId xmlns:a16="http://schemas.microsoft.com/office/drawing/2014/main" id="{38CA9545-172B-3A6F-6905-F351C0CEB70F}"/>
                          </a:ext>
                        </a:extLst>
                      </p:cNvPr>
                      <p:cNvGrpSpPr>
                        <a:grpSpLocks/>
                      </p:cNvGrpSpPr>
                      <p:nvPr/>
                    </p:nvGrpSpPr>
                    <p:grpSpPr bwMode="auto">
                      <a:xfrm>
                        <a:off x="1916" y="1571"/>
                        <a:ext cx="8" cy="7"/>
                        <a:chOff x="1916" y="1571"/>
                        <a:chExt cx="8" cy="7"/>
                      </a:xfrm>
                    </p:grpSpPr>
                    <p:grpSp>
                      <p:nvGrpSpPr>
                        <p:cNvPr id="9354" name="Group 629">
                          <a:extLst>
                            <a:ext uri="{FF2B5EF4-FFF2-40B4-BE49-F238E27FC236}">
                              <a16:creationId xmlns:a16="http://schemas.microsoft.com/office/drawing/2014/main" id="{90F1F8AC-0D83-C11C-08C5-C99046B1CA95}"/>
                            </a:ext>
                          </a:extLst>
                        </p:cNvPr>
                        <p:cNvGrpSpPr>
                          <a:grpSpLocks/>
                        </p:cNvGrpSpPr>
                        <p:nvPr/>
                      </p:nvGrpSpPr>
                      <p:grpSpPr bwMode="auto">
                        <a:xfrm>
                          <a:off x="1916" y="1571"/>
                          <a:ext cx="3" cy="7"/>
                          <a:chOff x="1916" y="1571"/>
                          <a:chExt cx="3" cy="7"/>
                        </a:xfrm>
                      </p:grpSpPr>
                      <p:sp>
                        <p:nvSpPr>
                          <p:cNvPr id="9358" name="Rectangle 630">
                            <a:extLst>
                              <a:ext uri="{FF2B5EF4-FFF2-40B4-BE49-F238E27FC236}">
                                <a16:creationId xmlns:a16="http://schemas.microsoft.com/office/drawing/2014/main" id="{899C805E-A485-E40F-2B6D-5AD014883BC7}"/>
                              </a:ext>
                            </a:extLst>
                          </p:cNvPr>
                          <p:cNvSpPr>
                            <a:spLocks noChangeArrowheads="1"/>
                          </p:cNvSpPr>
                          <p:nvPr/>
                        </p:nvSpPr>
                        <p:spPr bwMode="auto">
                          <a:xfrm>
                            <a:off x="1916" y="1571"/>
                            <a:ext cx="1"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359" name="Rectangle 631">
                            <a:extLst>
                              <a:ext uri="{FF2B5EF4-FFF2-40B4-BE49-F238E27FC236}">
                                <a16:creationId xmlns:a16="http://schemas.microsoft.com/office/drawing/2014/main" id="{8AA27D49-DC3A-06A0-604F-8F3F778D28F0}"/>
                              </a:ext>
                            </a:extLst>
                          </p:cNvPr>
                          <p:cNvSpPr>
                            <a:spLocks noChangeArrowheads="1"/>
                          </p:cNvSpPr>
                          <p:nvPr/>
                        </p:nvSpPr>
                        <p:spPr bwMode="auto">
                          <a:xfrm>
                            <a:off x="1918" y="1571"/>
                            <a:ext cx="1"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grpSp>
                      <p:nvGrpSpPr>
                        <p:cNvPr id="9355" name="Group 632">
                          <a:extLst>
                            <a:ext uri="{FF2B5EF4-FFF2-40B4-BE49-F238E27FC236}">
                              <a16:creationId xmlns:a16="http://schemas.microsoft.com/office/drawing/2014/main" id="{4D8984F8-4A39-61B7-A5EF-824C991A77AC}"/>
                            </a:ext>
                          </a:extLst>
                        </p:cNvPr>
                        <p:cNvGrpSpPr>
                          <a:grpSpLocks/>
                        </p:cNvGrpSpPr>
                        <p:nvPr/>
                      </p:nvGrpSpPr>
                      <p:grpSpPr bwMode="auto">
                        <a:xfrm>
                          <a:off x="1921" y="1571"/>
                          <a:ext cx="3" cy="7"/>
                          <a:chOff x="1921" y="1571"/>
                          <a:chExt cx="3" cy="7"/>
                        </a:xfrm>
                      </p:grpSpPr>
                      <p:sp>
                        <p:nvSpPr>
                          <p:cNvPr id="9356" name="Rectangle 633">
                            <a:extLst>
                              <a:ext uri="{FF2B5EF4-FFF2-40B4-BE49-F238E27FC236}">
                                <a16:creationId xmlns:a16="http://schemas.microsoft.com/office/drawing/2014/main" id="{E9F50963-5021-255D-BAD7-775C9F4BADFB}"/>
                              </a:ext>
                            </a:extLst>
                          </p:cNvPr>
                          <p:cNvSpPr>
                            <a:spLocks noChangeArrowheads="1"/>
                          </p:cNvSpPr>
                          <p:nvPr/>
                        </p:nvSpPr>
                        <p:spPr bwMode="auto">
                          <a:xfrm>
                            <a:off x="1921" y="1571"/>
                            <a:ext cx="1"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357" name="Rectangle 634">
                            <a:extLst>
                              <a:ext uri="{FF2B5EF4-FFF2-40B4-BE49-F238E27FC236}">
                                <a16:creationId xmlns:a16="http://schemas.microsoft.com/office/drawing/2014/main" id="{01AC5639-5E42-78FC-8692-7C315F632C48}"/>
                              </a:ext>
                            </a:extLst>
                          </p:cNvPr>
                          <p:cNvSpPr>
                            <a:spLocks noChangeArrowheads="1"/>
                          </p:cNvSpPr>
                          <p:nvPr/>
                        </p:nvSpPr>
                        <p:spPr bwMode="auto">
                          <a:xfrm>
                            <a:off x="1923" y="1571"/>
                            <a:ext cx="1"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grpSp>
                  <p:grpSp>
                    <p:nvGrpSpPr>
                      <p:cNvPr id="9347" name="Group 635">
                        <a:extLst>
                          <a:ext uri="{FF2B5EF4-FFF2-40B4-BE49-F238E27FC236}">
                            <a16:creationId xmlns:a16="http://schemas.microsoft.com/office/drawing/2014/main" id="{30458468-EB49-4BCE-1F52-72D9A3DDA8DC}"/>
                          </a:ext>
                        </a:extLst>
                      </p:cNvPr>
                      <p:cNvGrpSpPr>
                        <a:grpSpLocks/>
                      </p:cNvGrpSpPr>
                      <p:nvPr/>
                    </p:nvGrpSpPr>
                    <p:grpSpPr bwMode="auto">
                      <a:xfrm>
                        <a:off x="1925" y="1571"/>
                        <a:ext cx="8" cy="7"/>
                        <a:chOff x="1925" y="1571"/>
                        <a:chExt cx="8" cy="7"/>
                      </a:xfrm>
                    </p:grpSpPr>
                    <p:grpSp>
                      <p:nvGrpSpPr>
                        <p:cNvPr id="9348" name="Group 636">
                          <a:extLst>
                            <a:ext uri="{FF2B5EF4-FFF2-40B4-BE49-F238E27FC236}">
                              <a16:creationId xmlns:a16="http://schemas.microsoft.com/office/drawing/2014/main" id="{2149EB77-868F-EFDD-48C8-E421F16621CB}"/>
                            </a:ext>
                          </a:extLst>
                        </p:cNvPr>
                        <p:cNvGrpSpPr>
                          <a:grpSpLocks/>
                        </p:cNvGrpSpPr>
                        <p:nvPr/>
                      </p:nvGrpSpPr>
                      <p:grpSpPr bwMode="auto">
                        <a:xfrm>
                          <a:off x="1925" y="1571"/>
                          <a:ext cx="4" cy="7"/>
                          <a:chOff x="1925" y="1571"/>
                          <a:chExt cx="4" cy="7"/>
                        </a:xfrm>
                      </p:grpSpPr>
                      <p:sp>
                        <p:nvSpPr>
                          <p:cNvPr id="9352" name="Rectangle 637">
                            <a:extLst>
                              <a:ext uri="{FF2B5EF4-FFF2-40B4-BE49-F238E27FC236}">
                                <a16:creationId xmlns:a16="http://schemas.microsoft.com/office/drawing/2014/main" id="{CA119B7E-5610-4C8A-A7B0-A599AB9887C7}"/>
                              </a:ext>
                            </a:extLst>
                          </p:cNvPr>
                          <p:cNvSpPr>
                            <a:spLocks noChangeArrowheads="1"/>
                          </p:cNvSpPr>
                          <p:nvPr/>
                        </p:nvSpPr>
                        <p:spPr bwMode="auto">
                          <a:xfrm>
                            <a:off x="1925" y="1571"/>
                            <a:ext cx="1"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353" name="Rectangle 638">
                            <a:extLst>
                              <a:ext uri="{FF2B5EF4-FFF2-40B4-BE49-F238E27FC236}">
                                <a16:creationId xmlns:a16="http://schemas.microsoft.com/office/drawing/2014/main" id="{F2B044D8-D612-C8B4-3E80-DEC6586168C3}"/>
                              </a:ext>
                            </a:extLst>
                          </p:cNvPr>
                          <p:cNvSpPr>
                            <a:spLocks noChangeArrowheads="1"/>
                          </p:cNvSpPr>
                          <p:nvPr/>
                        </p:nvSpPr>
                        <p:spPr bwMode="auto">
                          <a:xfrm>
                            <a:off x="1927" y="1571"/>
                            <a:ext cx="2"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grpSp>
                      <p:nvGrpSpPr>
                        <p:cNvPr id="9349" name="Group 639">
                          <a:extLst>
                            <a:ext uri="{FF2B5EF4-FFF2-40B4-BE49-F238E27FC236}">
                              <a16:creationId xmlns:a16="http://schemas.microsoft.com/office/drawing/2014/main" id="{37E32D9A-41F8-8C86-5227-8C4CBAE0A44F}"/>
                            </a:ext>
                          </a:extLst>
                        </p:cNvPr>
                        <p:cNvGrpSpPr>
                          <a:grpSpLocks/>
                        </p:cNvGrpSpPr>
                        <p:nvPr/>
                      </p:nvGrpSpPr>
                      <p:grpSpPr bwMode="auto">
                        <a:xfrm>
                          <a:off x="1930" y="1571"/>
                          <a:ext cx="3" cy="7"/>
                          <a:chOff x="1930" y="1571"/>
                          <a:chExt cx="3" cy="7"/>
                        </a:xfrm>
                      </p:grpSpPr>
                      <p:sp>
                        <p:nvSpPr>
                          <p:cNvPr id="9350" name="Rectangle 640">
                            <a:extLst>
                              <a:ext uri="{FF2B5EF4-FFF2-40B4-BE49-F238E27FC236}">
                                <a16:creationId xmlns:a16="http://schemas.microsoft.com/office/drawing/2014/main" id="{89EC11DB-6948-2CB9-2FB9-8EAA48107FD4}"/>
                              </a:ext>
                            </a:extLst>
                          </p:cNvPr>
                          <p:cNvSpPr>
                            <a:spLocks noChangeArrowheads="1"/>
                          </p:cNvSpPr>
                          <p:nvPr/>
                        </p:nvSpPr>
                        <p:spPr bwMode="auto">
                          <a:xfrm>
                            <a:off x="1930" y="1571"/>
                            <a:ext cx="1"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351" name="Rectangle 641">
                            <a:extLst>
                              <a:ext uri="{FF2B5EF4-FFF2-40B4-BE49-F238E27FC236}">
                                <a16:creationId xmlns:a16="http://schemas.microsoft.com/office/drawing/2014/main" id="{ECB75C9A-7B0F-0A83-3F48-389E9E9F1671}"/>
                              </a:ext>
                            </a:extLst>
                          </p:cNvPr>
                          <p:cNvSpPr>
                            <a:spLocks noChangeArrowheads="1"/>
                          </p:cNvSpPr>
                          <p:nvPr/>
                        </p:nvSpPr>
                        <p:spPr bwMode="auto">
                          <a:xfrm>
                            <a:off x="1932" y="1571"/>
                            <a:ext cx="1"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grpSp>
                </p:grpSp>
              </p:grpSp>
              <p:sp>
                <p:nvSpPr>
                  <p:cNvPr id="9343" name="Freeform 642">
                    <a:extLst>
                      <a:ext uri="{FF2B5EF4-FFF2-40B4-BE49-F238E27FC236}">
                        <a16:creationId xmlns:a16="http://schemas.microsoft.com/office/drawing/2014/main" id="{1F3F9CBD-A40E-67D2-BB9A-8CF45FFB5B8A}"/>
                      </a:ext>
                    </a:extLst>
                  </p:cNvPr>
                  <p:cNvSpPr>
                    <a:spLocks/>
                  </p:cNvSpPr>
                  <p:nvPr/>
                </p:nvSpPr>
                <p:spPr bwMode="auto">
                  <a:xfrm>
                    <a:off x="1895" y="1566"/>
                    <a:ext cx="192" cy="5"/>
                  </a:xfrm>
                  <a:custGeom>
                    <a:avLst/>
                    <a:gdLst>
                      <a:gd name="T0" fmla="*/ 0 w 1535"/>
                      <a:gd name="T1" fmla="*/ 1 h 40"/>
                      <a:gd name="T2" fmla="*/ 11 w 1535"/>
                      <a:gd name="T3" fmla="*/ 1 h 40"/>
                      <a:gd name="T4" fmla="*/ 11 w 1535"/>
                      <a:gd name="T5" fmla="*/ 0 h 40"/>
                      <a:gd name="T6" fmla="*/ 12 w 1535"/>
                      <a:gd name="T7" fmla="*/ 0 h 40"/>
                      <a:gd name="T8" fmla="*/ 12 w 1535"/>
                      <a:gd name="T9" fmla="*/ 1 h 40"/>
                      <a:gd name="T10" fmla="*/ 24 w 1535"/>
                      <a:gd name="T11" fmla="*/ 1 h 40"/>
                      <a:gd name="T12" fmla="*/ 0 60000 65536"/>
                      <a:gd name="T13" fmla="*/ 0 60000 65536"/>
                      <a:gd name="T14" fmla="*/ 0 60000 65536"/>
                      <a:gd name="T15" fmla="*/ 0 60000 65536"/>
                      <a:gd name="T16" fmla="*/ 0 60000 65536"/>
                      <a:gd name="T17" fmla="*/ 0 60000 65536"/>
                      <a:gd name="T18" fmla="*/ 0 w 1535"/>
                      <a:gd name="T19" fmla="*/ 0 h 40"/>
                      <a:gd name="T20" fmla="*/ 1535 w 1535"/>
                      <a:gd name="T21" fmla="*/ 40 h 40"/>
                    </a:gdLst>
                    <a:ahLst/>
                    <a:cxnLst>
                      <a:cxn ang="T12">
                        <a:pos x="T0" y="T1"/>
                      </a:cxn>
                      <a:cxn ang="T13">
                        <a:pos x="T2" y="T3"/>
                      </a:cxn>
                      <a:cxn ang="T14">
                        <a:pos x="T4" y="T5"/>
                      </a:cxn>
                      <a:cxn ang="T15">
                        <a:pos x="T6" y="T7"/>
                      </a:cxn>
                      <a:cxn ang="T16">
                        <a:pos x="T8" y="T9"/>
                      </a:cxn>
                      <a:cxn ang="T17">
                        <a:pos x="T10" y="T11"/>
                      </a:cxn>
                    </a:cxnLst>
                    <a:rect l="T18" t="T19" r="T20" b="T21"/>
                    <a:pathLst>
                      <a:path w="1535" h="40">
                        <a:moveTo>
                          <a:pt x="0" y="29"/>
                        </a:moveTo>
                        <a:lnTo>
                          <a:pt x="675" y="29"/>
                        </a:lnTo>
                        <a:lnTo>
                          <a:pt x="675" y="0"/>
                        </a:lnTo>
                        <a:lnTo>
                          <a:pt x="781" y="0"/>
                        </a:lnTo>
                        <a:lnTo>
                          <a:pt x="781" y="40"/>
                        </a:lnTo>
                        <a:lnTo>
                          <a:pt x="1535" y="4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9288" name="Group 643">
                  <a:extLst>
                    <a:ext uri="{FF2B5EF4-FFF2-40B4-BE49-F238E27FC236}">
                      <a16:creationId xmlns:a16="http://schemas.microsoft.com/office/drawing/2014/main" id="{4EDFCAEA-0D15-EA91-186A-B45B6D175D97}"/>
                    </a:ext>
                  </a:extLst>
                </p:cNvPr>
                <p:cNvGrpSpPr>
                  <a:grpSpLocks/>
                </p:cNvGrpSpPr>
                <p:nvPr/>
              </p:nvGrpSpPr>
              <p:grpSpPr bwMode="auto">
                <a:xfrm>
                  <a:off x="1828" y="1601"/>
                  <a:ext cx="318" cy="45"/>
                  <a:chOff x="1828" y="1601"/>
                  <a:chExt cx="318" cy="45"/>
                </a:xfrm>
              </p:grpSpPr>
              <p:grpSp>
                <p:nvGrpSpPr>
                  <p:cNvPr id="9300" name="Group 644">
                    <a:extLst>
                      <a:ext uri="{FF2B5EF4-FFF2-40B4-BE49-F238E27FC236}">
                        <a16:creationId xmlns:a16="http://schemas.microsoft.com/office/drawing/2014/main" id="{878709FA-C995-7F97-0D66-2E1FFE847DD2}"/>
                      </a:ext>
                    </a:extLst>
                  </p:cNvPr>
                  <p:cNvGrpSpPr>
                    <a:grpSpLocks/>
                  </p:cNvGrpSpPr>
                  <p:nvPr/>
                </p:nvGrpSpPr>
                <p:grpSpPr bwMode="auto">
                  <a:xfrm>
                    <a:off x="1828" y="1601"/>
                    <a:ext cx="318" cy="45"/>
                    <a:chOff x="1828" y="1601"/>
                    <a:chExt cx="318" cy="45"/>
                  </a:xfrm>
                </p:grpSpPr>
                <p:sp>
                  <p:nvSpPr>
                    <p:cNvPr id="9336" name="Rectangle 645">
                      <a:extLst>
                        <a:ext uri="{FF2B5EF4-FFF2-40B4-BE49-F238E27FC236}">
                          <a16:creationId xmlns:a16="http://schemas.microsoft.com/office/drawing/2014/main" id="{EB9FEFCF-C0A4-AE8E-8415-6DA9FCDA7F0C}"/>
                        </a:ext>
                      </a:extLst>
                    </p:cNvPr>
                    <p:cNvSpPr>
                      <a:spLocks noChangeArrowheads="1"/>
                    </p:cNvSpPr>
                    <p:nvPr/>
                  </p:nvSpPr>
                  <p:spPr bwMode="auto">
                    <a:xfrm>
                      <a:off x="1828" y="1636"/>
                      <a:ext cx="318" cy="10"/>
                    </a:xfrm>
                    <a:prstGeom prst="rect">
                      <a:avLst/>
                    </a:prstGeom>
                    <a:solidFill>
                      <a:srgbClr val="C0C0C0"/>
                    </a:solidFill>
                    <a:ln w="1588">
                      <a:solidFill>
                        <a:srgbClr val="000000"/>
                      </a:solidFill>
                      <a:miter lim="800000"/>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337" name="Freeform 646">
                      <a:extLst>
                        <a:ext uri="{FF2B5EF4-FFF2-40B4-BE49-F238E27FC236}">
                          <a16:creationId xmlns:a16="http://schemas.microsoft.com/office/drawing/2014/main" id="{432F46B9-D0B6-20FA-34A6-0297E85D5279}"/>
                        </a:ext>
                      </a:extLst>
                    </p:cNvPr>
                    <p:cNvSpPr>
                      <a:spLocks/>
                    </p:cNvSpPr>
                    <p:nvPr/>
                  </p:nvSpPr>
                  <p:spPr bwMode="auto">
                    <a:xfrm>
                      <a:off x="1828" y="1601"/>
                      <a:ext cx="318" cy="36"/>
                    </a:xfrm>
                    <a:custGeom>
                      <a:avLst/>
                      <a:gdLst>
                        <a:gd name="T0" fmla="*/ 0 w 2545"/>
                        <a:gd name="T1" fmla="*/ 5 h 288"/>
                        <a:gd name="T2" fmla="*/ 40 w 2545"/>
                        <a:gd name="T3" fmla="*/ 5 h 288"/>
                        <a:gd name="T4" fmla="*/ 37 w 2545"/>
                        <a:gd name="T5" fmla="*/ 0 h 288"/>
                        <a:gd name="T6" fmla="*/ 3 w 2545"/>
                        <a:gd name="T7" fmla="*/ 0 h 288"/>
                        <a:gd name="T8" fmla="*/ 0 w 2545"/>
                        <a:gd name="T9" fmla="*/ 5 h 288"/>
                        <a:gd name="T10" fmla="*/ 0 60000 65536"/>
                        <a:gd name="T11" fmla="*/ 0 60000 65536"/>
                        <a:gd name="T12" fmla="*/ 0 60000 65536"/>
                        <a:gd name="T13" fmla="*/ 0 60000 65536"/>
                        <a:gd name="T14" fmla="*/ 0 60000 65536"/>
                        <a:gd name="T15" fmla="*/ 0 w 2545"/>
                        <a:gd name="T16" fmla="*/ 0 h 288"/>
                        <a:gd name="T17" fmla="*/ 2545 w 2545"/>
                        <a:gd name="T18" fmla="*/ 288 h 288"/>
                      </a:gdLst>
                      <a:ahLst/>
                      <a:cxnLst>
                        <a:cxn ang="T10">
                          <a:pos x="T0" y="T1"/>
                        </a:cxn>
                        <a:cxn ang="T11">
                          <a:pos x="T2" y="T3"/>
                        </a:cxn>
                        <a:cxn ang="T12">
                          <a:pos x="T4" y="T5"/>
                        </a:cxn>
                        <a:cxn ang="T13">
                          <a:pos x="T6" y="T7"/>
                        </a:cxn>
                        <a:cxn ang="T14">
                          <a:pos x="T8" y="T9"/>
                        </a:cxn>
                      </a:cxnLst>
                      <a:rect l="T15" t="T16" r="T17" b="T18"/>
                      <a:pathLst>
                        <a:path w="2545" h="288">
                          <a:moveTo>
                            <a:pt x="0" y="288"/>
                          </a:moveTo>
                          <a:lnTo>
                            <a:pt x="2545" y="288"/>
                          </a:lnTo>
                          <a:lnTo>
                            <a:pt x="2397" y="2"/>
                          </a:lnTo>
                          <a:lnTo>
                            <a:pt x="185" y="0"/>
                          </a:lnTo>
                          <a:lnTo>
                            <a:pt x="0" y="288"/>
                          </a:lnTo>
                          <a:close/>
                        </a:path>
                      </a:pathLst>
                    </a:custGeom>
                    <a:solidFill>
                      <a:srgbClr val="C0C0C0"/>
                    </a:solidFill>
                    <a:ln w="1588">
                      <a:solidFill>
                        <a:srgbClr val="000000"/>
                      </a:solidFill>
                      <a:prstDash val="solid"/>
                      <a:round/>
                      <a:headEnd/>
                      <a:tailEnd/>
                    </a:ln>
                  </p:spPr>
                  <p:txBody>
                    <a:bodyPr/>
                    <a:lstStyle/>
                    <a:p>
                      <a:endParaRPr lang="en-US"/>
                    </a:p>
                  </p:txBody>
                </p:sp>
                <p:sp>
                  <p:nvSpPr>
                    <p:cNvPr id="9338" name="Freeform 647">
                      <a:extLst>
                        <a:ext uri="{FF2B5EF4-FFF2-40B4-BE49-F238E27FC236}">
                          <a16:creationId xmlns:a16="http://schemas.microsoft.com/office/drawing/2014/main" id="{FAB639B6-F48C-79C0-7603-390A3DE41700}"/>
                        </a:ext>
                      </a:extLst>
                    </p:cNvPr>
                    <p:cNvSpPr>
                      <a:spLocks/>
                    </p:cNvSpPr>
                    <p:nvPr/>
                  </p:nvSpPr>
                  <p:spPr bwMode="auto">
                    <a:xfrm>
                      <a:off x="1837" y="1605"/>
                      <a:ext cx="298" cy="28"/>
                    </a:xfrm>
                    <a:custGeom>
                      <a:avLst/>
                      <a:gdLst>
                        <a:gd name="T0" fmla="*/ 2 w 2384"/>
                        <a:gd name="T1" fmla="*/ 0 h 221"/>
                        <a:gd name="T2" fmla="*/ 0 w 2384"/>
                        <a:gd name="T3" fmla="*/ 4 h 221"/>
                        <a:gd name="T4" fmla="*/ 37 w 2384"/>
                        <a:gd name="T5" fmla="*/ 4 h 221"/>
                        <a:gd name="T6" fmla="*/ 36 w 2384"/>
                        <a:gd name="T7" fmla="*/ 0 h 221"/>
                        <a:gd name="T8" fmla="*/ 0 60000 65536"/>
                        <a:gd name="T9" fmla="*/ 0 60000 65536"/>
                        <a:gd name="T10" fmla="*/ 0 60000 65536"/>
                        <a:gd name="T11" fmla="*/ 0 60000 65536"/>
                        <a:gd name="T12" fmla="*/ 0 w 2384"/>
                        <a:gd name="T13" fmla="*/ 0 h 221"/>
                        <a:gd name="T14" fmla="*/ 2384 w 2384"/>
                        <a:gd name="T15" fmla="*/ 221 h 221"/>
                      </a:gdLst>
                      <a:ahLst/>
                      <a:cxnLst>
                        <a:cxn ang="T8">
                          <a:pos x="T0" y="T1"/>
                        </a:cxn>
                        <a:cxn ang="T9">
                          <a:pos x="T2" y="T3"/>
                        </a:cxn>
                        <a:cxn ang="T10">
                          <a:pos x="T4" y="T5"/>
                        </a:cxn>
                        <a:cxn ang="T11">
                          <a:pos x="T6" y="T7"/>
                        </a:cxn>
                      </a:cxnLst>
                      <a:rect l="T12" t="T13" r="T14" b="T15"/>
                      <a:pathLst>
                        <a:path w="2384" h="221">
                          <a:moveTo>
                            <a:pt x="137" y="0"/>
                          </a:moveTo>
                          <a:lnTo>
                            <a:pt x="0" y="221"/>
                          </a:lnTo>
                          <a:lnTo>
                            <a:pt x="2384" y="221"/>
                          </a:lnTo>
                          <a:lnTo>
                            <a:pt x="2275"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9301" name="Group 648">
                    <a:extLst>
                      <a:ext uri="{FF2B5EF4-FFF2-40B4-BE49-F238E27FC236}">
                        <a16:creationId xmlns:a16="http://schemas.microsoft.com/office/drawing/2014/main" id="{EB5BBBB7-C392-AA08-F408-9E51DC35C7D5}"/>
                      </a:ext>
                    </a:extLst>
                  </p:cNvPr>
                  <p:cNvGrpSpPr>
                    <a:grpSpLocks/>
                  </p:cNvGrpSpPr>
                  <p:nvPr/>
                </p:nvGrpSpPr>
                <p:grpSpPr bwMode="auto">
                  <a:xfrm>
                    <a:off x="1863" y="1604"/>
                    <a:ext cx="250" cy="8"/>
                    <a:chOff x="1863" y="1604"/>
                    <a:chExt cx="250" cy="8"/>
                  </a:xfrm>
                </p:grpSpPr>
                <p:sp>
                  <p:nvSpPr>
                    <p:cNvPr id="9330" name="Freeform 649">
                      <a:extLst>
                        <a:ext uri="{FF2B5EF4-FFF2-40B4-BE49-F238E27FC236}">
                          <a16:creationId xmlns:a16="http://schemas.microsoft.com/office/drawing/2014/main" id="{5A08B533-2634-7045-AB64-C5E2B18AC09B}"/>
                        </a:ext>
                      </a:extLst>
                    </p:cNvPr>
                    <p:cNvSpPr>
                      <a:spLocks/>
                    </p:cNvSpPr>
                    <p:nvPr/>
                  </p:nvSpPr>
                  <p:spPr bwMode="auto">
                    <a:xfrm>
                      <a:off x="1863" y="1604"/>
                      <a:ext cx="10" cy="5"/>
                    </a:xfrm>
                    <a:custGeom>
                      <a:avLst/>
                      <a:gdLst>
                        <a:gd name="T0" fmla="*/ 0 w 79"/>
                        <a:gd name="T1" fmla="*/ 0 h 41"/>
                        <a:gd name="T2" fmla="*/ 1 w 79"/>
                        <a:gd name="T3" fmla="*/ 0 h 41"/>
                        <a:gd name="T4" fmla="*/ 1 w 79"/>
                        <a:gd name="T5" fmla="*/ 1 h 41"/>
                        <a:gd name="T6" fmla="*/ 0 w 79"/>
                        <a:gd name="T7" fmla="*/ 1 h 41"/>
                        <a:gd name="T8" fmla="*/ 0 w 79"/>
                        <a:gd name="T9" fmla="*/ 0 h 41"/>
                        <a:gd name="T10" fmla="*/ 0 60000 65536"/>
                        <a:gd name="T11" fmla="*/ 0 60000 65536"/>
                        <a:gd name="T12" fmla="*/ 0 60000 65536"/>
                        <a:gd name="T13" fmla="*/ 0 60000 65536"/>
                        <a:gd name="T14" fmla="*/ 0 60000 65536"/>
                        <a:gd name="T15" fmla="*/ 0 w 79"/>
                        <a:gd name="T16" fmla="*/ 0 h 41"/>
                        <a:gd name="T17" fmla="*/ 79 w 79"/>
                        <a:gd name="T18" fmla="*/ 41 h 41"/>
                      </a:gdLst>
                      <a:ahLst/>
                      <a:cxnLst>
                        <a:cxn ang="T10">
                          <a:pos x="T0" y="T1"/>
                        </a:cxn>
                        <a:cxn ang="T11">
                          <a:pos x="T2" y="T3"/>
                        </a:cxn>
                        <a:cxn ang="T12">
                          <a:pos x="T4" y="T5"/>
                        </a:cxn>
                        <a:cxn ang="T13">
                          <a:pos x="T6" y="T7"/>
                        </a:cxn>
                        <a:cxn ang="T14">
                          <a:pos x="T8" y="T9"/>
                        </a:cxn>
                      </a:cxnLst>
                      <a:rect l="T15" t="T16" r="T17" b="T18"/>
                      <a:pathLst>
                        <a:path w="79" h="41">
                          <a:moveTo>
                            <a:pt x="21" y="0"/>
                          </a:moveTo>
                          <a:lnTo>
                            <a:pt x="79" y="0"/>
                          </a:lnTo>
                          <a:lnTo>
                            <a:pt x="60" y="41"/>
                          </a:lnTo>
                          <a:lnTo>
                            <a:pt x="0" y="41"/>
                          </a:lnTo>
                          <a:lnTo>
                            <a:pt x="21" y="0"/>
                          </a:lnTo>
                          <a:close/>
                        </a:path>
                      </a:pathLst>
                    </a:custGeom>
                    <a:solidFill>
                      <a:srgbClr val="808080"/>
                    </a:solidFill>
                    <a:ln w="1588">
                      <a:solidFill>
                        <a:srgbClr val="000000"/>
                      </a:solidFill>
                      <a:prstDash val="solid"/>
                      <a:round/>
                      <a:headEnd/>
                      <a:tailEnd/>
                    </a:ln>
                  </p:spPr>
                  <p:txBody>
                    <a:bodyPr/>
                    <a:lstStyle/>
                    <a:p>
                      <a:endParaRPr lang="en-US"/>
                    </a:p>
                  </p:txBody>
                </p:sp>
                <p:sp>
                  <p:nvSpPr>
                    <p:cNvPr id="9331" name="Freeform 650">
                      <a:extLst>
                        <a:ext uri="{FF2B5EF4-FFF2-40B4-BE49-F238E27FC236}">
                          <a16:creationId xmlns:a16="http://schemas.microsoft.com/office/drawing/2014/main" id="{8A9A5A80-8086-8131-EAFD-CA884ED74578}"/>
                        </a:ext>
                      </a:extLst>
                    </p:cNvPr>
                    <p:cNvSpPr>
                      <a:spLocks/>
                    </p:cNvSpPr>
                    <p:nvPr/>
                  </p:nvSpPr>
                  <p:spPr bwMode="auto">
                    <a:xfrm>
                      <a:off x="1887" y="1604"/>
                      <a:ext cx="40" cy="5"/>
                    </a:xfrm>
                    <a:custGeom>
                      <a:avLst/>
                      <a:gdLst>
                        <a:gd name="T0" fmla="*/ 0 w 317"/>
                        <a:gd name="T1" fmla="*/ 0 h 38"/>
                        <a:gd name="T2" fmla="*/ 5 w 317"/>
                        <a:gd name="T3" fmla="*/ 0 h 38"/>
                        <a:gd name="T4" fmla="*/ 5 w 317"/>
                        <a:gd name="T5" fmla="*/ 1 h 38"/>
                        <a:gd name="T6" fmla="*/ 0 w 317"/>
                        <a:gd name="T7" fmla="*/ 1 h 38"/>
                        <a:gd name="T8" fmla="*/ 0 w 317"/>
                        <a:gd name="T9" fmla="*/ 0 h 38"/>
                        <a:gd name="T10" fmla="*/ 0 60000 65536"/>
                        <a:gd name="T11" fmla="*/ 0 60000 65536"/>
                        <a:gd name="T12" fmla="*/ 0 60000 65536"/>
                        <a:gd name="T13" fmla="*/ 0 60000 65536"/>
                        <a:gd name="T14" fmla="*/ 0 60000 65536"/>
                        <a:gd name="T15" fmla="*/ 0 w 317"/>
                        <a:gd name="T16" fmla="*/ 0 h 38"/>
                        <a:gd name="T17" fmla="*/ 317 w 317"/>
                        <a:gd name="T18" fmla="*/ 38 h 38"/>
                      </a:gdLst>
                      <a:ahLst/>
                      <a:cxnLst>
                        <a:cxn ang="T10">
                          <a:pos x="T0" y="T1"/>
                        </a:cxn>
                        <a:cxn ang="T11">
                          <a:pos x="T2" y="T3"/>
                        </a:cxn>
                        <a:cxn ang="T12">
                          <a:pos x="T4" y="T5"/>
                        </a:cxn>
                        <a:cxn ang="T13">
                          <a:pos x="T6" y="T7"/>
                        </a:cxn>
                        <a:cxn ang="T14">
                          <a:pos x="T8" y="T9"/>
                        </a:cxn>
                      </a:cxnLst>
                      <a:rect l="T15" t="T16" r="T17" b="T18"/>
                      <a:pathLst>
                        <a:path w="317" h="38">
                          <a:moveTo>
                            <a:pt x="14" y="0"/>
                          </a:moveTo>
                          <a:lnTo>
                            <a:pt x="317" y="0"/>
                          </a:lnTo>
                          <a:lnTo>
                            <a:pt x="305" y="38"/>
                          </a:lnTo>
                          <a:lnTo>
                            <a:pt x="0" y="38"/>
                          </a:lnTo>
                          <a:lnTo>
                            <a:pt x="14" y="0"/>
                          </a:lnTo>
                          <a:close/>
                        </a:path>
                      </a:pathLst>
                    </a:custGeom>
                    <a:solidFill>
                      <a:srgbClr val="808080"/>
                    </a:solidFill>
                    <a:ln w="1588">
                      <a:solidFill>
                        <a:srgbClr val="000000"/>
                      </a:solidFill>
                      <a:prstDash val="solid"/>
                      <a:round/>
                      <a:headEnd/>
                      <a:tailEnd/>
                    </a:ln>
                  </p:spPr>
                  <p:txBody>
                    <a:bodyPr/>
                    <a:lstStyle/>
                    <a:p>
                      <a:endParaRPr lang="en-US"/>
                    </a:p>
                  </p:txBody>
                </p:sp>
                <p:sp>
                  <p:nvSpPr>
                    <p:cNvPr id="9332" name="Freeform 651">
                      <a:extLst>
                        <a:ext uri="{FF2B5EF4-FFF2-40B4-BE49-F238E27FC236}">
                          <a16:creationId xmlns:a16="http://schemas.microsoft.com/office/drawing/2014/main" id="{58898C2E-529B-925E-4228-04881532E98F}"/>
                        </a:ext>
                      </a:extLst>
                    </p:cNvPr>
                    <p:cNvSpPr>
                      <a:spLocks/>
                    </p:cNvSpPr>
                    <p:nvPr/>
                  </p:nvSpPr>
                  <p:spPr bwMode="auto">
                    <a:xfrm>
                      <a:off x="1938" y="1604"/>
                      <a:ext cx="38" cy="5"/>
                    </a:xfrm>
                    <a:custGeom>
                      <a:avLst/>
                      <a:gdLst>
                        <a:gd name="T0" fmla="*/ 0 w 300"/>
                        <a:gd name="T1" fmla="*/ 0 h 41"/>
                        <a:gd name="T2" fmla="*/ 5 w 300"/>
                        <a:gd name="T3" fmla="*/ 0 h 41"/>
                        <a:gd name="T4" fmla="*/ 5 w 300"/>
                        <a:gd name="T5" fmla="*/ 1 h 41"/>
                        <a:gd name="T6" fmla="*/ 0 w 300"/>
                        <a:gd name="T7" fmla="*/ 1 h 41"/>
                        <a:gd name="T8" fmla="*/ 0 w 300"/>
                        <a:gd name="T9" fmla="*/ 0 h 41"/>
                        <a:gd name="T10" fmla="*/ 0 60000 65536"/>
                        <a:gd name="T11" fmla="*/ 0 60000 65536"/>
                        <a:gd name="T12" fmla="*/ 0 60000 65536"/>
                        <a:gd name="T13" fmla="*/ 0 60000 65536"/>
                        <a:gd name="T14" fmla="*/ 0 60000 65536"/>
                        <a:gd name="T15" fmla="*/ 0 w 300"/>
                        <a:gd name="T16" fmla="*/ 0 h 41"/>
                        <a:gd name="T17" fmla="*/ 300 w 300"/>
                        <a:gd name="T18" fmla="*/ 41 h 41"/>
                      </a:gdLst>
                      <a:ahLst/>
                      <a:cxnLst>
                        <a:cxn ang="T10">
                          <a:pos x="T0" y="T1"/>
                        </a:cxn>
                        <a:cxn ang="T11">
                          <a:pos x="T2" y="T3"/>
                        </a:cxn>
                        <a:cxn ang="T12">
                          <a:pos x="T4" y="T5"/>
                        </a:cxn>
                        <a:cxn ang="T13">
                          <a:pos x="T6" y="T7"/>
                        </a:cxn>
                        <a:cxn ang="T14">
                          <a:pos x="T8" y="T9"/>
                        </a:cxn>
                      </a:cxnLst>
                      <a:rect l="T15" t="T16" r="T17" b="T18"/>
                      <a:pathLst>
                        <a:path w="300" h="41">
                          <a:moveTo>
                            <a:pt x="10" y="0"/>
                          </a:moveTo>
                          <a:lnTo>
                            <a:pt x="300" y="0"/>
                          </a:lnTo>
                          <a:lnTo>
                            <a:pt x="298" y="41"/>
                          </a:lnTo>
                          <a:lnTo>
                            <a:pt x="0" y="41"/>
                          </a:lnTo>
                          <a:lnTo>
                            <a:pt x="10" y="0"/>
                          </a:lnTo>
                          <a:close/>
                        </a:path>
                      </a:pathLst>
                    </a:custGeom>
                    <a:solidFill>
                      <a:srgbClr val="808080"/>
                    </a:solidFill>
                    <a:ln w="1588">
                      <a:solidFill>
                        <a:srgbClr val="000000"/>
                      </a:solidFill>
                      <a:prstDash val="solid"/>
                      <a:round/>
                      <a:headEnd/>
                      <a:tailEnd/>
                    </a:ln>
                  </p:spPr>
                  <p:txBody>
                    <a:bodyPr/>
                    <a:lstStyle/>
                    <a:p>
                      <a:endParaRPr lang="en-US"/>
                    </a:p>
                  </p:txBody>
                </p:sp>
                <p:sp>
                  <p:nvSpPr>
                    <p:cNvPr id="9333" name="Freeform 652">
                      <a:extLst>
                        <a:ext uri="{FF2B5EF4-FFF2-40B4-BE49-F238E27FC236}">
                          <a16:creationId xmlns:a16="http://schemas.microsoft.com/office/drawing/2014/main" id="{CDD1924A-1376-97EB-657B-F2E240ED1958}"/>
                        </a:ext>
                      </a:extLst>
                    </p:cNvPr>
                    <p:cNvSpPr>
                      <a:spLocks/>
                    </p:cNvSpPr>
                    <p:nvPr/>
                  </p:nvSpPr>
                  <p:spPr bwMode="auto">
                    <a:xfrm>
                      <a:off x="1983" y="1604"/>
                      <a:ext cx="38" cy="5"/>
                    </a:xfrm>
                    <a:custGeom>
                      <a:avLst/>
                      <a:gdLst>
                        <a:gd name="T0" fmla="*/ 0 w 308"/>
                        <a:gd name="T1" fmla="*/ 0 h 41"/>
                        <a:gd name="T2" fmla="*/ 5 w 308"/>
                        <a:gd name="T3" fmla="*/ 0 h 41"/>
                        <a:gd name="T4" fmla="*/ 5 w 308"/>
                        <a:gd name="T5" fmla="*/ 1 h 41"/>
                        <a:gd name="T6" fmla="*/ 0 w 308"/>
                        <a:gd name="T7" fmla="*/ 1 h 41"/>
                        <a:gd name="T8" fmla="*/ 0 w 308"/>
                        <a:gd name="T9" fmla="*/ 0 h 41"/>
                        <a:gd name="T10" fmla="*/ 0 60000 65536"/>
                        <a:gd name="T11" fmla="*/ 0 60000 65536"/>
                        <a:gd name="T12" fmla="*/ 0 60000 65536"/>
                        <a:gd name="T13" fmla="*/ 0 60000 65536"/>
                        <a:gd name="T14" fmla="*/ 0 60000 65536"/>
                        <a:gd name="T15" fmla="*/ 0 w 308"/>
                        <a:gd name="T16" fmla="*/ 0 h 41"/>
                        <a:gd name="T17" fmla="*/ 308 w 308"/>
                        <a:gd name="T18" fmla="*/ 41 h 41"/>
                      </a:gdLst>
                      <a:ahLst/>
                      <a:cxnLst>
                        <a:cxn ang="T10">
                          <a:pos x="T0" y="T1"/>
                        </a:cxn>
                        <a:cxn ang="T11">
                          <a:pos x="T2" y="T3"/>
                        </a:cxn>
                        <a:cxn ang="T12">
                          <a:pos x="T4" y="T5"/>
                        </a:cxn>
                        <a:cxn ang="T13">
                          <a:pos x="T6" y="T7"/>
                        </a:cxn>
                        <a:cxn ang="T14">
                          <a:pos x="T8" y="T9"/>
                        </a:cxn>
                      </a:cxnLst>
                      <a:rect l="T15" t="T16" r="T17" b="T18"/>
                      <a:pathLst>
                        <a:path w="308" h="41">
                          <a:moveTo>
                            <a:pt x="2" y="0"/>
                          </a:moveTo>
                          <a:lnTo>
                            <a:pt x="308" y="0"/>
                          </a:lnTo>
                          <a:lnTo>
                            <a:pt x="308" y="41"/>
                          </a:lnTo>
                          <a:lnTo>
                            <a:pt x="0" y="41"/>
                          </a:lnTo>
                          <a:lnTo>
                            <a:pt x="2" y="0"/>
                          </a:lnTo>
                          <a:close/>
                        </a:path>
                      </a:pathLst>
                    </a:custGeom>
                    <a:solidFill>
                      <a:srgbClr val="808080"/>
                    </a:solidFill>
                    <a:ln w="1588">
                      <a:solidFill>
                        <a:srgbClr val="000000"/>
                      </a:solidFill>
                      <a:prstDash val="solid"/>
                      <a:round/>
                      <a:headEnd/>
                      <a:tailEnd/>
                    </a:ln>
                  </p:spPr>
                  <p:txBody>
                    <a:bodyPr/>
                    <a:lstStyle/>
                    <a:p>
                      <a:endParaRPr lang="en-US"/>
                    </a:p>
                  </p:txBody>
                </p:sp>
                <p:sp>
                  <p:nvSpPr>
                    <p:cNvPr id="9334" name="Freeform 653">
                      <a:extLst>
                        <a:ext uri="{FF2B5EF4-FFF2-40B4-BE49-F238E27FC236}">
                          <a16:creationId xmlns:a16="http://schemas.microsoft.com/office/drawing/2014/main" id="{388B242B-D2CD-01E1-0C17-4A1CB856D88F}"/>
                        </a:ext>
                      </a:extLst>
                    </p:cNvPr>
                    <p:cNvSpPr>
                      <a:spLocks/>
                    </p:cNvSpPr>
                    <p:nvPr/>
                  </p:nvSpPr>
                  <p:spPr bwMode="auto">
                    <a:xfrm>
                      <a:off x="2030" y="1604"/>
                      <a:ext cx="33" cy="6"/>
                    </a:xfrm>
                    <a:custGeom>
                      <a:avLst/>
                      <a:gdLst>
                        <a:gd name="T0" fmla="*/ 0 w 269"/>
                        <a:gd name="T1" fmla="*/ 0 h 44"/>
                        <a:gd name="T2" fmla="*/ 4 w 269"/>
                        <a:gd name="T3" fmla="*/ 0 h 44"/>
                        <a:gd name="T4" fmla="*/ 4 w 269"/>
                        <a:gd name="T5" fmla="*/ 1 h 44"/>
                        <a:gd name="T6" fmla="*/ 0 w 269"/>
                        <a:gd name="T7" fmla="*/ 1 h 44"/>
                        <a:gd name="T8" fmla="*/ 0 w 269"/>
                        <a:gd name="T9" fmla="*/ 0 h 44"/>
                        <a:gd name="T10" fmla="*/ 0 60000 65536"/>
                        <a:gd name="T11" fmla="*/ 0 60000 65536"/>
                        <a:gd name="T12" fmla="*/ 0 60000 65536"/>
                        <a:gd name="T13" fmla="*/ 0 60000 65536"/>
                        <a:gd name="T14" fmla="*/ 0 60000 65536"/>
                        <a:gd name="T15" fmla="*/ 0 w 269"/>
                        <a:gd name="T16" fmla="*/ 0 h 44"/>
                        <a:gd name="T17" fmla="*/ 269 w 269"/>
                        <a:gd name="T18" fmla="*/ 44 h 44"/>
                      </a:gdLst>
                      <a:ahLst/>
                      <a:cxnLst>
                        <a:cxn ang="T10">
                          <a:pos x="T0" y="T1"/>
                        </a:cxn>
                        <a:cxn ang="T11">
                          <a:pos x="T2" y="T3"/>
                        </a:cxn>
                        <a:cxn ang="T12">
                          <a:pos x="T4" y="T5"/>
                        </a:cxn>
                        <a:cxn ang="T13">
                          <a:pos x="T6" y="T7"/>
                        </a:cxn>
                        <a:cxn ang="T14">
                          <a:pos x="T8" y="T9"/>
                        </a:cxn>
                      </a:cxnLst>
                      <a:rect l="T15" t="T16" r="T17" b="T18"/>
                      <a:pathLst>
                        <a:path w="269" h="44">
                          <a:moveTo>
                            <a:pt x="0" y="0"/>
                          </a:moveTo>
                          <a:lnTo>
                            <a:pt x="262" y="0"/>
                          </a:lnTo>
                          <a:lnTo>
                            <a:pt x="269" y="44"/>
                          </a:lnTo>
                          <a:lnTo>
                            <a:pt x="0" y="44"/>
                          </a:lnTo>
                          <a:lnTo>
                            <a:pt x="0" y="0"/>
                          </a:lnTo>
                          <a:close/>
                        </a:path>
                      </a:pathLst>
                    </a:custGeom>
                    <a:solidFill>
                      <a:srgbClr val="808080"/>
                    </a:solidFill>
                    <a:ln w="1588">
                      <a:solidFill>
                        <a:srgbClr val="000000"/>
                      </a:solidFill>
                      <a:prstDash val="solid"/>
                      <a:round/>
                      <a:headEnd/>
                      <a:tailEnd/>
                    </a:ln>
                  </p:spPr>
                  <p:txBody>
                    <a:bodyPr/>
                    <a:lstStyle/>
                    <a:p>
                      <a:endParaRPr lang="en-US"/>
                    </a:p>
                  </p:txBody>
                </p:sp>
                <p:sp>
                  <p:nvSpPr>
                    <p:cNvPr id="9335" name="Freeform 654">
                      <a:extLst>
                        <a:ext uri="{FF2B5EF4-FFF2-40B4-BE49-F238E27FC236}">
                          <a16:creationId xmlns:a16="http://schemas.microsoft.com/office/drawing/2014/main" id="{47C65D03-9506-BA2B-89A5-A03D88FA54B1}"/>
                        </a:ext>
                      </a:extLst>
                    </p:cNvPr>
                    <p:cNvSpPr>
                      <a:spLocks/>
                    </p:cNvSpPr>
                    <p:nvPr/>
                  </p:nvSpPr>
                  <p:spPr bwMode="auto">
                    <a:xfrm>
                      <a:off x="2072" y="1607"/>
                      <a:ext cx="41" cy="5"/>
                    </a:xfrm>
                    <a:custGeom>
                      <a:avLst/>
                      <a:gdLst>
                        <a:gd name="T0" fmla="*/ 0 w 334"/>
                        <a:gd name="T1" fmla="*/ 0 h 39"/>
                        <a:gd name="T2" fmla="*/ 5 w 334"/>
                        <a:gd name="T3" fmla="*/ 0 h 39"/>
                        <a:gd name="T4" fmla="*/ 5 w 334"/>
                        <a:gd name="T5" fmla="*/ 1 h 39"/>
                        <a:gd name="T6" fmla="*/ 0 w 334"/>
                        <a:gd name="T7" fmla="*/ 1 h 39"/>
                        <a:gd name="T8" fmla="*/ 0 w 334"/>
                        <a:gd name="T9" fmla="*/ 0 h 39"/>
                        <a:gd name="T10" fmla="*/ 0 60000 65536"/>
                        <a:gd name="T11" fmla="*/ 0 60000 65536"/>
                        <a:gd name="T12" fmla="*/ 0 60000 65536"/>
                        <a:gd name="T13" fmla="*/ 0 60000 65536"/>
                        <a:gd name="T14" fmla="*/ 0 60000 65536"/>
                        <a:gd name="T15" fmla="*/ 0 w 334"/>
                        <a:gd name="T16" fmla="*/ 0 h 39"/>
                        <a:gd name="T17" fmla="*/ 334 w 334"/>
                        <a:gd name="T18" fmla="*/ 39 h 39"/>
                      </a:gdLst>
                      <a:ahLst/>
                      <a:cxnLst>
                        <a:cxn ang="T10">
                          <a:pos x="T0" y="T1"/>
                        </a:cxn>
                        <a:cxn ang="T11">
                          <a:pos x="T2" y="T3"/>
                        </a:cxn>
                        <a:cxn ang="T12">
                          <a:pos x="T4" y="T5"/>
                        </a:cxn>
                        <a:cxn ang="T13">
                          <a:pos x="T6" y="T7"/>
                        </a:cxn>
                        <a:cxn ang="T14">
                          <a:pos x="T8" y="T9"/>
                        </a:cxn>
                      </a:cxnLst>
                      <a:rect l="T15" t="T16" r="T17" b="T18"/>
                      <a:pathLst>
                        <a:path w="334" h="39">
                          <a:moveTo>
                            <a:pt x="0" y="0"/>
                          </a:moveTo>
                          <a:lnTo>
                            <a:pt x="305" y="0"/>
                          </a:lnTo>
                          <a:lnTo>
                            <a:pt x="334" y="39"/>
                          </a:lnTo>
                          <a:lnTo>
                            <a:pt x="15" y="39"/>
                          </a:lnTo>
                          <a:lnTo>
                            <a:pt x="0" y="0"/>
                          </a:lnTo>
                          <a:close/>
                        </a:path>
                      </a:pathLst>
                    </a:custGeom>
                    <a:solidFill>
                      <a:srgbClr val="808080"/>
                    </a:solidFill>
                    <a:ln w="1588">
                      <a:solidFill>
                        <a:srgbClr val="000000"/>
                      </a:solidFill>
                      <a:prstDash val="solid"/>
                      <a:round/>
                      <a:headEnd/>
                      <a:tailEnd/>
                    </a:ln>
                  </p:spPr>
                  <p:txBody>
                    <a:bodyPr/>
                    <a:lstStyle/>
                    <a:p>
                      <a:endParaRPr lang="en-US"/>
                    </a:p>
                  </p:txBody>
                </p:sp>
              </p:grpSp>
              <p:grpSp>
                <p:nvGrpSpPr>
                  <p:cNvPr id="9302" name="Group 655">
                    <a:extLst>
                      <a:ext uri="{FF2B5EF4-FFF2-40B4-BE49-F238E27FC236}">
                        <a16:creationId xmlns:a16="http://schemas.microsoft.com/office/drawing/2014/main" id="{E8D712DA-6FF9-C74B-25FD-30252A8C0CC1}"/>
                      </a:ext>
                    </a:extLst>
                  </p:cNvPr>
                  <p:cNvGrpSpPr>
                    <a:grpSpLocks/>
                  </p:cNvGrpSpPr>
                  <p:nvPr/>
                </p:nvGrpSpPr>
                <p:grpSpPr bwMode="auto">
                  <a:xfrm>
                    <a:off x="1853" y="1614"/>
                    <a:ext cx="264" cy="15"/>
                    <a:chOff x="1853" y="1614"/>
                    <a:chExt cx="264" cy="15"/>
                  </a:xfrm>
                </p:grpSpPr>
                <p:grpSp>
                  <p:nvGrpSpPr>
                    <p:cNvPr id="9303" name="Group 656">
                      <a:extLst>
                        <a:ext uri="{FF2B5EF4-FFF2-40B4-BE49-F238E27FC236}">
                          <a16:creationId xmlns:a16="http://schemas.microsoft.com/office/drawing/2014/main" id="{F27C046B-12BB-4066-8EAA-467B7D92E892}"/>
                        </a:ext>
                      </a:extLst>
                    </p:cNvPr>
                    <p:cNvGrpSpPr>
                      <a:grpSpLocks/>
                    </p:cNvGrpSpPr>
                    <p:nvPr/>
                  </p:nvGrpSpPr>
                  <p:grpSpPr bwMode="auto">
                    <a:xfrm>
                      <a:off x="1876" y="1614"/>
                      <a:ext cx="130" cy="14"/>
                      <a:chOff x="1876" y="1614"/>
                      <a:chExt cx="130" cy="14"/>
                    </a:xfrm>
                  </p:grpSpPr>
                  <p:sp>
                    <p:nvSpPr>
                      <p:cNvPr id="9326" name="Line 657">
                        <a:extLst>
                          <a:ext uri="{FF2B5EF4-FFF2-40B4-BE49-F238E27FC236}">
                            <a16:creationId xmlns:a16="http://schemas.microsoft.com/office/drawing/2014/main" id="{AB3E6619-051E-E9D7-D7CD-DAF9E18CF3AE}"/>
                          </a:ext>
                        </a:extLst>
                      </p:cNvPr>
                      <p:cNvSpPr>
                        <a:spLocks noChangeShapeType="1"/>
                      </p:cNvSpPr>
                      <p:nvPr/>
                    </p:nvSpPr>
                    <p:spPr bwMode="auto">
                      <a:xfrm>
                        <a:off x="1876" y="1614"/>
                        <a:ext cx="123"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27" name="Line 658">
                        <a:extLst>
                          <a:ext uri="{FF2B5EF4-FFF2-40B4-BE49-F238E27FC236}">
                            <a16:creationId xmlns:a16="http://schemas.microsoft.com/office/drawing/2014/main" id="{734202C0-AB3B-769D-828F-912CAA4810F2}"/>
                          </a:ext>
                        </a:extLst>
                      </p:cNvPr>
                      <p:cNvSpPr>
                        <a:spLocks noChangeShapeType="1"/>
                      </p:cNvSpPr>
                      <p:nvPr/>
                    </p:nvSpPr>
                    <p:spPr bwMode="auto">
                      <a:xfrm>
                        <a:off x="1881" y="1619"/>
                        <a:ext cx="125"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28" name="Line 659">
                        <a:extLst>
                          <a:ext uri="{FF2B5EF4-FFF2-40B4-BE49-F238E27FC236}">
                            <a16:creationId xmlns:a16="http://schemas.microsoft.com/office/drawing/2014/main" id="{93C9BC1A-36AF-4A18-8BA7-AB26DDDBD81E}"/>
                          </a:ext>
                        </a:extLst>
                      </p:cNvPr>
                      <p:cNvSpPr>
                        <a:spLocks noChangeShapeType="1"/>
                      </p:cNvSpPr>
                      <p:nvPr/>
                    </p:nvSpPr>
                    <p:spPr bwMode="auto">
                      <a:xfrm>
                        <a:off x="1882" y="1622"/>
                        <a:ext cx="110"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29" name="Line 660">
                        <a:extLst>
                          <a:ext uri="{FF2B5EF4-FFF2-40B4-BE49-F238E27FC236}">
                            <a16:creationId xmlns:a16="http://schemas.microsoft.com/office/drawing/2014/main" id="{B794A0C2-3D9A-9CE4-3977-AA765217C192}"/>
                          </a:ext>
                        </a:extLst>
                      </p:cNvPr>
                      <p:cNvSpPr>
                        <a:spLocks noChangeShapeType="1"/>
                      </p:cNvSpPr>
                      <p:nvPr/>
                    </p:nvSpPr>
                    <p:spPr bwMode="auto">
                      <a:xfrm>
                        <a:off x="1885" y="1627"/>
                        <a:ext cx="15"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304" name="Group 661">
                      <a:extLst>
                        <a:ext uri="{FF2B5EF4-FFF2-40B4-BE49-F238E27FC236}">
                          <a16:creationId xmlns:a16="http://schemas.microsoft.com/office/drawing/2014/main" id="{7589D7C0-97D8-B799-4790-53DB0BBE342E}"/>
                        </a:ext>
                      </a:extLst>
                    </p:cNvPr>
                    <p:cNvGrpSpPr>
                      <a:grpSpLocks/>
                    </p:cNvGrpSpPr>
                    <p:nvPr/>
                  </p:nvGrpSpPr>
                  <p:grpSpPr bwMode="auto">
                    <a:xfrm>
                      <a:off x="1853" y="1616"/>
                      <a:ext cx="22" cy="9"/>
                      <a:chOff x="1853" y="1616"/>
                      <a:chExt cx="22" cy="9"/>
                    </a:xfrm>
                  </p:grpSpPr>
                  <p:sp>
                    <p:nvSpPr>
                      <p:cNvPr id="9323" name="Line 662">
                        <a:extLst>
                          <a:ext uri="{FF2B5EF4-FFF2-40B4-BE49-F238E27FC236}">
                            <a16:creationId xmlns:a16="http://schemas.microsoft.com/office/drawing/2014/main" id="{7415A44E-76E8-1C13-B878-522D46006768}"/>
                          </a:ext>
                        </a:extLst>
                      </p:cNvPr>
                      <p:cNvSpPr>
                        <a:spLocks noChangeShapeType="1"/>
                      </p:cNvSpPr>
                      <p:nvPr/>
                    </p:nvSpPr>
                    <p:spPr bwMode="auto">
                      <a:xfrm>
                        <a:off x="1859" y="1616"/>
                        <a:ext cx="12"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24" name="Line 663">
                        <a:extLst>
                          <a:ext uri="{FF2B5EF4-FFF2-40B4-BE49-F238E27FC236}">
                            <a16:creationId xmlns:a16="http://schemas.microsoft.com/office/drawing/2014/main" id="{E484C6FB-96D7-31D9-D1C2-A8C5C95CD272}"/>
                          </a:ext>
                        </a:extLst>
                      </p:cNvPr>
                      <p:cNvSpPr>
                        <a:spLocks noChangeShapeType="1"/>
                      </p:cNvSpPr>
                      <p:nvPr/>
                    </p:nvSpPr>
                    <p:spPr bwMode="auto">
                      <a:xfrm>
                        <a:off x="1856" y="1620"/>
                        <a:ext cx="12"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25" name="Line 664">
                        <a:extLst>
                          <a:ext uri="{FF2B5EF4-FFF2-40B4-BE49-F238E27FC236}">
                            <a16:creationId xmlns:a16="http://schemas.microsoft.com/office/drawing/2014/main" id="{536063FB-BAC5-B409-976D-13B5B6CE9BDC}"/>
                          </a:ext>
                        </a:extLst>
                      </p:cNvPr>
                      <p:cNvSpPr>
                        <a:spLocks noChangeShapeType="1"/>
                      </p:cNvSpPr>
                      <p:nvPr/>
                    </p:nvSpPr>
                    <p:spPr bwMode="auto">
                      <a:xfrm>
                        <a:off x="1853" y="1624"/>
                        <a:ext cx="22"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305" name="Group 665">
                      <a:extLst>
                        <a:ext uri="{FF2B5EF4-FFF2-40B4-BE49-F238E27FC236}">
                          <a16:creationId xmlns:a16="http://schemas.microsoft.com/office/drawing/2014/main" id="{E3E2CDE7-E502-BC79-62A2-0F5AD1E1BB38}"/>
                        </a:ext>
                      </a:extLst>
                    </p:cNvPr>
                    <p:cNvGrpSpPr>
                      <a:grpSpLocks/>
                    </p:cNvGrpSpPr>
                    <p:nvPr/>
                  </p:nvGrpSpPr>
                  <p:grpSpPr bwMode="auto">
                    <a:xfrm>
                      <a:off x="1904" y="1614"/>
                      <a:ext cx="119" cy="14"/>
                      <a:chOff x="1904" y="1614"/>
                      <a:chExt cx="119" cy="14"/>
                    </a:xfrm>
                  </p:grpSpPr>
                  <p:sp>
                    <p:nvSpPr>
                      <p:cNvPr id="9317" name="Line 666">
                        <a:extLst>
                          <a:ext uri="{FF2B5EF4-FFF2-40B4-BE49-F238E27FC236}">
                            <a16:creationId xmlns:a16="http://schemas.microsoft.com/office/drawing/2014/main" id="{FA7A2710-2EAE-4FC5-6083-5E2141F4F1A7}"/>
                          </a:ext>
                        </a:extLst>
                      </p:cNvPr>
                      <p:cNvSpPr>
                        <a:spLocks noChangeShapeType="1"/>
                      </p:cNvSpPr>
                      <p:nvPr/>
                    </p:nvSpPr>
                    <p:spPr bwMode="auto">
                      <a:xfrm>
                        <a:off x="1904" y="1627"/>
                        <a:ext cx="74"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18" name="Line 667">
                        <a:extLst>
                          <a:ext uri="{FF2B5EF4-FFF2-40B4-BE49-F238E27FC236}">
                            <a16:creationId xmlns:a16="http://schemas.microsoft.com/office/drawing/2014/main" id="{7998C5D4-7F47-6717-723C-C3571FE021E3}"/>
                          </a:ext>
                        </a:extLst>
                      </p:cNvPr>
                      <p:cNvSpPr>
                        <a:spLocks noChangeShapeType="1"/>
                      </p:cNvSpPr>
                      <p:nvPr/>
                    </p:nvSpPr>
                    <p:spPr bwMode="auto">
                      <a:xfrm>
                        <a:off x="2005" y="1614"/>
                        <a:ext cx="17"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19" name="Line 668">
                        <a:extLst>
                          <a:ext uri="{FF2B5EF4-FFF2-40B4-BE49-F238E27FC236}">
                            <a16:creationId xmlns:a16="http://schemas.microsoft.com/office/drawing/2014/main" id="{CF9E654B-27D5-B230-98DC-88BE67D25518}"/>
                          </a:ext>
                        </a:extLst>
                      </p:cNvPr>
                      <p:cNvSpPr>
                        <a:spLocks noChangeShapeType="1"/>
                      </p:cNvSpPr>
                      <p:nvPr/>
                    </p:nvSpPr>
                    <p:spPr bwMode="auto">
                      <a:xfrm>
                        <a:off x="2010" y="1619"/>
                        <a:ext cx="13"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20" name="Line 669">
                        <a:extLst>
                          <a:ext uri="{FF2B5EF4-FFF2-40B4-BE49-F238E27FC236}">
                            <a16:creationId xmlns:a16="http://schemas.microsoft.com/office/drawing/2014/main" id="{8EECD06D-1080-39FD-BCDF-C1516209C0F9}"/>
                          </a:ext>
                        </a:extLst>
                      </p:cNvPr>
                      <p:cNvSpPr>
                        <a:spLocks noChangeShapeType="1"/>
                      </p:cNvSpPr>
                      <p:nvPr/>
                    </p:nvSpPr>
                    <p:spPr bwMode="auto">
                      <a:xfrm>
                        <a:off x="2000" y="1623"/>
                        <a:ext cx="23"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21" name="Line 670">
                        <a:extLst>
                          <a:ext uri="{FF2B5EF4-FFF2-40B4-BE49-F238E27FC236}">
                            <a16:creationId xmlns:a16="http://schemas.microsoft.com/office/drawing/2014/main" id="{E08B8C03-C520-6D20-EAC1-88E772B1C2C9}"/>
                          </a:ext>
                        </a:extLst>
                      </p:cNvPr>
                      <p:cNvSpPr>
                        <a:spLocks noChangeShapeType="1"/>
                      </p:cNvSpPr>
                      <p:nvPr/>
                    </p:nvSpPr>
                    <p:spPr bwMode="auto">
                      <a:xfrm>
                        <a:off x="1981" y="1627"/>
                        <a:ext cx="12"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22" name="Line 671">
                        <a:extLst>
                          <a:ext uri="{FF2B5EF4-FFF2-40B4-BE49-F238E27FC236}">
                            <a16:creationId xmlns:a16="http://schemas.microsoft.com/office/drawing/2014/main" id="{89D6C3F3-229F-29D0-4948-6913AC5AFAFE}"/>
                          </a:ext>
                        </a:extLst>
                      </p:cNvPr>
                      <p:cNvSpPr>
                        <a:spLocks noChangeShapeType="1"/>
                      </p:cNvSpPr>
                      <p:nvPr/>
                    </p:nvSpPr>
                    <p:spPr bwMode="auto">
                      <a:xfrm>
                        <a:off x="1997" y="1627"/>
                        <a:ext cx="25"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306" name="Group 672">
                      <a:extLst>
                        <a:ext uri="{FF2B5EF4-FFF2-40B4-BE49-F238E27FC236}">
                          <a16:creationId xmlns:a16="http://schemas.microsoft.com/office/drawing/2014/main" id="{6A48AF78-0427-260A-5351-F13ED4FDA1C1}"/>
                        </a:ext>
                      </a:extLst>
                    </p:cNvPr>
                    <p:cNvGrpSpPr>
                      <a:grpSpLocks/>
                    </p:cNvGrpSpPr>
                    <p:nvPr/>
                  </p:nvGrpSpPr>
                  <p:grpSpPr bwMode="auto">
                    <a:xfrm>
                      <a:off x="2029" y="1616"/>
                      <a:ext cx="37" cy="13"/>
                      <a:chOff x="2029" y="1616"/>
                      <a:chExt cx="37" cy="13"/>
                    </a:xfrm>
                  </p:grpSpPr>
                  <p:sp>
                    <p:nvSpPr>
                      <p:cNvPr id="9314" name="Line 673">
                        <a:extLst>
                          <a:ext uri="{FF2B5EF4-FFF2-40B4-BE49-F238E27FC236}">
                            <a16:creationId xmlns:a16="http://schemas.microsoft.com/office/drawing/2014/main" id="{8F57D0A1-A6D2-CF44-F6AC-ABAEF9953093}"/>
                          </a:ext>
                        </a:extLst>
                      </p:cNvPr>
                      <p:cNvSpPr>
                        <a:spLocks noChangeShapeType="1"/>
                      </p:cNvSpPr>
                      <p:nvPr/>
                    </p:nvSpPr>
                    <p:spPr bwMode="auto">
                      <a:xfrm>
                        <a:off x="2029" y="1616"/>
                        <a:ext cx="35"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15" name="Line 674">
                        <a:extLst>
                          <a:ext uri="{FF2B5EF4-FFF2-40B4-BE49-F238E27FC236}">
                            <a16:creationId xmlns:a16="http://schemas.microsoft.com/office/drawing/2014/main" id="{7B1174B0-67D8-7698-CA1E-DE14E895ED2C}"/>
                          </a:ext>
                        </a:extLst>
                      </p:cNvPr>
                      <p:cNvSpPr>
                        <a:spLocks noChangeShapeType="1"/>
                      </p:cNvSpPr>
                      <p:nvPr/>
                    </p:nvSpPr>
                    <p:spPr bwMode="auto">
                      <a:xfrm>
                        <a:off x="2034" y="1621"/>
                        <a:ext cx="31"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16" name="Line 675">
                        <a:extLst>
                          <a:ext uri="{FF2B5EF4-FFF2-40B4-BE49-F238E27FC236}">
                            <a16:creationId xmlns:a16="http://schemas.microsoft.com/office/drawing/2014/main" id="{3215D4C9-4FD7-E18F-E92B-BE6218AE2F56}"/>
                          </a:ext>
                        </a:extLst>
                      </p:cNvPr>
                      <p:cNvSpPr>
                        <a:spLocks noChangeShapeType="1"/>
                      </p:cNvSpPr>
                      <p:nvPr/>
                    </p:nvSpPr>
                    <p:spPr bwMode="auto">
                      <a:xfrm>
                        <a:off x="2035" y="1628"/>
                        <a:ext cx="31"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307" name="Group 676">
                      <a:extLst>
                        <a:ext uri="{FF2B5EF4-FFF2-40B4-BE49-F238E27FC236}">
                          <a16:creationId xmlns:a16="http://schemas.microsoft.com/office/drawing/2014/main" id="{04BB791B-A926-B6CE-1B12-2073D3ACB1AA}"/>
                        </a:ext>
                      </a:extLst>
                    </p:cNvPr>
                    <p:cNvGrpSpPr>
                      <a:grpSpLocks/>
                    </p:cNvGrpSpPr>
                    <p:nvPr/>
                  </p:nvGrpSpPr>
                  <p:grpSpPr bwMode="auto">
                    <a:xfrm>
                      <a:off x="2073" y="1616"/>
                      <a:ext cx="44" cy="13"/>
                      <a:chOff x="2073" y="1616"/>
                      <a:chExt cx="44" cy="13"/>
                    </a:xfrm>
                  </p:grpSpPr>
                  <p:sp>
                    <p:nvSpPr>
                      <p:cNvPr id="9308" name="Line 677">
                        <a:extLst>
                          <a:ext uri="{FF2B5EF4-FFF2-40B4-BE49-F238E27FC236}">
                            <a16:creationId xmlns:a16="http://schemas.microsoft.com/office/drawing/2014/main" id="{76C7D797-35D8-EEEE-A340-96A84B491F7F}"/>
                          </a:ext>
                        </a:extLst>
                      </p:cNvPr>
                      <p:cNvSpPr>
                        <a:spLocks noChangeShapeType="1"/>
                      </p:cNvSpPr>
                      <p:nvPr/>
                    </p:nvSpPr>
                    <p:spPr bwMode="auto">
                      <a:xfrm>
                        <a:off x="2076" y="1616"/>
                        <a:ext cx="33"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09" name="Line 678">
                        <a:extLst>
                          <a:ext uri="{FF2B5EF4-FFF2-40B4-BE49-F238E27FC236}">
                            <a16:creationId xmlns:a16="http://schemas.microsoft.com/office/drawing/2014/main" id="{E9745620-C59D-EE93-D7FE-E00E23588858}"/>
                          </a:ext>
                        </a:extLst>
                      </p:cNvPr>
                      <p:cNvSpPr>
                        <a:spLocks noChangeShapeType="1"/>
                      </p:cNvSpPr>
                      <p:nvPr/>
                    </p:nvSpPr>
                    <p:spPr bwMode="auto">
                      <a:xfrm>
                        <a:off x="2073" y="1621"/>
                        <a:ext cx="27"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10" name="Line 679">
                        <a:extLst>
                          <a:ext uri="{FF2B5EF4-FFF2-40B4-BE49-F238E27FC236}">
                            <a16:creationId xmlns:a16="http://schemas.microsoft.com/office/drawing/2014/main" id="{F0EFA796-D27F-4FB6-9B51-B96749A85E12}"/>
                          </a:ext>
                        </a:extLst>
                      </p:cNvPr>
                      <p:cNvSpPr>
                        <a:spLocks noChangeShapeType="1"/>
                      </p:cNvSpPr>
                      <p:nvPr/>
                    </p:nvSpPr>
                    <p:spPr bwMode="auto">
                      <a:xfrm>
                        <a:off x="2076" y="1624"/>
                        <a:ext cx="25"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11" name="Line 680">
                        <a:extLst>
                          <a:ext uri="{FF2B5EF4-FFF2-40B4-BE49-F238E27FC236}">
                            <a16:creationId xmlns:a16="http://schemas.microsoft.com/office/drawing/2014/main" id="{EC530AA0-F9CB-CAC0-164D-56144A316391}"/>
                          </a:ext>
                        </a:extLst>
                      </p:cNvPr>
                      <p:cNvSpPr>
                        <a:spLocks noChangeShapeType="1"/>
                      </p:cNvSpPr>
                      <p:nvPr/>
                    </p:nvSpPr>
                    <p:spPr bwMode="auto">
                      <a:xfrm>
                        <a:off x="2075" y="1628"/>
                        <a:ext cx="31"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12" name="Line 681">
                        <a:extLst>
                          <a:ext uri="{FF2B5EF4-FFF2-40B4-BE49-F238E27FC236}">
                            <a16:creationId xmlns:a16="http://schemas.microsoft.com/office/drawing/2014/main" id="{CFABEF87-4E71-C188-981F-DEFDB2A926E9}"/>
                          </a:ext>
                        </a:extLst>
                      </p:cNvPr>
                      <p:cNvSpPr>
                        <a:spLocks noChangeShapeType="1"/>
                      </p:cNvSpPr>
                      <p:nvPr/>
                    </p:nvSpPr>
                    <p:spPr bwMode="auto">
                      <a:xfrm>
                        <a:off x="2105" y="1621"/>
                        <a:ext cx="9"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13" name="Line 682">
                        <a:extLst>
                          <a:ext uri="{FF2B5EF4-FFF2-40B4-BE49-F238E27FC236}">
                            <a16:creationId xmlns:a16="http://schemas.microsoft.com/office/drawing/2014/main" id="{EB38BF02-6FC4-F0E6-D1D4-9E6DBF3FCEE7}"/>
                          </a:ext>
                        </a:extLst>
                      </p:cNvPr>
                      <p:cNvSpPr>
                        <a:spLocks noChangeShapeType="1"/>
                      </p:cNvSpPr>
                      <p:nvPr/>
                    </p:nvSpPr>
                    <p:spPr bwMode="auto">
                      <a:xfrm>
                        <a:off x="2108" y="1626"/>
                        <a:ext cx="9"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grpSp>
              <p:nvGrpSpPr>
                <p:cNvPr id="9289" name="Group 683">
                  <a:extLst>
                    <a:ext uri="{FF2B5EF4-FFF2-40B4-BE49-F238E27FC236}">
                      <a16:creationId xmlns:a16="http://schemas.microsoft.com/office/drawing/2014/main" id="{3ADCD877-798B-BA46-6093-134FA2316991}"/>
                    </a:ext>
                  </a:extLst>
                </p:cNvPr>
                <p:cNvGrpSpPr>
                  <a:grpSpLocks/>
                </p:cNvGrpSpPr>
                <p:nvPr/>
              </p:nvGrpSpPr>
              <p:grpSpPr bwMode="auto">
                <a:xfrm>
                  <a:off x="1921" y="1510"/>
                  <a:ext cx="139" cy="29"/>
                  <a:chOff x="1921" y="1510"/>
                  <a:chExt cx="139" cy="29"/>
                </a:xfrm>
              </p:grpSpPr>
              <p:grpSp>
                <p:nvGrpSpPr>
                  <p:cNvPr id="9296" name="Group 684">
                    <a:extLst>
                      <a:ext uri="{FF2B5EF4-FFF2-40B4-BE49-F238E27FC236}">
                        <a16:creationId xmlns:a16="http://schemas.microsoft.com/office/drawing/2014/main" id="{0A56FA22-E82B-103B-E845-BA54D759E3F7}"/>
                      </a:ext>
                    </a:extLst>
                  </p:cNvPr>
                  <p:cNvGrpSpPr>
                    <a:grpSpLocks/>
                  </p:cNvGrpSpPr>
                  <p:nvPr/>
                </p:nvGrpSpPr>
                <p:grpSpPr bwMode="auto">
                  <a:xfrm>
                    <a:off x="1921" y="1519"/>
                    <a:ext cx="139" cy="20"/>
                    <a:chOff x="1921" y="1519"/>
                    <a:chExt cx="139" cy="20"/>
                  </a:xfrm>
                </p:grpSpPr>
                <p:sp>
                  <p:nvSpPr>
                    <p:cNvPr id="9298" name="Freeform 685">
                      <a:extLst>
                        <a:ext uri="{FF2B5EF4-FFF2-40B4-BE49-F238E27FC236}">
                          <a16:creationId xmlns:a16="http://schemas.microsoft.com/office/drawing/2014/main" id="{E6C03BAE-7471-D174-BF38-B5F171775261}"/>
                        </a:ext>
                      </a:extLst>
                    </p:cNvPr>
                    <p:cNvSpPr>
                      <a:spLocks/>
                    </p:cNvSpPr>
                    <p:nvPr/>
                  </p:nvSpPr>
                  <p:spPr bwMode="auto">
                    <a:xfrm>
                      <a:off x="1921" y="1519"/>
                      <a:ext cx="139" cy="10"/>
                    </a:xfrm>
                    <a:custGeom>
                      <a:avLst/>
                      <a:gdLst>
                        <a:gd name="T0" fmla="*/ 0 w 1105"/>
                        <a:gd name="T1" fmla="*/ 1 h 82"/>
                        <a:gd name="T2" fmla="*/ 17 w 1105"/>
                        <a:gd name="T3" fmla="*/ 1 h 82"/>
                        <a:gd name="T4" fmla="*/ 16 w 1105"/>
                        <a:gd name="T5" fmla="*/ 0 h 82"/>
                        <a:gd name="T6" fmla="*/ 1 w 1105"/>
                        <a:gd name="T7" fmla="*/ 0 h 82"/>
                        <a:gd name="T8" fmla="*/ 0 w 1105"/>
                        <a:gd name="T9" fmla="*/ 1 h 82"/>
                        <a:gd name="T10" fmla="*/ 0 60000 65536"/>
                        <a:gd name="T11" fmla="*/ 0 60000 65536"/>
                        <a:gd name="T12" fmla="*/ 0 60000 65536"/>
                        <a:gd name="T13" fmla="*/ 0 60000 65536"/>
                        <a:gd name="T14" fmla="*/ 0 60000 65536"/>
                        <a:gd name="T15" fmla="*/ 0 w 1105"/>
                        <a:gd name="T16" fmla="*/ 0 h 82"/>
                        <a:gd name="T17" fmla="*/ 1105 w 1105"/>
                        <a:gd name="T18" fmla="*/ 82 h 82"/>
                      </a:gdLst>
                      <a:ahLst/>
                      <a:cxnLst>
                        <a:cxn ang="T10">
                          <a:pos x="T0" y="T1"/>
                        </a:cxn>
                        <a:cxn ang="T11">
                          <a:pos x="T2" y="T3"/>
                        </a:cxn>
                        <a:cxn ang="T12">
                          <a:pos x="T4" y="T5"/>
                        </a:cxn>
                        <a:cxn ang="T13">
                          <a:pos x="T6" y="T7"/>
                        </a:cxn>
                        <a:cxn ang="T14">
                          <a:pos x="T8" y="T9"/>
                        </a:cxn>
                      </a:cxnLst>
                      <a:rect l="T15" t="T16" r="T17" b="T18"/>
                      <a:pathLst>
                        <a:path w="1105" h="82">
                          <a:moveTo>
                            <a:pt x="0" y="82"/>
                          </a:moveTo>
                          <a:lnTo>
                            <a:pt x="1105" y="82"/>
                          </a:lnTo>
                          <a:lnTo>
                            <a:pt x="1041" y="0"/>
                          </a:lnTo>
                          <a:lnTo>
                            <a:pt x="66" y="0"/>
                          </a:lnTo>
                          <a:lnTo>
                            <a:pt x="0" y="82"/>
                          </a:lnTo>
                          <a:close/>
                        </a:path>
                      </a:pathLst>
                    </a:custGeom>
                    <a:solidFill>
                      <a:srgbClr val="C0C0C0"/>
                    </a:solidFill>
                    <a:ln w="1588">
                      <a:solidFill>
                        <a:srgbClr val="000000"/>
                      </a:solidFill>
                      <a:prstDash val="solid"/>
                      <a:round/>
                      <a:headEnd/>
                      <a:tailEnd/>
                    </a:ln>
                  </p:spPr>
                  <p:txBody>
                    <a:bodyPr/>
                    <a:lstStyle/>
                    <a:p>
                      <a:endParaRPr lang="en-US"/>
                    </a:p>
                  </p:txBody>
                </p:sp>
                <p:sp>
                  <p:nvSpPr>
                    <p:cNvPr id="9299" name="Rectangle 686">
                      <a:extLst>
                        <a:ext uri="{FF2B5EF4-FFF2-40B4-BE49-F238E27FC236}">
                          <a16:creationId xmlns:a16="http://schemas.microsoft.com/office/drawing/2014/main" id="{BDA11721-F625-2FD5-DC81-1991E99CB718}"/>
                        </a:ext>
                      </a:extLst>
                    </p:cNvPr>
                    <p:cNvSpPr>
                      <a:spLocks noChangeArrowheads="1"/>
                    </p:cNvSpPr>
                    <p:nvPr/>
                  </p:nvSpPr>
                  <p:spPr bwMode="auto">
                    <a:xfrm>
                      <a:off x="1921" y="1528"/>
                      <a:ext cx="139" cy="11"/>
                    </a:xfrm>
                    <a:prstGeom prst="rect">
                      <a:avLst/>
                    </a:prstGeom>
                    <a:solidFill>
                      <a:srgbClr val="C0C0C0"/>
                    </a:solidFill>
                    <a:ln w="1588">
                      <a:solidFill>
                        <a:srgbClr val="000000"/>
                      </a:solidFill>
                      <a:miter lim="800000"/>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sp>
                <p:nvSpPr>
                  <p:cNvPr id="9297" name="Freeform 687">
                    <a:extLst>
                      <a:ext uri="{FF2B5EF4-FFF2-40B4-BE49-F238E27FC236}">
                        <a16:creationId xmlns:a16="http://schemas.microsoft.com/office/drawing/2014/main" id="{A1A4CF12-D7F4-5059-A9C6-811DBF21ED7D}"/>
                      </a:ext>
                    </a:extLst>
                  </p:cNvPr>
                  <p:cNvSpPr>
                    <a:spLocks/>
                  </p:cNvSpPr>
                  <p:nvPr/>
                </p:nvSpPr>
                <p:spPr bwMode="auto">
                  <a:xfrm>
                    <a:off x="1953" y="1510"/>
                    <a:ext cx="74" cy="19"/>
                  </a:xfrm>
                  <a:custGeom>
                    <a:avLst/>
                    <a:gdLst>
                      <a:gd name="T0" fmla="*/ 0 w 588"/>
                      <a:gd name="T1" fmla="*/ 1 h 149"/>
                      <a:gd name="T2" fmla="*/ 0 w 588"/>
                      <a:gd name="T3" fmla="*/ 0 h 149"/>
                      <a:gd name="T4" fmla="*/ 9 w 588"/>
                      <a:gd name="T5" fmla="*/ 0 h 149"/>
                      <a:gd name="T6" fmla="*/ 9 w 588"/>
                      <a:gd name="T7" fmla="*/ 1 h 149"/>
                      <a:gd name="T8" fmla="*/ 9 w 588"/>
                      <a:gd name="T9" fmla="*/ 2 h 149"/>
                      <a:gd name="T10" fmla="*/ 9 w 588"/>
                      <a:gd name="T11" fmla="*/ 2 h 149"/>
                      <a:gd name="T12" fmla="*/ 9 w 588"/>
                      <a:gd name="T13" fmla="*/ 2 h 149"/>
                      <a:gd name="T14" fmla="*/ 9 w 588"/>
                      <a:gd name="T15" fmla="*/ 2 h 149"/>
                      <a:gd name="T16" fmla="*/ 9 w 588"/>
                      <a:gd name="T17" fmla="*/ 2 h 149"/>
                      <a:gd name="T18" fmla="*/ 8 w 588"/>
                      <a:gd name="T19" fmla="*/ 2 h 149"/>
                      <a:gd name="T20" fmla="*/ 8 w 588"/>
                      <a:gd name="T21" fmla="*/ 2 h 149"/>
                      <a:gd name="T22" fmla="*/ 8 w 588"/>
                      <a:gd name="T23" fmla="*/ 2 h 149"/>
                      <a:gd name="T24" fmla="*/ 7 w 588"/>
                      <a:gd name="T25" fmla="*/ 2 h 149"/>
                      <a:gd name="T26" fmla="*/ 7 w 588"/>
                      <a:gd name="T27" fmla="*/ 2 h 149"/>
                      <a:gd name="T28" fmla="*/ 6 w 588"/>
                      <a:gd name="T29" fmla="*/ 2 h 149"/>
                      <a:gd name="T30" fmla="*/ 6 w 588"/>
                      <a:gd name="T31" fmla="*/ 2 h 149"/>
                      <a:gd name="T32" fmla="*/ 6 w 588"/>
                      <a:gd name="T33" fmla="*/ 2 h 149"/>
                      <a:gd name="T34" fmla="*/ 5 w 588"/>
                      <a:gd name="T35" fmla="*/ 2 h 149"/>
                      <a:gd name="T36" fmla="*/ 4 w 588"/>
                      <a:gd name="T37" fmla="*/ 2 h 149"/>
                      <a:gd name="T38" fmla="*/ 4 w 588"/>
                      <a:gd name="T39" fmla="*/ 2 h 149"/>
                      <a:gd name="T40" fmla="*/ 3 w 588"/>
                      <a:gd name="T41" fmla="*/ 2 h 149"/>
                      <a:gd name="T42" fmla="*/ 3 w 588"/>
                      <a:gd name="T43" fmla="*/ 2 h 149"/>
                      <a:gd name="T44" fmla="*/ 2 w 588"/>
                      <a:gd name="T45" fmla="*/ 2 h 149"/>
                      <a:gd name="T46" fmla="*/ 2 w 588"/>
                      <a:gd name="T47" fmla="*/ 2 h 149"/>
                      <a:gd name="T48" fmla="*/ 2 w 588"/>
                      <a:gd name="T49" fmla="*/ 2 h 149"/>
                      <a:gd name="T50" fmla="*/ 1 w 588"/>
                      <a:gd name="T51" fmla="*/ 2 h 149"/>
                      <a:gd name="T52" fmla="*/ 1 w 588"/>
                      <a:gd name="T53" fmla="*/ 2 h 149"/>
                      <a:gd name="T54" fmla="*/ 1 w 588"/>
                      <a:gd name="T55" fmla="*/ 2 h 149"/>
                      <a:gd name="T56" fmla="*/ 0 w 588"/>
                      <a:gd name="T57" fmla="*/ 2 h 149"/>
                      <a:gd name="T58" fmla="*/ 0 w 588"/>
                      <a:gd name="T59" fmla="*/ 2 h 149"/>
                      <a:gd name="T60" fmla="*/ 0 w 588"/>
                      <a:gd name="T61" fmla="*/ 2 h 149"/>
                      <a:gd name="T62" fmla="*/ 0 w 588"/>
                      <a:gd name="T63" fmla="*/ 2 h 149"/>
                      <a:gd name="T64" fmla="*/ 0 w 588"/>
                      <a:gd name="T65" fmla="*/ 1 h 1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88"/>
                      <a:gd name="T100" fmla="*/ 0 h 149"/>
                      <a:gd name="T101" fmla="*/ 588 w 588"/>
                      <a:gd name="T102" fmla="*/ 149 h 14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88" h="149">
                        <a:moveTo>
                          <a:pt x="0" y="83"/>
                        </a:moveTo>
                        <a:lnTo>
                          <a:pt x="0" y="0"/>
                        </a:lnTo>
                        <a:lnTo>
                          <a:pt x="588" y="0"/>
                        </a:lnTo>
                        <a:lnTo>
                          <a:pt x="588" y="85"/>
                        </a:lnTo>
                        <a:lnTo>
                          <a:pt x="585" y="94"/>
                        </a:lnTo>
                        <a:lnTo>
                          <a:pt x="580" y="100"/>
                        </a:lnTo>
                        <a:lnTo>
                          <a:pt x="569" y="107"/>
                        </a:lnTo>
                        <a:lnTo>
                          <a:pt x="556" y="113"/>
                        </a:lnTo>
                        <a:lnTo>
                          <a:pt x="539" y="120"/>
                        </a:lnTo>
                        <a:lnTo>
                          <a:pt x="524" y="125"/>
                        </a:lnTo>
                        <a:lnTo>
                          <a:pt x="505" y="129"/>
                        </a:lnTo>
                        <a:lnTo>
                          <a:pt x="482" y="133"/>
                        </a:lnTo>
                        <a:lnTo>
                          <a:pt x="463" y="136"/>
                        </a:lnTo>
                        <a:lnTo>
                          <a:pt x="433" y="141"/>
                        </a:lnTo>
                        <a:lnTo>
                          <a:pt x="407" y="143"/>
                        </a:lnTo>
                        <a:lnTo>
                          <a:pt x="382" y="146"/>
                        </a:lnTo>
                        <a:lnTo>
                          <a:pt x="353" y="147"/>
                        </a:lnTo>
                        <a:lnTo>
                          <a:pt x="321" y="149"/>
                        </a:lnTo>
                        <a:lnTo>
                          <a:pt x="279" y="149"/>
                        </a:lnTo>
                        <a:lnTo>
                          <a:pt x="241" y="147"/>
                        </a:lnTo>
                        <a:lnTo>
                          <a:pt x="206" y="146"/>
                        </a:lnTo>
                        <a:lnTo>
                          <a:pt x="172" y="143"/>
                        </a:lnTo>
                        <a:lnTo>
                          <a:pt x="146" y="140"/>
                        </a:lnTo>
                        <a:lnTo>
                          <a:pt x="124" y="136"/>
                        </a:lnTo>
                        <a:lnTo>
                          <a:pt x="97" y="132"/>
                        </a:lnTo>
                        <a:lnTo>
                          <a:pt x="74" y="127"/>
                        </a:lnTo>
                        <a:lnTo>
                          <a:pt x="55" y="122"/>
                        </a:lnTo>
                        <a:lnTo>
                          <a:pt x="37" y="114"/>
                        </a:lnTo>
                        <a:lnTo>
                          <a:pt x="25" y="109"/>
                        </a:lnTo>
                        <a:lnTo>
                          <a:pt x="15" y="104"/>
                        </a:lnTo>
                        <a:lnTo>
                          <a:pt x="8" y="98"/>
                        </a:lnTo>
                        <a:lnTo>
                          <a:pt x="3" y="92"/>
                        </a:lnTo>
                        <a:lnTo>
                          <a:pt x="0" y="83"/>
                        </a:lnTo>
                        <a:close/>
                      </a:path>
                    </a:pathLst>
                  </a:custGeom>
                  <a:solidFill>
                    <a:srgbClr val="C0C0C0"/>
                  </a:solidFill>
                  <a:ln w="1588">
                    <a:solidFill>
                      <a:srgbClr val="000000"/>
                    </a:solidFill>
                    <a:prstDash val="solid"/>
                    <a:round/>
                    <a:headEnd/>
                    <a:tailEnd/>
                  </a:ln>
                </p:spPr>
                <p:txBody>
                  <a:bodyPr/>
                  <a:lstStyle/>
                  <a:p>
                    <a:endParaRPr lang="en-US"/>
                  </a:p>
                </p:txBody>
              </p:sp>
            </p:grpSp>
            <p:grpSp>
              <p:nvGrpSpPr>
                <p:cNvPr id="9290" name="Group 688">
                  <a:extLst>
                    <a:ext uri="{FF2B5EF4-FFF2-40B4-BE49-F238E27FC236}">
                      <a16:creationId xmlns:a16="http://schemas.microsoft.com/office/drawing/2014/main" id="{96E4B519-DDF8-EA7E-8916-6E24FEB467B0}"/>
                    </a:ext>
                  </a:extLst>
                </p:cNvPr>
                <p:cNvGrpSpPr>
                  <a:grpSpLocks/>
                </p:cNvGrpSpPr>
                <p:nvPr/>
              </p:nvGrpSpPr>
              <p:grpSpPr bwMode="auto">
                <a:xfrm>
                  <a:off x="1904" y="1387"/>
                  <a:ext cx="173" cy="127"/>
                  <a:chOff x="1904" y="1387"/>
                  <a:chExt cx="173" cy="127"/>
                </a:xfrm>
              </p:grpSpPr>
              <p:grpSp>
                <p:nvGrpSpPr>
                  <p:cNvPr id="9291" name="Group 689">
                    <a:extLst>
                      <a:ext uri="{FF2B5EF4-FFF2-40B4-BE49-F238E27FC236}">
                        <a16:creationId xmlns:a16="http://schemas.microsoft.com/office/drawing/2014/main" id="{0055C513-7FC4-E176-944A-BE582AE2B149}"/>
                      </a:ext>
                    </a:extLst>
                  </p:cNvPr>
                  <p:cNvGrpSpPr>
                    <a:grpSpLocks/>
                  </p:cNvGrpSpPr>
                  <p:nvPr/>
                </p:nvGrpSpPr>
                <p:grpSpPr bwMode="auto">
                  <a:xfrm>
                    <a:off x="1904" y="1387"/>
                    <a:ext cx="173" cy="127"/>
                    <a:chOff x="1904" y="1387"/>
                    <a:chExt cx="173" cy="127"/>
                  </a:xfrm>
                </p:grpSpPr>
                <p:sp>
                  <p:nvSpPr>
                    <p:cNvPr id="9293" name="AutoShape 690">
                      <a:extLst>
                        <a:ext uri="{FF2B5EF4-FFF2-40B4-BE49-F238E27FC236}">
                          <a16:creationId xmlns:a16="http://schemas.microsoft.com/office/drawing/2014/main" id="{2FE1554C-5B10-438B-1EDB-B29B854613A4}"/>
                        </a:ext>
                      </a:extLst>
                    </p:cNvPr>
                    <p:cNvSpPr>
                      <a:spLocks noChangeArrowheads="1"/>
                    </p:cNvSpPr>
                    <p:nvPr/>
                  </p:nvSpPr>
                  <p:spPr bwMode="auto">
                    <a:xfrm>
                      <a:off x="1904" y="1387"/>
                      <a:ext cx="173" cy="127"/>
                    </a:xfrm>
                    <a:prstGeom prst="roundRect">
                      <a:avLst>
                        <a:gd name="adj" fmla="val 12310"/>
                      </a:avLst>
                    </a:prstGeom>
                    <a:solidFill>
                      <a:srgbClr val="C0C0C0"/>
                    </a:solidFill>
                    <a:ln w="1588">
                      <a:solidFill>
                        <a:srgbClr val="000000"/>
                      </a:solidFill>
                      <a:round/>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294" name="AutoShape 691">
                      <a:extLst>
                        <a:ext uri="{FF2B5EF4-FFF2-40B4-BE49-F238E27FC236}">
                          <a16:creationId xmlns:a16="http://schemas.microsoft.com/office/drawing/2014/main" id="{6CE66B25-5F37-FAA4-6C67-05270DECD947}"/>
                        </a:ext>
                      </a:extLst>
                    </p:cNvPr>
                    <p:cNvSpPr>
                      <a:spLocks noChangeArrowheads="1"/>
                    </p:cNvSpPr>
                    <p:nvPr/>
                  </p:nvSpPr>
                  <p:spPr bwMode="auto">
                    <a:xfrm>
                      <a:off x="1923" y="1401"/>
                      <a:ext cx="135" cy="100"/>
                    </a:xfrm>
                    <a:prstGeom prst="roundRect">
                      <a:avLst>
                        <a:gd name="adj" fmla="val 12241"/>
                      </a:avLst>
                    </a:prstGeom>
                    <a:solidFill>
                      <a:srgbClr val="808080"/>
                    </a:solidFill>
                    <a:ln w="1588">
                      <a:solidFill>
                        <a:srgbClr val="000000"/>
                      </a:solidFill>
                      <a:round/>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9295" name="AutoShape 692">
                      <a:extLst>
                        <a:ext uri="{FF2B5EF4-FFF2-40B4-BE49-F238E27FC236}">
                          <a16:creationId xmlns:a16="http://schemas.microsoft.com/office/drawing/2014/main" id="{D683B702-ACAB-6FFA-549D-AA0197B85981}"/>
                        </a:ext>
                      </a:extLst>
                    </p:cNvPr>
                    <p:cNvSpPr>
                      <a:spLocks noChangeArrowheads="1"/>
                    </p:cNvSpPr>
                    <p:nvPr/>
                  </p:nvSpPr>
                  <p:spPr bwMode="auto">
                    <a:xfrm>
                      <a:off x="1931" y="1407"/>
                      <a:ext cx="119" cy="88"/>
                    </a:xfrm>
                    <a:prstGeom prst="roundRect">
                      <a:avLst>
                        <a:gd name="adj" fmla="val 12208"/>
                      </a:avLst>
                    </a:prstGeom>
                    <a:solidFill>
                      <a:srgbClr val="008000"/>
                    </a:solidFill>
                    <a:ln w="1588">
                      <a:solidFill>
                        <a:srgbClr val="000000"/>
                      </a:solidFill>
                      <a:round/>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sp>
                <p:nvSpPr>
                  <p:cNvPr id="9292" name="Rectangle 693">
                    <a:extLst>
                      <a:ext uri="{FF2B5EF4-FFF2-40B4-BE49-F238E27FC236}">
                        <a16:creationId xmlns:a16="http://schemas.microsoft.com/office/drawing/2014/main" id="{F3D2C37E-93FF-537F-8F71-5C8EB3BDFE9B}"/>
                      </a:ext>
                    </a:extLst>
                  </p:cNvPr>
                  <p:cNvSpPr>
                    <a:spLocks noChangeArrowheads="1"/>
                  </p:cNvSpPr>
                  <p:nvPr/>
                </p:nvSpPr>
                <p:spPr bwMode="auto">
                  <a:xfrm>
                    <a:off x="2048" y="1506"/>
                    <a:ext cx="5" cy="2"/>
                  </a:xfrm>
                  <a:prstGeom prst="rect">
                    <a:avLst/>
                  </a:prstGeom>
                  <a:solidFill>
                    <a:srgbClr val="008000"/>
                  </a:solidFill>
                  <a:ln w="1588">
                    <a:solidFill>
                      <a:srgbClr val="000000"/>
                    </a:solidFill>
                    <a:miter lim="800000"/>
                    <a:headEnd/>
                    <a:tailEnd/>
                  </a:ln>
                </p:spPr>
                <p:txBody>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grpSp>
          <p:sp>
            <p:nvSpPr>
              <p:cNvPr id="9284" name="Line 694">
                <a:extLst>
                  <a:ext uri="{FF2B5EF4-FFF2-40B4-BE49-F238E27FC236}">
                    <a16:creationId xmlns:a16="http://schemas.microsoft.com/office/drawing/2014/main" id="{BAE3CE7A-9E8B-4907-FFBE-1CCA2032572A}"/>
                  </a:ext>
                </a:extLst>
              </p:cNvPr>
              <p:cNvSpPr>
                <a:spLocks noChangeShapeType="1"/>
              </p:cNvSpPr>
              <p:nvPr/>
            </p:nvSpPr>
            <p:spPr bwMode="auto">
              <a:xfrm flipV="1">
                <a:off x="1475" y="1910"/>
                <a:ext cx="544" cy="592"/>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85" name="Rectangle 695">
                <a:extLst>
                  <a:ext uri="{FF2B5EF4-FFF2-40B4-BE49-F238E27FC236}">
                    <a16:creationId xmlns:a16="http://schemas.microsoft.com/office/drawing/2014/main" id="{47F3BBFA-959B-EBFC-16E9-03E5DA5132F2}"/>
                  </a:ext>
                </a:extLst>
              </p:cNvPr>
              <p:cNvSpPr>
                <a:spLocks noChangeArrowheads="1"/>
              </p:cNvSpPr>
              <p:nvPr/>
            </p:nvSpPr>
            <p:spPr bwMode="auto">
              <a:xfrm>
                <a:off x="3324" y="1507"/>
                <a:ext cx="34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SzTx/>
                  <a:buFontTx/>
                  <a:buNone/>
                </a:pPr>
                <a:r>
                  <a:rPr lang="en-US" altLang="en-US" sz="1200">
                    <a:solidFill>
                      <a:srgbClr val="FF66FF"/>
                    </a:solidFill>
                  </a:rPr>
                  <a:t>GSW</a:t>
                </a:r>
              </a:p>
            </p:txBody>
          </p:sp>
          <p:sp>
            <p:nvSpPr>
              <p:cNvPr id="9286" name="Line 696">
                <a:extLst>
                  <a:ext uri="{FF2B5EF4-FFF2-40B4-BE49-F238E27FC236}">
                    <a16:creationId xmlns:a16="http://schemas.microsoft.com/office/drawing/2014/main" id="{5F764F4A-C4BF-59D4-3457-C581EABE352F}"/>
                  </a:ext>
                </a:extLst>
              </p:cNvPr>
              <p:cNvSpPr>
                <a:spLocks noChangeShapeType="1"/>
              </p:cNvSpPr>
              <p:nvPr/>
            </p:nvSpPr>
            <p:spPr bwMode="auto">
              <a:xfrm>
                <a:off x="2900" y="1920"/>
                <a:ext cx="427" cy="342"/>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9276" name="Group 697">
              <a:extLst>
                <a:ext uri="{FF2B5EF4-FFF2-40B4-BE49-F238E27FC236}">
                  <a16:creationId xmlns:a16="http://schemas.microsoft.com/office/drawing/2014/main" id="{76402343-0F15-CFAB-D501-6DE46E5FD66D}"/>
                </a:ext>
              </a:extLst>
            </p:cNvPr>
            <p:cNvGrpSpPr>
              <a:grpSpLocks/>
            </p:cNvGrpSpPr>
            <p:nvPr/>
          </p:nvGrpSpPr>
          <p:grpSpPr bwMode="auto">
            <a:xfrm>
              <a:off x="3176" y="1315"/>
              <a:ext cx="624" cy="453"/>
              <a:chOff x="3176" y="1315"/>
              <a:chExt cx="624" cy="453"/>
            </a:xfrm>
          </p:grpSpPr>
          <p:sp>
            <p:nvSpPr>
              <p:cNvPr id="9277" name="Picture 698">
                <a:extLst>
                  <a:ext uri="{FF2B5EF4-FFF2-40B4-BE49-F238E27FC236}">
                    <a16:creationId xmlns:a16="http://schemas.microsoft.com/office/drawing/2014/main" id="{C13BB1EF-A2D9-838E-F26A-3777972C9C60}"/>
                  </a:ext>
                </a:extLst>
              </p:cNvPr>
              <p:cNvSpPr>
                <a:spLocks noChangeAspect="1" noChangeArrowheads="1"/>
              </p:cNvSpPr>
              <p:nvPr/>
            </p:nvSpPr>
            <p:spPr bwMode="auto">
              <a:xfrm>
                <a:off x="3176" y="1315"/>
                <a:ext cx="624"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9278" name="Rectangle 699">
                <a:extLst>
                  <a:ext uri="{FF2B5EF4-FFF2-40B4-BE49-F238E27FC236}">
                    <a16:creationId xmlns:a16="http://schemas.microsoft.com/office/drawing/2014/main" id="{3EFF2955-AE86-4B4B-9A57-941CE58685E5}"/>
                  </a:ext>
                </a:extLst>
              </p:cNvPr>
              <p:cNvSpPr>
                <a:spLocks noChangeArrowheads="1"/>
              </p:cNvSpPr>
              <p:nvPr/>
            </p:nvSpPr>
            <p:spPr bwMode="auto">
              <a:xfrm>
                <a:off x="3325" y="1508"/>
                <a:ext cx="34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SzTx/>
                  <a:buFontTx/>
                  <a:buNone/>
                </a:pPr>
                <a:r>
                  <a:rPr lang="en-US" altLang="en-US" sz="1200">
                    <a:solidFill>
                      <a:srgbClr val="FF66FF"/>
                    </a:solidFill>
                  </a:rPr>
                  <a:t>GSW</a:t>
                </a:r>
              </a:p>
            </p:txBody>
          </p:sp>
        </p:grpSp>
      </p:grpSp>
      <p:pic>
        <p:nvPicPr>
          <p:cNvPr id="9274" name="Picture 700">
            <a:extLst>
              <a:ext uri="{FF2B5EF4-FFF2-40B4-BE49-F238E27FC236}">
                <a16:creationId xmlns:a16="http://schemas.microsoft.com/office/drawing/2014/main" id="{B938F3FB-5051-31CA-F640-1E28A48A326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38450" y="3965575"/>
            <a:ext cx="10287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2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1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2057400" y="-468198"/>
            <a:ext cx="7869025" cy="2133600"/>
          </a:xfrm>
        </p:spPr>
        <p:txBody>
          <a:bodyPr/>
          <a:lstStyle/>
          <a:p>
            <a:r>
              <a:rPr lang="en-US" altLang="en-US" sz="4000" dirty="0">
                <a:solidFill>
                  <a:schemeClr val="tx1"/>
                </a:solidFill>
                <a:latin typeface="Arial" charset="0"/>
                <a:cs typeface="Arial" charset="0"/>
              </a:rPr>
              <a:t>Seizing an Opportunity: Harrah’s</a:t>
            </a:r>
            <a:endParaRPr lang="en-US" altLang="en-US" sz="4000" dirty="0">
              <a:solidFill>
                <a:schemeClr val="tx1"/>
              </a:solidFill>
            </a:endParaRPr>
          </a:p>
        </p:txBody>
      </p:sp>
      <p:pic>
        <p:nvPicPr>
          <p:cNvPr id="37891" name="Content Placeholder 4" descr="Harrahs.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7391400" y="2819400"/>
            <a:ext cx="2819400" cy="2133600"/>
          </a:xfrm>
        </p:spPr>
      </p:pic>
      <p:sp>
        <p:nvSpPr>
          <p:cNvPr id="37892" name="Text Placeholder 3"/>
          <p:cNvSpPr>
            <a:spLocks noGrp="1"/>
          </p:cNvSpPr>
          <p:nvPr>
            <p:ph type="body" sz="half" idx="2"/>
          </p:nvPr>
        </p:nvSpPr>
        <p:spPr>
          <a:xfrm>
            <a:off x="1981200" y="2286001"/>
            <a:ext cx="4800600" cy="3840163"/>
          </a:xfrm>
        </p:spPr>
        <p:txBody>
          <a:bodyPr/>
          <a:lstStyle/>
          <a:p>
            <a:pPr marL="457200" indent="-457200" eaLnBrk="1" hangingPunct="1">
              <a:lnSpc>
                <a:spcPct val="80000"/>
              </a:lnSpc>
              <a:buFont typeface="Arial" panose="020B0604020202020204" pitchFamily="34" charset="0"/>
              <a:buChar char="•"/>
            </a:pPr>
            <a:r>
              <a:rPr lang="en-US" altLang="en-US" sz="2800" dirty="0">
                <a:latin typeface="Arial" charset="0"/>
                <a:cs typeface="Arial" charset="0"/>
              </a:rPr>
              <a:t>Fact based decision making replaced “</a:t>
            </a:r>
            <a:r>
              <a:rPr lang="en-US" altLang="en-US" sz="2800" dirty="0" err="1">
                <a:latin typeface="Arial" charset="0"/>
                <a:cs typeface="Arial" charset="0"/>
              </a:rPr>
              <a:t>Harrahisms</a:t>
            </a:r>
            <a:r>
              <a:rPr lang="en-US" altLang="en-US" sz="2800" dirty="0">
                <a:latin typeface="Arial" charset="0"/>
                <a:cs typeface="Arial" charset="0"/>
              </a:rPr>
              <a:t>”</a:t>
            </a:r>
          </a:p>
          <a:p>
            <a:pPr marL="457200" indent="-457200" eaLnBrk="1" hangingPunct="1">
              <a:lnSpc>
                <a:spcPct val="90000"/>
              </a:lnSpc>
              <a:buFont typeface="Arial" panose="020B0604020202020204" pitchFamily="34" charset="0"/>
              <a:buChar char="•"/>
            </a:pPr>
            <a:r>
              <a:rPr lang="en-US" altLang="en-US" sz="2800" dirty="0">
                <a:latin typeface="Arial" charset="0"/>
                <a:cs typeface="Arial" charset="0"/>
              </a:rPr>
              <a:t>Today it is the largest gaming company in the world</a:t>
            </a:r>
          </a:p>
          <a:p>
            <a:pPr marL="457200" indent="-457200" eaLnBrk="1" hangingPunct="1">
              <a:lnSpc>
                <a:spcPct val="90000"/>
              </a:lnSpc>
              <a:buFont typeface="Arial" panose="020B0604020202020204" pitchFamily="34" charset="0"/>
              <a:buChar char="•"/>
            </a:pPr>
            <a:r>
              <a:rPr lang="en-US" altLang="en-US" sz="2800" dirty="0">
                <a:latin typeface="Arial" charset="0"/>
                <a:cs typeface="Arial" charset="0"/>
              </a:rPr>
              <a:t>Renamed Caesars</a:t>
            </a:r>
          </a:p>
        </p:txBody>
      </p:sp>
    </p:spTree>
    <p:extLst>
      <p:ext uri="{BB962C8B-B14F-4D97-AF65-F5344CB8AC3E}">
        <p14:creationId xmlns:p14="http://schemas.microsoft.com/office/powerpoint/2010/main" val="10789954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ARRAHS_001">
            <a:extLst>
              <a:ext uri="{FF2B5EF4-FFF2-40B4-BE49-F238E27FC236}">
                <a16:creationId xmlns:a16="http://schemas.microsoft.com/office/drawing/2014/main" id="{8D845F4B-496E-E987-B60B-B15299141D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0880" b="8403"/>
          <a:stretch>
            <a:fillRect/>
          </a:stretch>
        </p:blipFill>
        <p:spPr bwMode="auto">
          <a:xfrm>
            <a:off x="1524000" y="1741701"/>
            <a:ext cx="9144000" cy="485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Rectangle 3">
            <a:extLst>
              <a:ext uri="{FF2B5EF4-FFF2-40B4-BE49-F238E27FC236}">
                <a16:creationId xmlns:a16="http://schemas.microsoft.com/office/drawing/2014/main" id="{73E755E4-D8F6-E680-23B8-274D9AB91A44}"/>
              </a:ext>
            </a:extLst>
          </p:cNvPr>
          <p:cNvSpPr>
            <a:spLocks noChangeArrowheads="1"/>
          </p:cNvSpPr>
          <p:nvPr/>
        </p:nvSpPr>
        <p:spPr bwMode="auto">
          <a:xfrm>
            <a:off x="2514600" y="457200"/>
            <a:ext cx="6553200" cy="457200"/>
          </a:xfrm>
          <a:prstGeom prst="rect">
            <a:avLst/>
          </a:prstGeom>
          <a:noFill/>
          <a:ln w="9525">
            <a:noFill/>
            <a:miter lim="800000"/>
            <a:headEnd/>
            <a:tailEnd/>
          </a:ln>
          <a:effectLst/>
        </p:spPr>
        <p:txBody>
          <a:bodyPr/>
          <a:lstStyle/>
          <a:p>
            <a:pPr eaLnBrk="0" hangingPunct="0">
              <a:lnSpc>
                <a:spcPct val="90000"/>
              </a:lnSpc>
              <a:defRPr/>
            </a:pPr>
            <a:endParaRPr lang="en-US" sz="3200" b="1">
              <a:effectLst>
                <a:outerShdw blurRad="38100" dist="38100" dir="2700000" algn="tl">
                  <a:srgbClr val="C0C0C0"/>
                </a:outerShdw>
              </a:effectLst>
              <a:latin typeface="Tahoma" pitchFamily="34" charset="0"/>
              <a:cs typeface="Arial" charset="0"/>
            </a:endParaRPr>
          </a:p>
        </p:txBody>
      </p:sp>
      <p:sp>
        <p:nvSpPr>
          <p:cNvPr id="10244" name="Text Box 4">
            <a:extLst>
              <a:ext uri="{FF2B5EF4-FFF2-40B4-BE49-F238E27FC236}">
                <a16:creationId xmlns:a16="http://schemas.microsoft.com/office/drawing/2014/main" id="{FC5ECC34-A3D2-71C1-DCD8-A9818DA1E372}"/>
              </a:ext>
            </a:extLst>
          </p:cNvPr>
          <p:cNvSpPr txBox="1">
            <a:spLocks noChangeArrowheads="1"/>
          </p:cNvSpPr>
          <p:nvPr/>
        </p:nvSpPr>
        <p:spPr bwMode="auto">
          <a:xfrm>
            <a:off x="5029201" y="2819400"/>
            <a:ext cx="1541463"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3038" indent="-173038" eaLnBrk="0" hangingPunct="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461963" indent="-174625"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SzTx/>
              <a:buFont typeface="Wingdings" panose="05000000000000000000" pitchFamily="2" charset="2"/>
              <a:buChar char="«"/>
            </a:pPr>
            <a:r>
              <a:rPr lang="en-US" altLang="en-US" sz="1000" b="1">
                <a:solidFill>
                  <a:schemeClr val="bg1"/>
                </a:solidFill>
              </a:rPr>
              <a:t>Gaming Behavior</a:t>
            </a:r>
          </a:p>
          <a:p>
            <a:pPr lvl="1">
              <a:spcBef>
                <a:spcPct val="0"/>
              </a:spcBef>
              <a:buClrTx/>
              <a:buSzTx/>
              <a:buFont typeface="Wingdings" panose="05000000000000000000" pitchFamily="2" charset="2"/>
              <a:buChar char="Ø"/>
            </a:pPr>
            <a:r>
              <a:rPr lang="en-US" altLang="en-US" sz="1000" b="1">
                <a:solidFill>
                  <a:schemeClr val="bg1"/>
                </a:solidFill>
              </a:rPr>
              <a:t>Predicted</a:t>
            </a:r>
          </a:p>
          <a:p>
            <a:pPr lvl="1">
              <a:spcBef>
                <a:spcPct val="0"/>
              </a:spcBef>
              <a:buClrTx/>
              <a:buSzTx/>
              <a:buFont typeface="Wingdings" panose="05000000000000000000" pitchFamily="2" charset="2"/>
              <a:buChar char="Ø"/>
            </a:pPr>
            <a:r>
              <a:rPr lang="en-US" altLang="en-US" sz="1000" b="1">
                <a:solidFill>
                  <a:schemeClr val="bg1"/>
                </a:solidFill>
              </a:rPr>
              <a:t>Actual</a:t>
            </a:r>
          </a:p>
          <a:p>
            <a:pPr>
              <a:spcBef>
                <a:spcPct val="0"/>
              </a:spcBef>
              <a:buClrTx/>
              <a:buSzTx/>
              <a:buFont typeface="Wingdings" panose="05000000000000000000" pitchFamily="2" charset="2"/>
              <a:buChar char="«"/>
            </a:pPr>
            <a:r>
              <a:rPr lang="en-US" altLang="en-US" sz="1000" b="1">
                <a:solidFill>
                  <a:schemeClr val="bg1"/>
                </a:solidFill>
              </a:rPr>
              <a:t>Demographics</a:t>
            </a:r>
          </a:p>
          <a:p>
            <a:pPr>
              <a:spcBef>
                <a:spcPct val="0"/>
              </a:spcBef>
              <a:buClrTx/>
              <a:buSzTx/>
              <a:buFont typeface="Wingdings" panose="05000000000000000000" pitchFamily="2" charset="2"/>
              <a:buChar char="«"/>
            </a:pPr>
            <a:r>
              <a:rPr lang="en-US" altLang="en-US" sz="1000" b="1">
                <a:solidFill>
                  <a:schemeClr val="bg1"/>
                </a:solidFill>
              </a:rPr>
              <a:t>Other Detail Trans</a:t>
            </a:r>
          </a:p>
          <a:p>
            <a:pPr>
              <a:spcBef>
                <a:spcPct val="0"/>
              </a:spcBef>
              <a:buClrTx/>
              <a:buSzTx/>
              <a:buFont typeface="Wingdings" panose="05000000000000000000" pitchFamily="2" charset="2"/>
              <a:buChar char="«"/>
            </a:pPr>
            <a:r>
              <a:rPr lang="en-US" altLang="en-US" sz="1000" b="1">
                <a:solidFill>
                  <a:schemeClr val="bg1"/>
                </a:solidFill>
              </a:rPr>
              <a:t>Marketing</a:t>
            </a:r>
            <a:r>
              <a:rPr lang="en-US" altLang="en-US" sz="1200" b="1">
                <a:solidFill>
                  <a:schemeClr val="bg1"/>
                </a:solidFill>
              </a:rPr>
              <a:t> </a:t>
            </a:r>
            <a:r>
              <a:rPr lang="en-US" altLang="en-US" sz="1100" b="1">
                <a:solidFill>
                  <a:schemeClr val="bg1"/>
                </a:solidFill>
              </a:rPr>
              <a:t>Actions</a:t>
            </a:r>
            <a:endParaRPr lang="en-US" altLang="en-US" sz="1200" b="1">
              <a:solidFill>
                <a:schemeClr val="bg1"/>
              </a:solidFill>
            </a:endParaRPr>
          </a:p>
        </p:txBody>
      </p:sp>
      <p:sp>
        <p:nvSpPr>
          <p:cNvPr id="51205" name="Rectangle 5">
            <a:extLst>
              <a:ext uri="{FF2B5EF4-FFF2-40B4-BE49-F238E27FC236}">
                <a16:creationId xmlns:a16="http://schemas.microsoft.com/office/drawing/2014/main" id="{B3256476-BDAB-E9ED-33B3-2CE22FC3614D}"/>
              </a:ext>
            </a:extLst>
          </p:cNvPr>
          <p:cNvSpPr>
            <a:spLocks noChangeArrowheads="1"/>
          </p:cNvSpPr>
          <p:nvPr/>
        </p:nvSpPr>
        <p:spPr bwMode="auto">
          <a:xfrm>
            <a:off x="1524000" y="357187"/>
            <a:ext cx="8205787" cy="1114425"/>
          </a:xfrm>
          <a:prstGeom prst="rect">
            <a:avLst/>
          </a:prstGeom>
          <a:noFill/>
          <a:ln w="9525" cap="flat" cmpd="sng">
            <a:noFill/>
            <a:prstDash val="solid"/>
            <a:miter lim="800000"/>
            <a:headEnd/>
            <a:tailEnd/>
          </a:ln>
          <a:effectLst/>
        </p:spPr>
        <p:txBody>
          <a:bodyPr anchor="ctr"/>
          <a:lstStyle/>
          <a:p>
            <a:pPr>
              <a:defRPr/>
            </a:pPr>
            <a:r>
              <a:rPr lang="en-US" sz="4000" b="1" dirty="0">
                <a:effectLst>
                  <a:outerShdw blurRad="38100" dist="38100" dir="2700000" algn="tl">
                    <a:srgbClr val="C0C0C0"/>
                  </a:outerShdw>
                </a:effectLst>
                <a:latin typeface="Arial" charset="0"/>
                <a:cs typeface="Arial" charset="0"/>
              </a:rPr>
              <a:t>Closed Loop Infrastructure </a:t>
            </a:r>
          </a:p>
          <a:p>
            <a:pPr>
              <a:defRPr/>
            </a:pPr>
            <a:r>
              <a:rPr lang="en-US" sz="4000" b="1" dirty="0">
                <a:effectLst>
                  <a:outerShdw blurRad="38100" dist="38100" dir="2700000" algn="tl">
                    <a:srgbClr val="C0C0C0"/>
                  </a:outerShdw>
                </a:effectLst>
                <a:latin typeface="Arial" charset="0"/>
                <a:cs typeface="Arial" charset="0"/>
              </a:rPr>
              <a:t>Powers CRM</a:t>
            </a:r>
          </a:p>
        </p:txBody>
      </p:sp>
    </p:spTree>
  </p:cSld>
  <p:clrMapOvr>
    <a:masterClrMapping/>
  </p:clrMapOvr>
  <p:transition>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2075467" y="-278091"/>
            <a:ext cx="6889423" cy="2133600"/>
          </a:xfrm>
        </p:spPr>
        <p:txBody>
          <a:bodyPr/>
          <a:lstStyle/>
          <a:p>
            <a:r>
              <a:rPr lang="en-US" altLang="en-US" sz="4000" dirty="0">
                <a:solidFill>
                  <a:schemeClr val="tx1"/>
                </a:solidFill>
                <a:latin typeface="Arial" charset="0"/>
                <a:cs typeface="Arial" charset="0"/>
              </a:rPr>
              <a:t>Responding to a Problem: First American Corporation</a:t>
            </a:r>
          </a:p>
        </p:txBody>
      </p:sp>
      <p:pic>
        <p:nvPicPr>
          <p:cNvPr id="38915" name="Content Placeholder 4" descr="FAC logo.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7086600" y="2532063"/>
            <a:ext cx="1981200" cy="1333500"/>
          </a:xfrm>
        </p:spPr>
      </p:pic>
      <p:sp>
        <p:nvSpPr>
          <p:cNvPr id="38916" name="Text Placeholder 3"/>
          <p:cNvSpPr>
            <a:spLocks noGrp="1"/>
          </p:cNvSpPr>
          <p:nvPr>
            <p:ph type="body" sz="half" idx="2"/>
          </p:nvPr>
        </p:nvSpPr>
        <p:spPr>
          <a:xfrm>
            <a:off x="1981200" y="2743200"/>
            <a:ext cx="5029200" cy="4114800"/>
          </a:xfrm>
        </p:spPr>
        <p:txBody>
          <a:bodyPr/>
          <a:lstStyle/>
          <a:p>
            <a:pPr marL="457200" indent="-457200">
              <a:buFont typeface="Arial" panose="020B0604020202020204" pitchFamily="34" charset="0"/>
              <a:buChar char="•"/>
            </a:pPr>
            <a:r>
              <a:rPr lang="en-US" altLang="en-US" sz="2800" dirty="0">
                <a:latin typeface="Arial" charset="0"/>
                <a:cs typeface="Arial" charset="0"/>
              </a:rPr>
              <a:t>The bank was failing</a:t>
            </a:r>
          </a:p>
          <a:p>
            <a:pPr marL="457200" indent="-457200">
              <a:buFont typeface="Arial" panose="020B0604020202020204" pitchFamily="34" charset="0"/>
              <a:buChar char="•"/>
            </a:pPr>
            <a:r>
              <a:rPr lang="en-US" altLang="en-US" sz="2800" dirty="0">
                <a:latin typeface="Arial" charset="0"/>
                <a:cs typeface="Arial" charset="0"/>
              </a:rPr>
              <a:t>A new management team  stopped the bleeding</a:t>
            </a:r>
          </a:p>
          <a:p>
            <a:pPr marL="457200" indent="-457200">
              <a:buFont typeface="Arial" panose="020B0604020202020204" pitchFamily="34" charset="0"/>
              <a:buChar char="•"/>
            </a:pPr>
            <a:r>
              <a:rPr lang="en-US" altLang="en-US" sz="2800" dirty="0">
                <a:latin typeface="Arial" charset="0"/>
                <a:cs typeface="Arial" charset="0"/>
              </a:rPr>
              <a:t>A customer intimacy strategy was implemented, Tailored Client Solutions</a:t>
            </a:r>
          </a:p>
          <a:p>
            <a:pPr>
              <a:buFont typeface="Arial" charset="0"/>
              <a:buChar char="•"/>
            </a:pPr>
            <a:endParaRPr lang="en-US" altLang="en-US" sz="2400" dirty="0">
              <a:latin typeface="Arial" charset="0"/>
              <a:cs typeface="Arial" charset="0"/>
            </a:endParaRPr>
          </a:p>
        </p:txBody>
      </p:sp>
      <p:sp>
        <p:nvSpPr>
          <p:cNvPr id="38917" name="TextBox 7"/>
          <p:cNvSpPr txBox="1">
            <a:spLocks noChangeArrowheads="1"/>
          </p:cNvSpPr>
          <p:nvPr/>
        </p:nvSpPr>
        <p:spPr bwMode="auto">
          <a:xfrm>
            <a:off x="8458200" y="2590801"/>
            <a:ext cx="1905000" cy="123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1" i="1" u="none" strike="noStrike" kern="1200" cap="none" spc="0" normalizeH="0" baseline="0" noProof="0">
                <a:ln>
                  <a:noFill/>
                </a:ln>
                <a:solidFill>
                  <a:prstClr val="black"/>
                </a:solidFill>
                <a:effectLst/>
                <a:uLnTx/>
                <a:uFillTx/>
                <a:latin typeface="Arial" charset="0"/>
                <a:ea typeface="ＭＳ Ｐゴシック" pitchFamily="34" charset="-128"/>
                <a:cs typeface="+mn-cs"/>
              </a:rPr>
              <a:t>First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1" i="1" u="none" strike="noStrike" kern="1200" cap="none" spc="0" normalizeH="0" baseline="0" noProof="0">
                <a:ln>
                  <a:noFill/>
                </a:ln>
                <a:solidFill>
                  <a:prstClr val="black"/>
                </a:solidFill>
                <a:effectLst/>
                <a:uLnTx/>
                <a:uFillTx/>
                <a:latin typeface="Arial" charset="0"/>
                <a:ea typeface="ＭＳ Ｐゴシック" pitchFamily="34" charset="-128"/>
                <a:cs typeface="+mn-cs"/>
              </a:rPr>
              <a:t>American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36811988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nvGraphicFramePr>
        <p:xfrm>
          <a:off x="1524000" y="0"/>
          <a:ext cx="9144000" cy="6858000"/>
        </p:xfrm>
        <a:graphic>
          <a:graphicData uri="http://schemas.openxmlformats.org/presentationml/2006/ole">
            <mc:AlternateContent xmlns:mc="http://schemas.openxmlformats.org/markup-compatibility/2006">
              <mc:Choice xmlns:v="urn:schemas-microsoft-com:vml" Requires="v">
                <p:oleObj name="Picture" r:id="rId3" imgW="3191400" imgH="2763000" progId="Word.Picture.8">
                  <p:embed/>
                </p:oleObj>
              </mc:Choice>
              <mc:Fallback>
                <p:oleObj name="Picture" r:id="rId3" imgW="3191400" imgH="2763000" progId="Word.Picture.8">
                  <p:embed/>
                  <p:pic>
                    <p:nvPicPr>
                      <p:cNvPr id="102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421322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1981200" y="-76200"/>
            <a:ext cx="7445604" cy="2133600"/>
          </a:xfrm>
        </p:spPr>
        <p:txBody>
          <a:bodyPr/>
          <a:lstStyle/>
          <a:p>
            <a:r>
              <a:rPr lang="en-US" altLang="en-US" sz="4000" dirty="0">
                <a:solidFill>
                  <a:schemeClr val="tx1"/>
                </a:solidFill>
                <a:latin typeface="Arial" charset="0"/>
                <a:cs typeface="Arial" charset="0"/>
              </a:rPr>
              <a:t>Responding to a Problem: First American Corporation</a:t>
            </a:r>
          </a:p>
        </p:txBody>
      </p:sp>
      <p:pic>
        <p:nvPicPr>
          <p:cNvPr id="39939" name="Content Placeholder 4" descr="FAC logo.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7086600" y="2532063"/>
            <a:ext cx="1981200" cy="1333500"/>
          </a:xfrm>
        </p:spPr>
      </p:pic>
      <p:sp>
        <p:nvSpPr>
          <p:cNvPr id="39940" name="Text Placeholder 3"/>
          <p:cNvSpPr>
            <a:spLocks noGrp="1"/>
          </p:cNvSpPr>
          <p:nvPr>
            <p:ph type="body" sz="half" idx="2"/>
          </p:nvPr>
        </p:nvSpPr>
        <p:spPr>
          <a:xfrm>
            <a:off x="1981200" y="2438400"/>
            <a:ext cx="4648200" cy="4114800"/>
          </a:xfrm>
        </p:spPr>
        <p:txBody>
          <a:bodyPr/>
          <a:lstStyle/>
          <a:p>
            <a:pPr marL="457200" indent="-457200">
              <a:buFont typeface="Arial" panose="020B0604020202020204" pitchFamily="34" charset="0"/>
              <a:buChar char="•"/>
            </a:pPr>
            <a:r>
              <a:rPr lang="en-US" altLang="en-US" sz="2800" dirty="0">
                <a:latin typeface="Arial" charset="0"/>
                <a:cs typeface="Arial" charset="0"/>
              </a:rPr>
              <a:t>The business strategy was enabled by a data warehouse called VISION and analytics</a:t>
            </a:r>
          </a:p>
          <a:p>
            <a:pPr>
              <a:buFont typeface="Arial" charset="0"/>
              <a:buChar char="•"/>
            </a:pPr>
            <a:endParaRPr lang="en-US" altLang="en-US" sz="2400" dirty="0">
              <a:latin typeface="Arial" charset="0"/>
              <a:cs typeface="Arial" charset="0"/>
            </a:endParaRPr>
          </a:p>
        </p:txBody>
      </p:sp>
      <p:sp>
        <p:nvSpPr>
          <p:cNvPr id="39941" name="TextBox 7"/>
          <p:cNvSpPr txBox="1">
            <a:spLocks noChangeArrowheads="1"/>
          </p:cNvSpPr>
          <p:nvPr/>
        </p:nvSpPr>
        <p:spPr bwMode="auto">
          <a:xfrm>
            <a:off x="8458200" y="2590801"/>
            <a:ext cx="1905000" cy="123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1" i="1" u="none" strike="noStrike" kern="1200" cap="none" spc="0" normalizeH="0" baseline="0" noProof="0">
                <a:ln>
                  <a:noFill/>
                </a:ln>
                <a:solidFill>
                  <a:prstClr val="black"/>
                </a:solidFill>
                <a:effectLst/>
                <a:uLnTx/>
                <a:uFillTx/>
                <a:latin typeface="Arial" charset="0"/>
                <a:ea typeface="ＭＳ Ｐゴシック" pitchFamily="34" charset="-128"/>
                <a:cs typeface="+mn-cs"/>
              </a:rPr>
              <a:t>First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1" i="1" u="none" strike="noStrike" kern="1200" cap="none" spc="0" normalizeH="0" baseline="0" noProof="0">
                <a:ln>
                  <a:noFill/>
                </a:ln>
                <a:solidFill>
                  <a:prstClr val="black"/>
                </a:solidFill>
                <a:effectLst/>
                <a:uLnTx/>
                <a:uFillTx/>
                <a:latin typeface="Arial" charset="0"/>
                <a:ea typeface="ＭＳ Ｐゴシック" pitchFamily="34" charset="-128"/>
                <a:cs typeface="+mn-cs"/>
              </a:rPr>
              <a:t>American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31587292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2"/>
          <p:cNvGraphicFramePr>
            <a:graphicFrameLocks noChangeAspect="1"/>
          </p:cNvGraphicFramePr>
          <p:nvPr/>
        </p:nvGraphicFramePr>
        <p:xfrm>
          <a:off x="1541755" y="-1480"/>
          <a:ext cx="9144000" cy="6858000"/>
        </p:xfrm>
        <a:graphic>
          <a:graphicData uri="http://schemas.openxmlformats.org/presentationml/2006/ole">
            <mc:AlternateContent xmlns:mc="http://schemas.openxmlformats.org/markup-compatibility/2006">
              <mc:Choice xmlns:v="urn:schemas-microsoft-com:vml" Requires="v">
                <p:oleObj name="Document" r:id="rId3" imgW="5477400" imgH="4095360" progId="Word.Document.8">
                  <p:embed/>
                </p:oleObj>
              </mc:Choice>
              <mc:Fallback>
                <p:oleObj name="Document" r:id="rId3" imgW="5477400" imgH="4095360" progId="Word.Document.8">
                  <p:embed/>
                  <p:pic>
                    <p:nvPicPr>
                      <p:cNvPr id="205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1755" y="-148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1124157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1905000" y="-328693"/>
            <a:ext cx="7465243" cy="1981200"/>
          </a:xfrm>
        </p:spPr>
        <p:txBody>
          <a:bodyPr/>
          <a:lstStyle/>
          <a:p>
            <a:r>
              <a:rPr lang="en-US" altLang="en-US" sz="4000" dirty="0">
                <a:solidFill>
                  <a:schemeClr val="tx1"/>
                </a:solidFill>
                <a:latin typeface="Arial" charset="0"/>
                <a:cs typeface="Arial" charset="0"/>
              </a:rPr>
              <a:t>Responding to a Problem: First American Corporation</a:t>
            </a:r>
            <a:endParaRPr lang="en-US" altLang="en-US" sz="4000" dirty="0">
              <a:solidFill>
                <a:schemeClr val="tx1"/>
              </a:solidFill>
            </a:endParaRPr>
          </a:p>
        </p:txBody>
      </p:sp>
      <p:pic>
        <p:nvPicPr>
          <p:cNvPr id="40963" name="Content Placeholder 4" descr="FAC logo.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7467601" y="2587571"/>
            <a:ext cx="1712913" cy="1333500"/>
          </a:xfrm>
        </p:spPr>
      </p:pic>
      <p:sp>
        <p:nvSpPr>
          <p:cNvPr id="40964" name="Text Placeholder 3"/>
          <p:cNvSpPr>
            <a:spLocks noGrp="1"/>
          </p:cNvSpPr>
          <p:nvPr>
            <p:ph type="body" sz="half" idx="2"/>
          </p:nvPr>
        </p:nvSpPr>
        <p:spPr>
          <a:xfrm>
            <a:off x="2038905" y="1990865"/>
            <a:ext cx="5657295" cy="3611563"/>
          </a:xfrm>
        </p:spPr>
        <p:txBody>
          <a:bodyPr/>
          <a:lstStyle/>
          <a:p>
            <a:pPr marL="457200" indent="-457200">
              <a:buFont typeface="Arial" panose="020B0604020202020204" pitchFamily="34" charset="0"/>
              <a:buChar char="•"/>
            </a:pPr>
            <a:r>
              <a:rPr lang="en-US" altLang="en-US" sz="2800" dirty="0">
                <a:latin typeface="Arial" charset="0"/>
                <a:cs typeface="Arial" charset="0"/>
              </a:rPr>
              <a:t>External talent was brought in as needed</a:t>
            </a:r>
          </a:p>
          <a:p>
            <a:pPr marL="457200" indent="-457200">
              <a:buFont typeface="Arial" panose="020B0604020202020204" pitchFamily="34" charset="0"/>
              <a:buChar char="•"/>
            </a:pPr>
            <a:r>
              <a:rPr lang="en-US" altLang="en-US" sz="2800" dirty="0">
                <a:latin typeface="Arial" charset="0"/>
                <a:cs typeface="Arial" charset="0"/>
              </a:rPr>
              <a:t>Applications using VISION were developed for every component of TCS</a:t>
            </a:r>
          </a:p>
          <a:p>
            <a:pPr marL="457200" indent="-457200">
              <a:buFont typeface="Arial" panose="020B0604020202020204" pitchFamily="34" charset="0"/>
              <a:buChar char="•"/>
            </a:pPr>
            <a:r>
              <a:rPr lang="en-US" altLang="en-US" sz="2800" dirty="0">
                <a:latin typeface="Arial" charset="0"/>
                <a:cs typeface="Arial" charset="0"/>
              </a:rPr>
              <a:t>The bank was transformed from “banking by intuition” to “banking by information and analysis”</a:t>
            </a:r>
          </a:p>
        </p:txBody>
      </p:sp>
      <p:sp>
        <p:nvSpPr>
          <p:cNvPr id="40965" name="TextBox 5"/>
          <p:cNvSpPr txBox="1">
            <a:spLocks noChangeArrowheads="1"/>
          </p:cNvSpPr>
          <p:nvPr/>
        </p:nvSpPr>
        <p:spPr bwMode="auto">
          <a:xfrm>
            <a:off x="8709996" y="2587571"/>
            <a:ext cx="18288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1" i="1" u="none" strike="noStrike" kern="1200" cap="none" spc="0" normalizeH="0" baseline="0" noProof="0" dirty="0">
                <a:ln>
                  <a:noFill/>
                </a:ln>
                <a:solidFill>
                  <a:prstClr val="black"/>
                </a:solidFill>
                <a:effectLst/>
                <a:uLnTx/>
                <a:uFillTx/>
                <a:latin typeface="Arial" charset="0"/>
                <a:ea typeface="ＭＳ Ｐゴシック" pitchFamily="34" charset="-128"/>
                <a:cs typeface="+mn-cs"/>
              </a:rPr>
              <a:t>First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1" i="1" u="none" strike="noStrike" kern="1200" cap="none" spc="0" normalizeH="0" baseline="0" noProof="0" dirty="0">
                <a:ln>
                  <a:noFill/>
                </a:ln>
                <a:solidFill>
                  <a:prstClr val="black"/>
                </a:solidFill>
                <a:effectLst/>
                <a:uLnTx/>
                <a:uFillTx/>
                <a:latin typeface="Arial" charset="0"/>
                <a:ea typeface="ＭＳ Ｐゴシック" pitchFamily="34" charset="-128"/>
                <a:cs typeface="+mn-cs"/>
              </a:rPr>
              <a:t>American</a:t>
            </a:r>
          </a:p>
        </p:txBody>
      </p:sp>
    </p:spTree>
    <p:extLst>
      <p:ext uri="{BB962C8B-B14F-4D97-AF65-F5344CB8AC3E}">
        <p14:creationId xmlns:p14="http://schemas.microsoft.com/office/powerpoint/2010/main" val="4164123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190AB-25C3-BE51-9FD5-DC714C7B40C8}"/>
              </a:ext>
            </a:extLst>
          </p:cNvPr>
          <p:cNvSpPr>
            <a:spLocks noGrp="1"/>
          </p:cNvSpPr>
          <p:nvPr>
            <p:ph type="title"/>
          </p:nvPr>
        </p:nvSpPr>
        <p:spPr>
          <a:xfrm>
            <a:off x="609600" y="717401"/>
            <a:ext cx="10972800" cy="1143000"/>
          </a:xfrm>
        </p:spPr>
        <p:txBody>
          <a:bodyPr/>
          <a:lstStyle/>
          <a:p>
            <a:r>
              <a:rPr lang="en-US" sz="4000" b="1" dirty="0">
                <a:solidFill>
                  <a:schemeClr val="tx1"/>
                </a:solidFill>
                <a:effectLst/>
                <a:latin typeface="Arial" panose="020B0604020202020204" pitchFamily="34" charset="0"/>
                <a:ea typeface="Calibri" panose="020F0502020204030204" pitchFamily="34" charset="0"/>
              </a:rPr>
              <a:t>Business Strategies Focus on the Specifics of How to Execute and be Successful with the Business Model</a:t>
            </a:r>
            <a:endParaRPr lang="en-US" sz="4000" b="1" dirty="0">
              <a:solidFill>
                <a:schemeClr val="tx1"/>
              </a:solidFill>
            </a:endParaRPr>
          </a:p>
        </p:txBody>
      </p:sp>
      <p:sp>
        <p:nvSpPr>
          <p:cNvPr id="3" name="Content Placeholder 2">
            <a:extLst>
              <a:ext uri="{FF2B5EF4-FFF2-40B4-BE49-F238E27FC236}">
                <a16:creationId xmlns:a16="http://schemas.microsoft.com/office/drawing/2014/main" id="{DA515BD1-AF2F-C87A-55CC-D691AD85EE30}"/>
              </a:ext>
            </a:extLst>
          </p:cNvPr>
          <p:cNvSpPr>
            <a:spLocks noGrp="1"/>
          </p:cNvSpPr>
          <p:nvPr>
            <p:ph idx="1"/>
          </p:nvPr>
        </p:nvSpPr>
        <p:spPr>
          <a:xfrm>
            <a:off x="609600" y="2829621"/>
            <a:ext cx="6693725" cy="4525963"/>
          </a:xfrm>
        </p:spPr>
        <p:txBody>
          <a:bodyPr/>
          <a:lstStyle/>
          <a:p>
            <a:r>
              <a:rPr lang="en-US" dirty="0"/>
              <a:t>Cost leadership</a:t>
            </a:r>
          </a:p>
          <a:p>
            <a:r>
              <a:rPr lang="en-US" dirty="0"/>
              <a:t>Product or service differentiation</a:t>
            </a:r>
          </a:p>
          <a:p>
            <a:r>
              <a:rPr lang="en-US" dirty="0"/>
              <a:t>Niche differentiation</a:t>
            </a:r>
          </a:p>
          <a:p>
            <a:r>
              <a:rPr lang="en-US" dirty="0"/>
              <a:t>Market expansion</a:t>
            </a:r>
          </a:p>
          <a:p>
            <a:r>
              <a:rPr lang="en-US" dirty="0"/>
              <a:t>Diversification</a:t>
            </a:r>
          </a:p>
          <a:p>
            <a:endParaRPr lang="en-US" dirty="0"/>
          </a:p>
        </p:txBody>
      </p:sp>
      <p:pic>
        <p:nvPicPr>
          <p:cNvPr id="4100" name="Picture 4" descr="Is Your Product or Service Really Differentiated? | Business in Cartoons |  Corporater">
            <a:extLst>
              <a:ext uri="{FF2B5EF4-FFF2-40B4-BE49-F238E27FC236}">
                <a16:creationId xmlns:a16="http://schemas.microsoft.com/office/drawing/2014/main" id="{1EDD4D64-8E20-CE8C-60B9-29E8F50036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9564" y="2603989"/>
            <a:ext cx="5292436" cy="4123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220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bg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CA210A-3692-9500-E032-A70B4F96524F}"/>
              </a:ext>
            </a:extLst>
          </p:cNvPr>
          <p:cNvSpPr txBox="1"/>
          <p:nvPr/>
        </p:nvSpPr>
        <p:spPr>
          <a:xfrm>
            <a:off x="1991170" y="1016950"/>
            <a:ext cx="7597211" cy="2554545"/>
          </a:xfrm>
          <a:prstGeom prst="rect">
            <a:avLst/>
          </a:prstGeom>
          <a:noFill/>
        </p:spPr>
        <p:txBody>
          <a:bodyPr wrap="square" rtlCol="0">
            <a:spAutoFit/>
          </a:bodyPr>
          <a:lstStyle/>
          <a:p>
            <a:pPr algn="ctr"/>
            <a:r>
              <a:rPr lang="en-US" sz="4000" b="1" dirty="0"/>
              <a:t>Dashboards, and Especially Scorecards, Support the Execution of the Analytics Strategies</a:t>
            </a:r>
          </a:p>
        </p:txBody>
      </p:sp>
      <p:pic>
        <p:nvPicPr>
          <p:cNvPr id="3" name="Picture 2">
            <a:extLst>
              <a:ext uri="{FF2B5EF4-FFF2-40B4-BE49-F238E27FC236}">
                <a16:creationId xmlns:a16="http://schemas.microsoft.com/office/drawing/2014/main" id="{96FF26D0-34DE-06C2-AFC0-27CA847B9016}"/>
              </a:ext>
            </a:extLst>
          </p:cNvPr>
          <p:cNvPicPr>
            <a:picLocks noChangeAspect="1"/>
          </p:cNvPicPr>
          <p:nvPr/>
        </p:nvPicPr>
        <p:blipFill>
          <a:blip r:embed="rId2"/>
          <a:stretch>
            <a:fillRect/>
          </a:stretch>
        </p:blipFill>
        <p:spPr>
          <a:xfrm>
            <a:off x="1099794" y="4138334"/>
            <a:ext cx="3387365" cy="1702716"/>
          </a:xfrm>
          <a:prstGeom prst="rect">
            <a:avLst/>
          </a:prstGeom>
        </p:spPr>
      </p:pic>
      <p:pic>
        <p:nvPicPr>
          <p:cNvPr id="4" name="Picture 3">
            <a:extLst>
              <a:ext uri="{FF2B5EF4-FFF2-40B4-BE49-F238E27FC236}">
                <a16:creationId xmlns:a16="http://schemas.microsoft.com/office/drawing/2014/main" id="{C035C5BF-891C-7CEB-EE0B-74C9F44F1194}"/>
              </a:ext>
            </a:extLst>
          </p:cNvPr>
          <p:cNvPicPr>
            <a:picLocks noChangeAspect="1"/>
          </p:cNvPicPr>
          <p:nvPr/>
        </p:nvPicPr>
        <p:blipFill>
          <a:blip r:embed="rId3"/>
          <a:stretch>
            <a:fillRect/>
          </a:stretch>
        </p:blipFill>
        <p:spPr>
          <a:xfrm>
            <a:off x="7516306" y="4138334"/>
            <a:ext cx="3220823" cy="1702716"/>
          </a:xfrm>
          <a:prstGeom prst="rect">
            <a:avLst/>
          </a:prstGeom>
        </p:spPr>
      </p:pic>
    </p:spTree>
    <p:extLst>
      <p:ext uri="{BB962C8B-B14F-4D97-AF65-F5344CB8AC3E}">
        <p14:creationId xmlns:p14="http://schemas.microsoft.com/office/powerpoint/2010/main" val="9553112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EC78E401-9B6A-498D-B825-92420327665C}"/>
              </a:ext>
            </a:extLst>
          </p:cNvPr>
          <p:cNvSpPr>
            <a:spLocks noGrp="1" noChangeArrowheads="1"/>
          </p:cNvSpPr>
          <p:nvPr>
            <p:ph type="title"/>
          </p:nvPr>
        </p:nvSpPr>
        <p:spPr>
          <a:xfrm>
            <a:off x="226243" y="274638"/>
            <a:ext cx="11356157" cy="1143000"/>
          </a:xfrm>
        </p:spPr>
        <p:txBody>
          <a:bodyPr/>
          <a:lstStyle/>
          <a:p>
            <a:pPr eaLnBrk="1" hangingPunct="1"/>
            <a:r>
              <a:rPr lang="en-US" altLang="en-US" sz="4000" b="1" dirty="0">
                <a:solidFill>
                  <a:schemeClr val="tx1"/>
                </a:solidFill>
                <a:latin typeface="+mn-lt"/>
              </a:rPr>
              <a:t>The Evolution of Dashboards and Scorecards</a:t>
            </a:r>
          </a:p>
        </p:txBody>
      </p:sp>
      <p:sp>
        <p:nvSpPr>
          <p:cNvPr id="9219" name="Rectangle 3">
            <a:extLst>
              <a:ext uri="{FF2B5EF4-FFF2-40B4-BE49-F238E27FC236}">
                <a16:creationId xmlns:a16="http://schemas.microsoft.com/office/drawing/2014/main" id="{5B0E8C6B-6181-4DC5-9CC1-E046050112B8}"/>
              </a:ext>
            </a:extLst>
          </p:cNvPr>
          <p:cNvSpPr>
            <a:spLocks noGrp="1" noChangeArrowheads="1"/>
          </p:cNvSpPr>
          <p:nvPr>
            <p:ph type="body" idx="1"/>
          </p:nvPr>
        </p:nvSpPr>
        <p:spPr>
          <a:xfrm>
            <a:off x="1002383" y="1677113"/>
            <a:ext cx="9803876" cy="4525963"/>
          </a:xfrm>
        </p:spPr>
        <p:txBody>
          <a:bodyPr/>
          <a:lstStyle/>
          <a:p>
            <a:pPr eaLnBrk="1" hangingPunct="1">
              <a:lnSpc>
                <a:spcPct val="90000"/>
              </a:lnSpc>
            </a:pPr>
            <a:r>
              <a:rPr lang="en-US" altLang="en-US" sz="2800" dirty="0"/>
              <a:t>CSFs were used in the 1970s</a:t>
            </a:r>
          </a:p>
          <a:p>
            <a:pPr eaLnBrk="1" hangingPunct="1">
              <a:lnSpc>
                <a:spcPct val="90000"/>
              </a:lnSpc>
            </a:pPr>
            <a:r>
              <a:rPr lang="en-US" altLang="en-US" sz="2800" dirty="0"/>
              <a:t>Executive  information systems included CSFs</a:t>
            </a:r>
          </a:p>
          <a:p>
            <a:pPr eaLnBrk="1" hangingPunct="1">
              <a:lnSpc>
                <a:spcPct val="90000"/>
              </a:lnSpc>
            </a:pPr>
            <a:r>
              <a:rPr lang="en-US" altLang="en-US" sz="2800" dirty="0"/>
              <a:t>Today, we refer to key performance indicators (KPIs) or performance metrics</a:t>
            </a:r>
          </a:p>
          <a:p>
            <a:pPr eaLnBrk="1" hangingPunct="1">
              <a:lnSpc>
                <a:spcPct val="90000"/>
              </a:lnSpc>
            </a:pPr>
            <a:r>
              <a:rPr lang="en-US" altLang="en-US" sz="2800" dirty="0"/>
              <a:t>These metrics are displayed in dashboards and scorecards</a:t>
            </a:r>
          </a:p>
          <a:p>
            <a:pPr eaLnBrk="1" hangingPunct="1">
              <a:lnSpc>
                <a:spcPct val="90000"/>
              </a:lnSpc>
            </a:pPr>
            <a:r>
              <a:rPr lang="en-US" altLang="en-US" sz="2800" dirty="0"/>
              <a:t>The BI infrastructure and tools provide the necessary analytical capabilities for dashboards and scorecards</a:t>
            </a:r>
          </a:p>
          <a:p>
            <a:pPr eaLnBrk="1" hangingPunct="1">
              <a:lnSpc>
                <a:spcPct val="90000"/>
              </a:lnSpc>
            </a:pPr>
            <a:r>
              <a:rPr lang="en-US" altLang="en-US" sz="2800" dirty="0"/>
              <a:t>Data warehousing provide the needed data infrastructure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219">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1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219">
                                            <p:txEl>
                                              <p:pRg st="1" end="1"/>
                                            </p:txEl>
                                          </p:spTgt>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1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219">
                                            <p:txEl>
                                              <p:pRg st="2" end="2"/>
                                            </p:txEl>
                                          </p:spTgt>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1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219">
                                            <p:txEl>
                                              <p:pRg st="3" end="3"/>
                                            </p:txEl>
                                          </p:spTgt>
                                        </p:tgtEl>
                                        <p:attrNameLst>
                                          <p:attrName>ppt_c</p:attrName>
                                        </p:attrNameLst>
                                      </p:cBhvr>
                                      <p:to>
                                        <a:schemeClr val="bg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1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219">
                                            <p:txEl>
                                              <p:pRg st="4" end="4"/>
                                            </p:txEl>
                                          </p:spTgt>
                                        </p:tgtEl>
                                        <p:attrNameLst>
                                          <p:attrName>ppt_c</p:attrName>
                                        </p:attrNameLst>
                                      </p:cBhvr>
                                      <p:to>
                                        <a:schemeClr val="bg2"/>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219">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9219">
                                            <p:txEl>
                                              <p:pRg st="5" end="5"/>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668BA822-F27F-450E-BE27-A2A0BD7D474E}"/>
              </a:ext>
            </a:extLst>
          </p:cNvPr>
          <p:cNvSpPr>
            <a:spLocks noGrp="1" noChangeArrowheads="1"/>
          </p:cNvSpPr>
          <p:nvPr>
            <p:ph type="title"/>
          </p:nvPr>
        </p:nvSpPr>
        <p:spPr>
          <a:xfrm>
            <a:off x="609600" y="223363"/>
            <a:ext cx="10972800" cy="1143000"/>
          </a:xfrm>
        </p:spPr>
        <p:txBody>
          <a:bodyPr/>
          <a:lstStyle/>
          <a:p>
            <a:pPr eaLnBrk="1" hangingPunct="1"/>
            <a:r>
              <a:rPr lang="en-US" altLang="en-US" sz="4000" b="1" dirty="0">
                <a:solidFill>
                  <a:schemeClr val="tx1"/>
                </a:solidFill>
              </a:rPr>
              <a:t>Let’s start with some general definitions…</a:t>
            </a:r>
          </a:p>
        </p:txBody>
      </p:sp>
      <p:sp>
        <p:nvSpPr>
          <p:cNvPr id="11267" name="Text Box 3">
            <a:extLst>
              <a:ext uri="{FF2B5EF4-FFF2-40B4-BE49-F238E27FC236}">
                <a16:creationId xmlns:a16="http://schemas.microsoft.com/office/drawing/2014/main" id="{1A84223C-7599-44B7-9938-85BED5C8B81D}"/>
              </a:ext>
            </a:extLst>
          </p:cNvPr>
          <p:cNvSpPr>
            <a:spLocks noGrp="1" noChangeArrowheads="1"/>
          </p:cNvSpPr>
          <p:nvPr>
            <p:ph type="body" idx="1"/>
          </p:nvPr>
        </p:nvSpPr>
        <p:spPr>
          <a:xfrm>
            <a:off x="700755" y="1429314"/>
            <a:ext cx="10790490" cy="4918075"/>
          </a:xfrm>
          <a:noFill/>
        </p:spPr>
        <p:txBody>
          <a:bodyPr/>
          <a:lstStyle/>
          <a:p>
            <a:pPr eaLnBrk="1" hangingPunct="1">
              <a:lnSpc>
                <a:spcPct val="90000"/>
              </a:lnSpc>
            </a:pPr>
            <a:r>
              <a:rPr lang="en-US" altLang="en-US" sz="2800" dirty="0"/>
              <a:t>A </a:t>
            </a:r>
            <a:r>
              <a:rPr lang="en-US" altLang="en-US" sz="2800" b="1" dirty="0"/>
              <a:t>dashboard</a:t>
            </a:r>
            <a:r>
              <a:rPr lang="en-US" altLang="en-US" sz="2800" dirty="0"/>
              <a:t> is an online reporting tool that can address a range of performance management problems.</a:t>
            </a:r>
          </a:p>
          <a:p>
            <a:pPr lvl="1" eaLnBrk="1" hangingPunct="1">
              <a:lnSpc>
                <a:spcPct val="90000"/>
              </a:lnSpc>
              <a:buFont typeface="Courier New" panose="02070309020205020404" pitchFamily="49" charset="0"/>
              <a:buChar char="o"/>
            </a:pPr>
            <a:r>
              <a:rPr lang="en-US" altLang="en-US" dirty="0"/>
              <a:t>Dashboards enable organizations to measure, monitor, and manage business activity using both financial and non-financial measures</a:t>
            </a:r>
          </a:p>
          <a:p>
            <a:pPr lvl="1" eaLnBrk="1" hangingPunct="1">
              <a:lnSpc>
                <a:spcPct val="90000"/>
              </a:lnSpc>
              <a:buFont typeface="Courier New" panose="02070309020205020404" pitchFamily="49" charset="0"/>
              <a:buChar char="o"/>
            </a:pPr>
            <a:r>
              <a:rPr lang="en-US" altLang="en-US" dirty="0"/>
              <a:t>Dashboards provide both numerical values as well as visualizations of the data along with text commentary</a:t>
            </a:r>
          </a:p>
          <a:p>
            <a:pPr lvl="1" eaLnBrk="1" hangingPunct="1">
              <a:lnSpc>
                <a:spcPct val="90000"/>
              </a:lnSpc>
              <a:buFont typeface="Courier New" panose="02070309020205020404" pitchFamily="49" charset="0"/>
              <a:buChar char="o"/>
            </a:pPr>
            <a:r>
              <a:rPr lang="en-US" altLang="en-US" dirty="0"/>
              <a:t>Dashboards provide both “static” views of the data as well as “interactive” analytical capabilities (often referred to as “drill-down”) </a:t>
            </a:r>
          </a:p>
          <a:p>
            <a:pPr lvl="1" eaLnBrk="1" hangingPunct="1">
              <a:lnSpc>
                <a:spcPct val="90000"/>
              </a:lnSpc>
              <a:buFont typeface="Courier New" panose="02070309020205020404" pitchFamily="49" charset="0"/>
              <a:buChar char="o"/>
            </a:pPr>
            <a:r>
              <a:rPr lang="en-US" altLang="en-US" dirty="0"/>
              <a:t>Contemporary dashboards identify trends, provide forecasts, send alerts, identify root causes</a:t>
            </a:r>
          </a:p>
          <a:p>
            <a:pPr eaLnBrk="1" hangingPunct="1">
              <a:lnSpc>
                <a:spcPct val="90000"/>
              </a:lnSpc>
              <a:buFont typeface="Wingdings" panose="05000000000000000000" pitchFamily="2" charset="2"/>
              <a:buNone/>
            </a:pPr>
            <a:endParaRPr lang="en-US"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1267">
                                            <p:txEl>
                                              <p:pRg st="1" end="1"/>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1267">
                                            <p:txEl>
                                              <p:pRg st="2" end="2"/>
                                            </p:txEl>
                                          </p:spTgt>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1267">
                                            <p:txEl>
                                              <p:pRg st="3" end="3"/>
                                            </p:txEl>
                                          </p:spTgt>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6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1267">
                                            <p:txEl>
                                              <p:pRg st="4" end="4"/>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668BA822-F27F-450E-BE27-A2A0BD7D474E}"/>
              </a:ext>
            </a:extLst>
          </p:cNvPr>
          <p:cNvSpPr>
            <a:spLocks noGrp="1" noChangeArrowheads="1"/>
          </p:cNvSpPr>
          <p:nvPr>
            <p:ph type="title"/>
          </p:nvPr>
        </p:nvSpPr>
        <p:spPr>
          <a:xfrm>
            <a:off x="609600" y="223363"/>
            <a:ext cx="10972800" cy="1143000"/>
          </a:xfrm>
        </p:spPr>
        <p:txBody>
          <a:bodyPr/>
          <a:lstStyle/>
          <a:p>
            <a:pPr eaLnBrk="1" hangingPunct="1"/>
            <a:r>
              <a:rPr lang="en-US" altLang="en-US" sz="4000" b="1" dirty="0">
                <a:solidFill>
                  <a:schemeClr val="tx1"/>
                </a:solidFill>
              </a:rPr>
              <a:t>What is a scorecard…</a:t>
            </a:r>
          </a:p>
        </p:txBody>
      </p:sp>
      <p:sp>
        <p:nvSpPr>
          <p:cNvPr id="11267" name="Text Box 3">
            <a:extLst>
              <a:ext uri="{FF2B5EF4-FFF2-40B4-BE49-F238E27FC236}">
                <a16:creationId xmlns:a16="http://schemas.microsoft.com/office/drawing/2014/main" id="{1A84223C-7599-44B7-9938-85BED5C8B81D}"/>
              </a:ext>
            </a:extLst>
          </p:cNvPr>
          <p:cNvSpPr>
            <a:spLocks noGrp="1" noChangeArrowheads="1"/>
          </p:cNvSpPr>
          <p:nvPr>
            <p:ph type="body" idx="1"/>
          </p:nvPr>
        </p:nvSpPr>
        <p:spPr>
          <a:xfrm>
            <a:off x="1563006" y="1711325"/>
            <a:ext cx="8610600" cy="4918075"/>
          </a:xfrm>
          <a:noFill/>
        </p:spPr>
        <p:txBody>
          <a:bodyPr/>
          <a:lstStyle/>
          <a:p>
            <a:pPr eaLnBrk="1" hangingPunct="1">
              <a:lnSpc>
                <a:spcPct val="90000"/>
              </a:lnSpc>
            </a:pPr>
            <a:r>
              <a:rPr lang="en-US" altLang="en-US" sz="2800" dirty="0"/>
              <a:t>A </a:t>
            </a:r>
            <a:r>
              <a:rPr lang="en-US" altLang="en-US" sz="2800" b="1" dirty="0"/>
              <a:t>scorecard</a:t>
            </a:r>
            <a:r>
              <a:rPr lang="en-US" altLang="en-US" sz="2800" dirty="0"/>
              <a:t> is a type of dashboard where the information displayed is derived from the use of a structured methodology such as the Balanced Scorecard or Objectives and Key Results (OKR) </a:t>
            </a:r>
          </a:p>
          <a:p>
            <a:pPr eaLnBrk="1" hangingPunct="1">
              <a:lnSpc>
                <a:spcPct val="90000"/>
              </a:lnSpc>
            </a:pPr>
            <a:r>
              <a:rPr lang="en-US" altLang="en-US" sz="2800" dirty="0"/>
              <a:t>Strategy maps evolved later, and are designed to link the metrics used on the scorecards to the business strategies</a:t>
            </a:r>
          </a:p>
          <a:p>
            <a:pPr eaLnBrk="1" hangingPunct="1">
              <a:lnSpc>
                <a:spcPct val="90000"/>
              </a:lnSpc>
            </a:pPr>
            <a:r>
              <a:rPr lang="en-US" altLang="en-US" sz="2800" dirty="0"/>
              <a:t>The metrics are for key performance metrics, business processes, projects, and decisions </a:t>
            </a:r>
          </a:p>
          <a:p>
            <a:pPr eaLnBrk="1" hangingPunct="1">
              <a:lnSpc>
                <a:spcPct val="90000"/>
              </a:lnSpc>
              <a:buFont typeface="Wingdings" panose="05000000000000000000" pitchFamily="2" charset="2"/>
              <a:buNone/>
            </a:pPr>
            <a:endParaRPr lang="en-US" altLang="en-US" sz="2800" dirty="0"/>
          </a:p>
          <a:p>
            <a:pPr eaLnBrk="1" hangingPunct="1">
              <a:lnSpc>
                <a:spcPct val="90000"/>
              </a:lnSpc>
              <a:buFont typeface="Wingdings" panose="05000000000000000000" pitchFamily="2" charset="2"/>
              <a:buNone/>
            </a:pPr>
            <a:endParaRPr lang="en-US" altLang="en-US" sz="2400" dirty="0"/>
          </a:p>
        </p:txBody>
      </p:sp>
    </p:spTree>
    <p:extLst>
      <p:ext uri="{BB962C8B-B14F-4D97-AF65-F5344CB8AC3E}">
        <p14:creationId xmlns:p14="http://schemas.microsoft.com/office/powerpoint/2010/main" val="230577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1267">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1267">
                                            <p:txEl>
                                              <p:pRg st="1" end="1"/>
                                            </p:txEl>
                                          </p:spTgt>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1267">
                                            <p:txEl>
                                              <p:pRg st="2" end="2"/>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D1C06CA7-0C9B-407C-A589-66C8550E0A89}"/>
              </a:ext>
            </a:extLst>
          </p:cNvPr>
          <p:cNvSpPr>
            <a:spLocks noGrp="1" noChangeArrowheads="1"/>
          </p:cNvSpPr>
          <p:nvPr>
            <p:ph type="title"/>
          </p:nvPr>
        </p:nvSpPr>
        <p:spPr>
          <a:xfrm>
            <a:off x="1600200" y="219268"/>
            <a:ext cx="8610600" cy="887412"/>
          </a:xfrm>
        </p:spPr>
        <p:txBody>
          <a:bodyPr/>
          <a:lstStyle/>
          <a:p>
            <a:pPr eaLnBrk="1" hangingPunct="1"/>
            <a:r>
              <a:rPr lang="en-US" altLang="en-US" sz="4000" b="1" dirty="0">
                <a:solidFill>
                  <a:schemeClr val="tx1"/>
                </a:solidFill>
              </a:rPr>
              <a:t>The Balanced Scorecard</a:t>
            </a:r>
          </a:p>
        </p:txBody>
      </p:sp>
      <p:sp>
        <p:nvSpPr>
          <p:cNvPr id="37891" name="Rectangle 3">
            <a:extLst>
              <a:ext uri="{FF2B5EF4-FFF2-40B4-BE49-F238E27FC236}">
                <a16:creationId xmlns:a16="http://schemas.microsoft.com/office/drawing/2014/main" id="{982780D8-DC54-404B-905E-63618760FFB0}"/>
              </a:ext>
            </a:extLst>
          </p:cNvPr>
          <p:cNvSpPr>
            <a:spLocks noGrp="1" noChangeArrowheads="1"/>
          </p:cNvSpPr>
          <p:nvPr>
            <p:ph type="body" idx="1"/>
          </p:nvPr>
        </p:nvSpPr>
        <p:spPr>
          <a:xfrm>
            <a:off x="898689" y="1235075"/>
            <a:ext cx="9785022" cy="5219700"/>
          </a:xfrm>
        </p:spPr>
        <p:txBody>
          <a:bodyPr/>
          <a:lstStyle/>
          <a:p>
            <a:pPr marL="533400" indent="-533400" eaLnBrk="1" hangingPunct="1">
              <a:lnSpc>
                <a:spcPct val="90000"/>
              </a:lnSpc>
            </a:pPr>
            <a:r>
              <a:rPr lang="en-US" altLang="en-US" sz="2800" dirty="0"/>
              <a:t>Provides a balanced presentation of both financial and operational measures</a:t>
            </a:r>
          </a:p>
          <a:p>
            <a:pPr marL="533400" indent="-533400" eaLnBrk="1" hangingPunct="1">
              <a:lnSpc>
                <a:spcPct val="90000"/>
              </a:lnSpc>
            </a:pPr>
            <a:r>
              <a:rPr lang="en-US" altLang="en-US" sz="2800" dirty="0"/>
              <a:t>The classic balanced scorecard uses four perspectives</a:t>
            </a:r>
          </a:p>
          <a:p>
            <a:pPr marL="839788" lvl="1" indent="-495300" eaLnBrk="1" hangingPunct="1">
              <a:lnSpc>
                <a:spcPct val="90000"/>
              </a:lnSpc>
              <a:buFont typeface="Wingdings" panose="05000000000000000000" pitchFamily="2" charset="2"/>
              <a:buAutoNum type="arabicPeriod"/>
            </a:pPr>
            <a:r>
              <a:rPr lang="en-US" altLang="en-US" sz="2800" dirty="0"/>
              <a:t>Financial</a:t>
            </a:r>
          </a:p>
          <a:p>
            <a:pPr marL="839788" lvl="1" indent="-495300" eaLnBrk="1" hangingPunct="1">
              <a:lnSpc>
                <a:spcPct val="90000"/>
              </a:lnSpc>
              <a:buFont typeface="Wingdings" panose="05000000000000000000" pitchFamily="2" charset="2"/>
              <a:buAutoNum type="arabicPeriod"/>
            </a:pPr>
            <a:r>
              <a:rPr lang="en-US" altLang="en-US" sz="2800" dirty="0"/>
              <a:t>Internal business</a:t>
            </a:r>
          </a:p>
          <a:p>
            <a:pPr marL="839788" lvl="1" indent="-495300" eaLnBrk="1" hangingPunct="1">
              <a:lnSpc>
                <a:spcPct val="90000"/>
              </a:lnSpc>
              <a:buFont typeface="Wingdings" panose="05000000000000000000" pitchFamily="2" charset="2"/>
              <a:buAutoNum type="arabicPeriod"/>
            </a:pPr>
            <a:r>
              <a:rPr lang="en-US" altLang="en-US" sz="2800" dirty="0"/>
              <a:t>Innovation and learning</a:t>
            </a:r>
          </a:p>
          <a:p>
            <a:pPr marL="839788" lvl="1" indent="-495300" eaLnBrk="1" hangingPunct="1">
              <a:lnSpc>
                <a:spcPct val="90000"/>
              </a:lnSpc>
              <a:buFont typeface="Wingdings" panose="05000000000000000000" pitchFamily="2" charset="2"/>
              <a:buAutoNum type="arabicPeriod"/>
            </a:pPr>
            <a:r>
              <a:rPr lang="en-US" altLang="en-US" sz="2800" dirty="0"/>
              <a:t>Customer</a:t>
            </a:r>
          </a:p>
          <a:p>
            <a:pPr marL="533400" indent="-533400" eaLnBrk="1" hangingPunct="1">
              <a:lnSpc>
                <a:spcPct val="90000"/>
              </a:lnSpc>
            </a:pPr>
            <a:r>
              <a:rPr lang="en-US" altLang="en-US" sz="2800" dirty="0"/>
              <a:t>Performance is compared to past performance, goals and plans, benchmarks, and best practices</a:t>
            </a:r>
          </a:p>
          <a:p>
            <a:pPr marL="533400" indent="-533400" eaLnBrk="1" hangingPunct="1">
              <a:lnSpc>
                <a:spcPct val="90000"/>
              </a:lnSpc>
            </a:pPr>
            <a:r>
              <a:rPr lang="en-US" altLang="en-US" sz="2800" dirty="0"/>
              <a:t>Ties performance metrics to the business strategy</a:t>
            </a:r>
          </a:p>
          <a:p>
            <a:pPr marL="839788" lvl="1" indent="-495300" eaLnBrk="1" hangingPunct="1">
              <a:lnSpc>
                <a:spcPct val="90000"/>
              </a:lnSpc>
              <a:buFont typeface="Wingdings" panose="05000000000000000000" pitchFamily="2" charset="2"/>
              <a:buAutoNum type="arabicPeriod"/>
            </a:pPr>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7891">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891">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7891">
                                            <p:txEl>
                                              <p:pRg st="1" end="1"/>
                                            </p:txEl>
                                          </p:spTgt>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891">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7891">
                                            <p:txEl>
                                              <p:pRg st="2" end="2"/>
                                            </p:txEl>
                                          </p:spTgt>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891">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7891">
                                            <p:txEl>
                                              <p:pRg st="3" end="3"/>
                                            </p:txEl>
                                          </p:spTgt>
                                        </p:tgtEl>
                                        <p:attrNameLst>
                                          <p:attrName>ppt_c</p:attrName>
                                        </p:attrNameLst>
                                      </p:cBhvr>
                                      <p:to>
                                        <a:schemeClr val="bg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891">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7891">
                                            <p:txEl>
                                              <p:pRg st="4" end="4"/>
                                            </p:txEl>
                                          </p:spTgt>
                                        </p:tgtEl>
                                        <p:attrNameLst>
                                          <p:attrName>ppt_c</p:attrName>
                                        </p:attrNameLst>
                                      </p:cBhvr>
                                      <p:to>
                                        <a:schemeClr val="bg2"/>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891">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7891">
                                            <p:txEl>
                                              <p:pRg st="5" end="5"/>
                                            </p:txEl>
                                          </p:spTgt>
                                        </p:tgtEl>
                                        <p:attrNameLst>
                                          <p:attrName>ppt_c</p:attrName>
                                        </p:attrNameLst>
                                      </p:cBhvr>
                                      <p:to>
                                        <a:schemeClr val="bg2"/>
                                      </p:to>
                                    </p:animClr>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891">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37891">
                                            <p:txEl>
                                              <p:pRg st="6" end="6"/>
                                            </p:txEl>
                                          </p:spTgt>
                                        </p:tgtEl>
                                        <p:attrNameLst>
                                          <p:attrName>ppt_c</p:attrName>
                                        </p:attrNameLst>
                                      </p:cBhvr>
                                      <p:to>
                                        <a:schemeClr val="bg2"/>
                                      </p:to>
                                    </p:animClr>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7891">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37891">
                                            <p:txEl>
                                              <p:pRg st="7" end="7"/>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5E74EC-6D76-5155-925A-B5A2316F2A1F}"/>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6053630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F88FFC05-8C95-4814-B81D-7CBEB729A602}"/>
              </a:ext>
            </a:extLst>
          </p:cNvPr>
          <p:cNvSpPr>
            <a:spLocks noGrp="1" noChangeArrowheads="1"/>
          </p:cNvSpPr>
          <p:nvPr>
            <p:ph type="title"/>
          </p:nvPr>
        </p:nvSpPr>
        <p:spPr/>
        <p:txBody>
          <a:bodyPr/>
          <a:lstStyle/>
          <a:p>
            <a:pPr eaLnBrk="1" hangingPunct="1"/>
            <a:r>
              <a:rPr lang="en-US" altLang="en-US" sz="4000" b="1" dirty="0">
                <a:solidFill>
                  <a:schemeClr val="tx1"/>
                </a:solidFill>
              </a:rPr>
              <a:t>Strategy Maps</a:t>
            </a:r>
          </a:p>
        </p:txBody>
      </p:sp>
      <p:sp>
        <p:nvSpPr>
          <p:cNvPr id="39939" name="Rectangle 3">
            <a:extLst>
              <a:ext uri="{FF2B5EF4-FFF2-40B4-BE49-F238E27FC236}">
                <a16:creationId xmlns:a16="http://schemas.microsoft.com/office/drawing/2014/main" id="{A1F73E5E-E621-451F-9499-2AD99F6B3FD1}"/>
              </a:ext>
            </a:extLst>
          </p:cNvPr>
          <p:cNvSpPr>
            <a:spLocks noGrp="1" noChangeArrowheads="1"/>
          </p:cNvSpPr>
          <p:nvPr>
            <p:ph type="body" idx="1"/>
          </p:nvPr>
        </p:nvSpPr>
        <p:spPr>
          <a:xfrm>
            <a:off x="820396" y="1516004"/>
            <a:ext cx="10272045" cy="4829175"/>
          </a:xfrm>
        </p:spPr>
        <p:txBody>
          <a:bodyPr/>
          <a:lstStyle/>
          <a:p>
            <a:pPr eaLnBrk="1" hangingPunct="1"/>
            <a:r>
              <a:rPr lang="en-US" altLang="en-US" sz="2800" dirty="0"/>
              <a:t>An extension of balanced scorecards</a:t>
            </a:r>
          </a:p>
          <a:p>
            <a:pPr eaLnBrk="1" hangingPunct="1"/>
            <a:r>
              <a:rPr lang="en-US" altLang="en-US" sz="2800" dirty="0"/>
              <a:t>Directly links scorecards to business strategy</a:t>
            </a:r>
          </a:p>
          <a:p>
            <a:pPr eaLnBrk="1" hangingPunct="1"/>
            <a:r>
              <a:rPr lang="en-US" altLang="en-US" sz="2800" dirty="0"/>
              <a:t>Shows both the strategy and the processes and systems for implementing the strategy</a:t>
            </a:r>
          </a:p>
          <a:p>
            <a:pPr eaLnBrk="1" hangingPunct="1"/>
            <a:r>
              <a:rPr lang="en-US" altLang="en-US" sz="2800" dirty="0"/>
              <a:t>Help employees link their jobs to the overall objectives of the organization</a:t>
            </a:r>
          </a:p>
          <a:p>
            <a:pPr eaLnBrk="1" hangingPunct="1"/>
            <a:r>
              <a:rPr lang="en-US" altLang="en-US" sz="2800" dirty="0"/>
              <a:t>Show cause and effect links</a:t>
            </a:r>
          </a:p>
          <a:p>
            <a:pPr eaLnBrk="1" hangingPunct="1"/>
            <a:r>
              <a:rPr lang="en-US" altLang="en-US" sz="2800" dirty="0"/>
              <a:t>Show how an organization converts its initiatives and resources into tangible outcomes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9939">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93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9939">
                                            <p:txEl>
                                              <p:pRg st="1" end="1"/>
                                            </p:txEl>
                                          </p:spTgt>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93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9939">
                                            <p:txEl>
                                              <p:pRg st="2" end="2"/>
                                            </p:txEl>
                                          </p:spTgt>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93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9939">
                                            <p:txEl>
                                              <p:pRg st="3" end="3"/>
                                            </p:txEl>
                                          </p:spTgt>
                                        </p:tgtEl>
                                        <p:attrNameLst>
                                          <p:attrName>ppt_c</p:attrName>
                                        </p:attrNameLst>
                                      </p:cBhvr>
                                      <p:to>
                                        <a:schemeClr val="bg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93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9939">
                                            <p:txEl>
                                              <p:pRg st="4" end="4"/>
                                            </p:txEl>
                                          </p:spTgt>
                                        </p:tgtEl>
                                        <p:attrNameLst>
                                          <p:attrName>ppt_c</p:attrName>
                                        </p:attrNameLst>
                                      </p:cBhvr>
                                      <p:to>
                                        <a:schemeClr val="bg2"/>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939">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9939">
                                            <p:txEl>
                                              <p:pRg st="5" end="5"/>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F06A2092-0AA2-42FB-9432-5730F1F4D05E}"/>
              </a:ext>
            </a:extLst>
          </p:cNvPr>
          <p:cNvSpPr>
            <a:spLocks noGrp="1" noChangeArrowheads="1"/>
          </p:cNvSpPr>
          <p:nvPr>
            <p:ph type="title"/>
          </p:nvPr>
        </p:nvSpPr>
        <p:spPr>
          <a:xfrm>
            <a:off x="435836" y="398804"/>
            <a:ext cx="10697220" cy="838200"/>
          </a:xfrm>
        </p:spPr>
        <p:txBody>
          <a:bodyPr/>
          <a:lstStyle/>
          <a:p>
            <a:pPr eaLnBrk="1" hangingPunct="1"/>
            <a:r>
              <a:rPr lang="en-US" altLang="en-US" sz="4000" b="1" dirty="0">
                <a:solidFill>
                  <a:schemeClr val="tx1"/>
                </a:solidFill>
              </a:rPr>
              <a:t>Strategy Maps Are Developed from the Top Down</a:t>
            </a:r>
          </a:p>
        </p:txBody>
      </p:sp>
      <p:sp>
        <p:nvSpPr>
          <p:cNvPr id="41987" name="Rectangle 3">
            <a:extLst>
              <a:ext uri="{FF2B5EF4-FFF2-40B4-BE49-F238E27FC236}">
                <a16:creationId xmlns:a16="http://schemas.microsoft.com/office/drawing/2014/main" id="{52580A07-4AA3-4ED4-81B8-E344D35B5E39}"/>
              </a:ext>
            </a:extLst>
          </p:cNvPr>
          <p:cNvSpPr>
            <a:spLocks noGrp="1" noChangeArrowheads="1"/>
          </p:cNvSpPr>
          <p:nvPr>
            <p:ph type="body" idx="1"/>
          </p:nvPr>
        </p:nvSpPr>
        <p:spPr>
          <a:xfrm>
            <a:off x="870246" y="1843949"/>
            <a:ext cx="10451507" cy="4322762"/>
          </a:xfrm>
        </p:spPr>
        <p:txBody>
          <a:bodyPr/>
          <a:lstStyle/>
          <a:p>
            <a:pPr eaLnBrk="1" hangingPunct="1"/>
            <a:r>
              <a:rPr lang="en-US" altLang="en-US" sz="2800" dirty="0"/>
              <a:t>Begins with a review of the mission statement and core values</a:t>
            </a:r>
          </a:p>
          <a:p>
            <a:pPr eaLnBrk="1" hangingPunct="1"/>
            <a:r>
              <a:rPr lang="en-US" altLang="en-US" sz="2800" dirty="0"/>
              <a:t>Then a strategic vision for the company is developed</a:t>
            </a:r>
          </a:p>
          <a:p>
            <a:pPr eaLnBrk="1" hangingPunct="1"/>
            <a:r>
              <a:rPr lang="en-US" altLang="en-US" sz="2800" dirty="0"/>
              <a:t>The strategy should define the logic for arriving at a desired destination</a:t>
            </a:r>
          </a:p>
          <a:p>
            <a:pPr eaLnBrk="1" hangingPunct="1"/>
            <a:r>
              <a:rPr lang="en-US" altLang="en-US" sz="2800" dirty="0"/>
              <a:t>For profit organizations have the learning and growth perspective feeding the internal processes perspective feeding the customer perspective feeding the financial perspective</a:t>
            </a:r>
          </a:p>
          <a:p>
            <a:pPr eaLnBrk="1" hangingPunct="1"/>
            <a:r>
              <a:rPr lang="en-US" altLang="en-US" sz="2800" dirty="0"/>
              <a:t>Not for profit organizations typically place the customer perspective at the top </a:t>
            </a:r>
          </a:p>
          <a:p>
            <a:pPr eaLnBrk="1" hangingPunct="1"/>
            <a:endParaRPr lang="en-US" altLang="en-US" sz="2800" dirty="0"/>
          </a:p>
          <a:p>
            <a:pPr marL="0" indent="0" eaLnBrk="1" hangingPunct="1">
              <a:buNone/>
            </a:pPr>
            <a:endParaRPr lang="en-US" altLang="en-US" sz="2800" dirty="0"/>
          </a:p>
          <a:p>
            <a:pPr eaLnBrk="1" hangingPunct="1"/>
            <a:endParaRPr lang="en-US" alt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1987">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98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1987">
                                            <p:txEl>
                                              <p:pRg st="1" end="1"/>
                                            </p:txEl>
                                          </p:spTgt>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98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41987">
                                            <p:txEl>
                                              <p:pRg st="2" end="2"/>
                                            </p:txEl>
                                          </p:spTgt>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98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41987">
                                            <p:txEl>
                                              <p:pRg st="3" end="3"/>
                                            </p:txEl>
                                          </p:spTgt>
                                        </p:tgtEl>
                                        <p:attrNameLst>
                                          <p:attrName>ppt_c</p:attrName>
                                        </p:attrNameLst>
                                      </p:cBhvr>
                                      <p:to>
                                        <a:schemeClr val="bg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98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41987">
                                            <p:txEl>
                                              <p:pRg st="4" end="4"/>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Line 2">
            <a:extLst>
              <a:ext uri="{FF2B5EF4-FFF2-40B4-BE49-F238E27FC236}">
                <a16:creationId xmlns:a16="http://schemas.microsoft.com/office/drawing/2014/main" id="{C0C69732-E97F-4B5D-8CFD-68B47FBF295A}"/>
              </a:ext>
            </a:extLst>
          </p:cNvPr>
          <p:cNvSpPr>
            <a:spLocks noChangeShapeType="1"/>
          </p:cNvSpPr>
          <p:nvPr/>
        </p:nvSpPr>
        <p:spPr bwMode="auto">
          <a:xfrm flipV="1">
            <a:off x="4203700" y="2108200"/>
            <a:ext cx="1658938" cy="0"/>
          </a:xfrm>
          <a:prstGeom prst="line">
            <a:avLst/>
          </a:prstGeom>
          <a:noFill/>
          <a:ln w="38100">
            <a:solidFill>
              <a:srgbClr val="587993"/>
            </a:solidFill>
            <a:round/>
            <a:headEnd/>
            <a:tailEnd/>
          </a:ln>
          <a:extLst>
            <a:ext uri="{909E8E84-426E-40DD-AFC4-6F175D3DCCD1}">
              <a14:hiddenFill xmlns:a14="http://schemas.microsoft.com/office/drawing/2010/main">
                <a:noFill/>
              </a14:hiddenFill>
            </a:ext>
          </a:extLst>
        </p:spPr>
        <p:txBody>
          <a:bodyPr lIns="45720" rIns="4572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107" name="Line 3">
            <a:extLst>
              <a:ext uri="{FF2B5EF4-FFF2-40B4-BE49-F238E27FC236}">
                <a16:creationId xmlns:a16="http://schemas.microsoft.com/office/drawing/2014/main" id="{A9208AC8-AEDE-420C-9BDB-03BA948F340A}"/>
              </a:ext>
            </a:extLst>
          </p:cNvPr>
          <p:cNvSpPr>
            <a:spLocks noChangeShapeType="1"/>
          </p:cNvSpPr>
          <p:nvPr/>
        </p:nvSpPr>
        <p:spPr bwMode="auto">
          <a:xfrm>
            <a:off x="5851525" y="2095500"/>
            <a:ext cx="0" cy="368300"/>
          </a:xfrm>
          <a:prstGeom prst="line">
            <a:avLst/>
          </a:prstGeom>
          <a:noFill/>
          <a:ln w="38100">
            <a:solidFill>
              <a:srgbClr val="587993"/>
            </a:solidFill>
            <a:round/>
            <a:headEnd/>
            <a:tailEnd type="triangle" w="med" len="med"/>
          </a:ln>
          <a:extLst>
            <a:ext uri="{909E8E84-426E-40DD-AFC4-6F175D3DCCD1}">
              <a14:hiddenFill xmlns:a14="http://schemas.microsoft.com/office/drawing/2010/main">
                <a:noFill/>
              </a14:hiddenFill>
            </a:ext>
          </a:extLst>
        </p:spPr>
        <p:txBody>
          <a:bodyPr lIns="45720" rIns="4572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108" name="Line 4">
            <a:extLst>
              <a:ext uri="{FF2B5EF4-FFF2-40B4-BE49-F238E27FC236}">
                <a16:creationId xmlns:a16="http://schemas.microsoft.com/office/drawing/2014/main" id="{250C9BBA-15D7-46C5-BB1C-59C6802DAE0D}"/>
              </a:ext>
            </a:extLst>
          </p:cNvPr>
          <p:cNvSpPr>
            <a:spLocks noChangeShapeType="1"/>
          </p:cNvSpPr>
          <p:nvPr/>
        </p:nvSpPr>
        <p:spPr bwMode="auto">
          <a:xfrm flipV="1">
            <a:off x="8056564" y="3416300"/>
            <a:ext cx="1658937" cy="0"/>
          </a:xfrm>
          <a:prstGeom prst="line">
            <a:avLst/>
          </a:prstGeom>
          <a:noFill/>
          <a:ln w="38100">
            <a:solidFill>
              <a:srgbClr val="587993"/>
            </a:solidFill>
            <a:round/>
            <a:headEnd/>
            <a:tailEnd/>
          </a:ln>
          <a:extLst>
            <a:ext uri="{909E8E84-426E-40DD-AFC4-6F175D3DCCD1}">
              <a14:hiddenFill xmlns:a14="http://schemas.microsoft.com/office/drawing/2010/main">
                <a:noFill/>
              </a14:hiddenFill>
            </a:ext>
          </a:extLst>
        </p:spPr>
        <p:txBody>
          <a:bodyPr lIns="45720" rIns="4572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109" name="Line 5">
            <a:extLst>
              <a:ext uri="{FF2B5EF4-FFF2-40B4-BE49-F238E27FC236}">
                <a16:creationId xmlns:a16="http://schemas.microsoft.com/office/drawing/2014/main" id="{927A76F3-6228-4C49-B177-574349A0C653}"/>
              </a:ext>
            </a:extLst>
          </p:cNvPr>
          <p:cNvSpPr>
            <a:spLocks noChangeShapeType="1"/>
          </p:cNvSpPr>
          <p:nvPr/>
        </p:nvSpPr>
        <p:spPr bwMode="auto">
          <a:xfrm>
            <a:off x="9704388" y="3403600"/>
            <a:ext cx="0" cy="368300"/>
          </a:xfrm>
          <a:prstGeom prst="line">
            <a:avLst/>
          </a:prstGeom>
          <a:noFill/>
          <a:ln w="38100">
            <a:solidFill>
              <a:srgbClr val="587993"/>
            </a:solidFill>
            <a:round/>
            <a:headEnd/>
            <a:tailEnd type="triangle" w="med" len="med"/>
          </a:ln>
          <a:extLst>
            <a:ext uri="{909E8E84-426E-40DD-AFC4-6F175D3DCCD1}">
              <a14:hiddenFill xmlns:a14="http://schemas.microsoft.com/office/drawing/2010/main">
                <a:noFill/>
              </a14:hiddenFill>
            </a:ext>
          </a:extLst>
        </p:spPr>
        <p:txBody>
          <a:bodyPr lIns="45720" rIns="4572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110" name="Rectangle 6">
            <a:extLst>
              <a:ext uri="{FF2B5EF4-FFF2-40B4-BE49-F238E27FC236}">
                <a16:creationId xmlns:a16="http://schemas.microsoft.com/office/drawing/2014/main" id="{5FFA4989-723F-4CD3-8464-A0712659471B}"/>
              </a:ext>
            </a:extLst>
          </p:cNvPr>
          <p:cNvSpPr>
            <a:spLocks noGrp="1" noChangeArrowheads="1"/>
          </p:cNvSpPr>
          <p:nvPr>
            <p:ph type="title"/>
          </p:nvPr>
        </p:nvSpPr>
        <p:spPr/>
        <p:txBody>
          <a:bodyPr/>
          <a:lstStyle/>
          <a:p>
            <a:pPr eaLnBrk="1" hangingPunct="1"/>
            <a:br>
              <a:rPr lang="en-US" altLang="en-US"/>
            </a:br>
            <a:endParaRPr lang="en-US" altLang="en-US"/>
          </a:p>
        </p:txBody>
      </p:sp>
      <p:sp>
        <p:nvSpPr>
          <p:cNvPr id="47111" name="Rectangle 7">
            <a:extLst>
              <a:ext uri="{FF2B5EF4-FFF2-40B4-BE49-F238E27FC236}">
                <a16:creationId xmlns:a16="http://schemas.microsoft.com/office/drawing/2014/main" id="{1E7A46B3-A60B-4238-846A-943F1ED651F6}"/>
              </a:ext>
            </a:extLst>
          </p:cNvPr>
          <p:cNvSpPr>
            <a:spLocks noChangeArrowheads="1"/>
          </p:cNvSpPr>
          <p:nvPr/>
        </p:nvSpPr>
        <p:spPr bwMode="auto">
          <a:xfrm>
            <a:off x="1624014" y="1498600"/>
            <a:ext cx="2638425" cy="3276600"/>
          </a:xfrm>
          <a:prstGeom prst="rect">
            <a:avLst/>
          </a:prstGeom>
          <a:solidFill>
            <a:srgbClr val="EAEAEA"/>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lIns="45720" rIns="45720"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endParaRPr kumimoji="0" lang="en-US" alt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112" name="Rectangle 8">
            <a:extLst>
              <a:ext uri="{FF2B5EF4-FFF2-40B4-BE49-F238E27FC236}">
                <a16:creationId xmlns:a16="http://schemas.microsoft.com/office/drawing/2014/main" id="{5E43CE73-D853-49B2-BB50-700C6AE8E610}"/>
              </a:ext>
            </a:extLst>
          </p:cNvPr>
          <p:cNvSpPr>
            <a:spLocks noChangeArrowheads="1"/>
          </p:cNvSpPr>
          <p:nvPr/>
        </p:nvSpPr>
        <p:spPr bwMode="auto">
          <a:xfrm>
            <a:off x="1662114" y="1568450"/>
            <a:ext cx="2562225" cy="1104900"/>
          </a:xfrm>
          <a:prstGeom prst="rect">
            <a:avLst/>
          </a:prstGeom>
          <a:solidFill>
            <a:schemeClr val="bg1"/>
          </a:solidFill>
          <a:ln w="12700">
            <a:solidFill>
              <a:srgbClr val="587993"/>
            </a:solidFill>
            <a:miter lim="800000"/>
            <a:headEnd/>
            <a:tailEnd/>
          </a:ln>
        </p:spPr>
        <p:txBody>
          <a:bodyPr lIns="45720" rIns="45720"/>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r>
              <a:rPr kumimoji="0" lang="en-US" altLang="en-US" sz="1400" b="1" i="0" u="none" strike="noStrike" kern="1200" cap="none" spc="0" normalizeH="0" baseline="0" noProof="0">
                <a:ln>
                  <a:noFill/>
                </a:ln>
                <a:solidFill>
                  <a:srgbClr val="000000"/>
                </a:solidFill>
                <a:effectLst/>
                <a:uLnTx/>
                <a:uFillTx/>
                <a:latin typeface="Arial Narrow" panose="020B0606020202030204" pitchFamily="34" charset="0"/>
                <a:ea typeface="+mn-ea"/>
                <a:cs typeface="+mn-cs"/>
              </a:rPr>
              <a:t>Southwest Airline Strategy Map</a:t>
            </a:r>
          </a:p>
        </p:txBody>
      </p:sp>
      <p:grpSp>
        <p:nvGrpSpPr>
          <p:cNvPr id="47113" name="Group 9">
            <a:extLst>
              <a:ext uri="{FF2B5EF4-FFF2-40B4-BE49-F238E27FC236}">
                <a16:creationId xmlns:a16="http://schemas.microsoft.com/office/drawing/2014/main" id="{C9FB1022-0FCA-4E34-A4CD-12BAC3C1C7B3}"/>
              </a:ext>
            </a:extLst>
          </p:cNvPr>
          <p:cNvGrpSpPr>
            <a:grpSpLocks/>
          </p:cNvGrpSpPr>
          <p:nvPr/>
        </p:nvGrpSpPr>
        <p:grpSpPr bwMode="auto">
          <a:xfrm>
            <a:off x="2098676" y="1819275"/>
            <a:ext cx="1757363" cy="736600"/>
            <a:chOff x="3686" y="2373"/>
            <a:chExt cx="1647" cy="782"/>
          </a:xfrm>
        </p:grpSpPr>
        <p:sp>
          <p:nvSpPr>
            <p:cNvPr id="47263" name="Arc 10">
              <a:extLst>
                <a:ext uri="{FF2B5EF4-FFF2-40B4-BE49-F238E27FC236}">
                  <a16:creationId xmlns:a16="http://schemas.microsoft.com/office/drawing/2014/main" id="{127D1245-B3BD-4E5B-A6B9-659A66F2C2AF}"/>
                </a:ext>
              </a:extLst>
            </p:cNvPr>
            <p:cNvSpPr>
              <a:spLocks/>
            </p:cNvSpPr>
            <p:nvPr/>
          </p:nvSpPr>
          <p:spPr bwMode="auto">
            <a:xfrm flipH="1">
              <a:off x="4454" y="2492"/>
              <a:ext cx="40" cy="119"/>
            </a:xfrm>
            <a:custGeom>
              <a:avLst/>
              <a:gdLst>
                <a:gd name="T0" fmla="*/ 0 w 21586"/>
                <a:gd name="T1" fmla="*/ 0 h 21592"/>
                <a:gd name="T2" fmla="*/ 0 w 21586"/>
                <a:gd name="T3" fmla="*/ 0 h 21592"/>
                <a:gd name="T4" fmla="*/ 0 w 21586"/>
                <a:gd name="T5" fmla="*/ 0 h 21592"/>
                <a:gd name="T6" fmla="*/ 0 60000 65536"/>
                <a:gd name="T7" fmla="*/ 0 60000 65536"/>
                <a:gd name="T8" fmla="*/ 0 60000 65536"/>
                <a:gd name="T9" fmla="*/ 0 w 21586"/>
                <a:gd name="T10" fmla="*/ 0 h 21592"/>
                <a:gd name="T11" fmla="*/ 21586 w 21586"/>
                <a:gd name="T12" fmla="*/ 21592 h 21592"/>
              </a:gdLst>
              <a:ahLst/>
              <a:cxnLst>
                <a:cxn ang="T6">
                  <a:pos x="T0" y="T1"/>
                </a:cxn>
                <a:cxn ang="T7">
                  <a:pos x="T2" y="T3"/>
                </a:cxn>
                <a:cxn ang="T8">
                  <a:pos x="T4" y="T5"/>
                </a:cxn>
              </a:cxnLst>
              <a:rect l="T9" t="T10" r="T11" b="T12"/>
              <a:pathLst>
                <a:path w="21586" h="21592" fill="none" extrusionOk="0">
                  <a:moveTo>
                    <a:pt x="595" y="0"/>
                  </a:moveTo>
                  <a:cubicBezTo>
                    <a:pt x="11983" y="314"/>
                    <a:pt x="21168" y="9418"/>
                    <a:pt x="21585" y="20802"/>
                  </a:cubicBezTo>
                </a:path>
                <a:path w="21586" h="21592" stroke="0" extrusionOk="0">
                  <a:moveTo>
                    <a:pt x="595" y="0"/>
                  </a:moveTo>
                  <a:cubicBezTo>
                    <a:pt x="11983" y="314"/>
                    <a:pt x="21168" y="9418"/>
                    <a:pt x="21585" y="20802"/>
                  </a:cubicBezTo>
                  <a:lnTo>
                    <a:pt x="0" y="21592"/>
                  </a:lnTo>
                  <a:lnTo>
                    <a:pt x="595" y="0"/>
                  </a:lnTo>
                  <a:close/>
                </a:path>
              </a:pathLst>
            </a:custGeom>
            <a:noFill/>
            <a:ln w="12700" cap="rnd">
              <a:solidFill>
                <a:srgbClr val="FF8000"/>
              </a:solidFill>
              <a:round/>
              <a:headEnd/>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264" name="Arc 11">
              <a:extLst>
                <a:ext uri="{FF2B5EF4-FFF2-40B4-BE49-F238E27FC236}">
                  <a16:creationId xmlns:a16="http://schemas.microsoft.com/office/drawing/2014/main" id="{5757BCCA-05BE-4DFB-97EB-3569C2B87C0A}"/>
                </a:ext>
              </a:extLst>
            </p:cNvPr>
            <p:cNvSpPr>
              <a:spLocks/>
            </p:cNvSpPr>
            <p:nvPr/>
          </p:nvSpPr>
          <p:spPr bwMode="auto">
            <a:xfrm flipH="1">
              <a:off x="4145" y="2471"/>
              <a:ext cx="202" cy="140"/>
            </a:xfrm>
            <a:custGeom>
              <a:avLst/>
              <a:gdLst>
                <a:gd name="T0" fmla="*/ 0 w 21586"/>
                <a:gd name="T1" fmla="*/ 0 h 21592"/>
                <a:gd name="T2" fmla="*/ 0 w 21586"/>
                <a:gd name="T3" fmla="*/ 0 h 21592"/>
                <a:gd name="T4" fmla="*/ 0 w 21586"/>
                <a:gd name="T5" fmla="*/ 0 h 21592"/>
                <a:gd name="T6" fmla="*/ 0 60000 65536"/>
                <a:gd name="T7" fmla="*/ 0 60000 65536"/>
                <a:gd name="T8" fmla="*/ 0 60000 65536"/>
                <a:gd name="T9" fmla="*/ 0 w 21586"/>
                <a:gd name="T10" fmla="*/ 0 h 21592"/>
                <a:gd name="T11" fmla="*/ 21586 w 21586"/>
                <a:gd name="T12" fmla="*/ 21592 h 21592"/>
              </a:gdLst>
              <a:ahLst/>
              <a:cxnLst>
                <a:cxn ang="T6">
                  <a:pos x="T0" y="T1"/>
                </a:cxn>
                <a:cxn ang="T7">
                  <a:pos x="T2" y="T3"/>
                </a:cxn>
                <a:cxn ang="T8">
                  <a:pos x="T4" y="T5"/>
                </a:cxn>
              </a:cxnLst>
              <a:rect l="T9" t="T10" r="T11" b="T12"/>
              <a:pathLst>
                <a:path w="21586" h="21592" fill="none" extrusionOk="0">
                  <a:moveTo>
                    <a:pt x="595" y="0"/>
                  </a:moveTo>
                  <a:cubicBezTo>
                    <a:pt x="11983" y="314"/>
                    <a:pt x="21168" y="9418"/>
                    <a:pt x="21585" y="20802"/>
                  </a:cubicBezTo>
                </a:path>
                <a:path w="21586" h="21592" stroke="0" extrusionOk="0">
                  <a:moveTo>
                    <a:pt x="595" y="0"/>
                  </a:moveTo>
                  <a:cubicBezTo>
                    <a:pt x="11983" y="314"/>
                    <a:pt x="21168" y="9418"/>
                    <a:pt x="21585" y="20802"/>
                  </a:cubicBezTo>
                  <a:lnTo>
                    <a:pt x="0" y="21592"/>
                  </a:lnTo>
                  <a:lnTo>
                    <a:pt x="595" y="0"/>
                  </a:lnTo>
                  <a:close/>
                </a:path>
              </a:pathLst>
            </a:custGeom>
            <a:noFill/>
            <a:ln w="12700" cap="rnd">
              <a:solidFill>
                <a:srgbClr val="FF8000"/>
              </a:solidFill>
              <a:round/>
              <a:headEnd/>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265" name="Arc 12">
              <a:extLst>
                <a:ext uri="{FF2B5EF4-FFF2-40B4-BE49-F238E27FC236}">
                  <a16:creationId xmlns:a16="http://schemas.microsoft.com/office/drawing/2014/main" id="{6DDBB87B-AEC3-48CC-9E2C-E2CD455382F5}"/>
                </a:ext>
              </a:extLst>
            </p:cNvPr>
            <p:cNvSpPr>
              <a:spLocks/>
            </p:cNvSpPr>
            <p:nvPr/>
          </p:nvSpPr>
          <p:spPr bwMode="auto">
            <a:xfrm flipH="1">
              <a:off x="3800" y="2423"/>
              <a:ext cx="505" cy="179"/>
            </a:xfrm>
            <a:custGeom>
              <a:avLst/>
              <a:gdLst>
                <a:gd name="T0" fmla="*/ 0 w 21586"/>
                <a:gd name="T1" fmla="*/ 0 h 21592"/>
                <a:gd name="T2" fmla="*/ 0 w 21586"/>
                <a:gd name="T3" fmla="*/ 0 h 21592"/>
                <a:gd name="T4" fmla="*/ 0 w 21586"/>
                <a:gd name="T5" fmla="*/ 0 h 21592"/>
                <a:gd name="T6" fmla="*/ 0 60000 65536"/>
                <a:gd name="T7" fmla="*/ 0 60000 65536"/>
                <a:gd name="T8" fmla="*/ 0 60000 65536"/>
                <a:gd name="T9" fmla="*/ 0 w 21586"/>
                <a:gd name="T10" fmla="*/ 0 h 21592"/>
                <a:gd name="T11" fmla="*/ 21586 w 21586"/>
                <a:gd name="T12" fmla="*/ 21592 h 21592"/>
              </a:gdLst>
              <a:ahLst/>
              <a:cxnLst>
                <a:cxn ang="T6">
                  <a:pos x="T0" y="T1"/>
                </a:cxn>
                <a:cxn ang="T7">
                  <a:pos x="T2" y="T3"/>
                </a:cxn>
                <a:cxn ang="T8">
                  <a:pos x="T4" y="T5"/>
                </a:cxn>
              </a:cxnLst>
              <a:rect l="T9" t="T10" r="T11" b="T12"/>
              <a:pathLst>
                <a:path w="21586" h="21592" fill="none" extrusionOk="0">
                  <a:moveTo>
                    <a:pt x="595" y="0"/>
                  </a:moveTo>
                  <a:cubicBezTo>
                    <a:pt x="11983" y="314"/>
                    <a:pt x="21168" y="9418"/>
                    <a:pt x="21585" y="20802"/>
                  </a:cubicBezTo>
                </a:path>
                <a:path w="21586" h="21592" stroke="0" extrusionOk="0">
                  <a:moveTo>
                    <a:pt x="595" y="0"/>
                  </a:moveTo>
                  <a:cubicBezTo>
                    <a:pt x="11983" y="314"/>
                    <a:pt x="21168" y="9418"/>
                    <a:pt x="21585" y="20802"/>
                  </a:cubicBezTo>
                  <a:lnTo>
                    <a:pt x="0" y="21592"/>
                  </a:lnTo>
                  <a:lnTo>
                    <a:pt x="595" y="0"/>
                  </a:lnTo>
                  <a:close/>
                </a:path>
              </a:pathLst>
            </a:custGeom>
            <a:noFill/>
            <a:ln w="12700" cap="rnd">
              <a:solidFill>
                <a:srgbClr val="FF8000"/>
              </a:solidFill>
              <a:round/>
              <a:headEnd/>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266" name="Arc 13">
              <a:extLst>
                <a:ext uri="{FF2B5EF4-FFF2-40B4-BE49-F238E27FC236}">
                  <a16:creationId xmlns:a16="http://schemas.microsoft.com/office/drawing/2014/main" id="{E29A42B2-6097-4B60-90E3-4D2816385345}"/>
                </a:ext>
              </a:extLst>
            </p:cNvPr>
            <p:cNvSpPr>
              <a:spLocks/>
            </p:cNvSpPr>
            <p:nvPr/>
          </p:nvSpPr>
          <p:spPr bwMode="auto">
            <a:xfrm>
              <a:off x="4625" y="2462"/>
              <a:ext cx="202" cy="140"/>
            </a:xfrm>
            <a:custGeom>
              <a:avLst/>
              <a:gdLst>
                <a:gd name="T0" fmla="*/ 0 w 21586"/>
                <a:gd name="T1" fmla="*/ 0 h 21592"/>
                <a:gd name="T2" fmla="*/ 0 w 21586"/>
                <a:gd name="T3" fmla="*/ 0 h 21592"/>
                <a:gd name="T4" fmla="*/ 0 w 21586"/>
                <a:gd name="T5" fmla="*/ 0 h 21592"/>
                <a:gd name="T6" fmla="*/ 0 60000 65536"/>
                <a:gd name="T7" fmla="*/ 0 60000 65536"/>
                <a:gd name="T8" fmla="*/ 0 60000 65536"/>
                <a:gd name="T9" fmla="*/ 0 w 21586"/>
                <a:gd name="T10" fmla="*/ 0 h 21592"/>
                <a:gd name="T11" fmla="*/ 21586 w 21586"/>
                <a:gd name="T12" fmla="*/ 21592 h 21592"/>
              </a:gdLst>
              <a:ahLst/>
              <a:cxnLst>
                <a:cxn ang="T6">
                  <a:pos x="T0" y="T1"/>
                </a:cxn>
                <a:cxn ang="T7">
                  <a:pos x="T2" y="T3"/>
                </a:cxn>
                <a:cxn ang="T8">
                  <a:pos x="T4" y="T5"/>
                </a:cxn>
              </a:cxnLst>
              <a:rect l="T9" t="T10" r="T11" b="T12"/>
              <a:pathLst>
                <a:path w="21586" h="21592" fill="none" extrusionOk="0">
                  <a:moveTo>
                    <a:pt x="595" y="0"/>
                  </a:moveTo>
                  <a:cubicBezTo>
                    <a:pt x="11983" y="314"/>
                    <a:pt x="21168" y="9418"/>
                    <a:pt x="21585" y="20802"/>
                  </a:cubicBezTo>
                </a:path>
                <a:path w="21586" h="21592" stroke="0" extrusionOk="0">
                  <a:moveTo>
                    <a:pt x="595" y="0"/>
                  </a:moveTo>
                  <a:cubicBezTo>
                    <a:pt x="11983" y="314"/>
                    <a:pt x="21168" y="9418"/>
                    <a:pt x="21585" y="20802"/>
                  </a:cubicBezTo>
                  <a:lnTo>
                    <a:pt x="0" y="21592"/>
                  </a:lnTo>
                  <a:lnTo>
                    <a:pt x="595" y="0"/>
                  </a:lnTo>
                  <a:close/>
                </a:path>
              </a:pathLst>
            </a:custGeom>
            <a:noFill/>
            <a:ln w="12700" cap="rnd">
              <a:solidFill>
                <a:srgbClr val="FF8000"/>
              </a:solidFill>
              <a:round/>
              <a:headEnd/>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267" name="Oval 14">
              <a:extLst>
                <a:ext uri="{FF2B5EF4-FFF2-40B4-BE49-F238E27FC236}">
                  <a16:creationId xmlns:a16="http://schemas.microsoft.com/office/drawing/2014/main" id="{A970700A-6CC7-4B9B-8F66-1AA77C258C95}"/>
                </a:ext>
              </a:extLst>
            </p:cNvPr>
            <p:cNvSpPr>
              <a:spLocks noChangeArrowheads="1"/>
            </p:cNvSpPr>
            <p:nvPr/>
          </p:nvSpPr>
          <p:spPr bwMode="auto">
            <a:xfrm>
              <a:off x="4289" y="2373"/>
              <a:ext cx="381" cy="124"/>
            </a:xfrm>
            <a:prstGeom prst="ellipse">
              <a:avLst/>
            </a:prstGeom>
            <a:solidFill>
              <a:srgbClr val="B7CEFD"/>
            </a:solidFill>
            <a:ln>
              <a:noFill/>
            </a:ln>
            <a:extLst>
              <a:ext uri="{91240B29-F687-4F45-9708-019B960494DF}">
                <a14:hiddenLine xmlns:a14="http://schemas.microsoft.com/office/drawing/2010/main" w="9525">
                  <a:solidFill>
                    <a:srgbClr val="000000"/>
                  </a:solidFill>
                  <a:round/>
                  <a:headEnd/>
                  <a:tailEnd/>
                </a14:hiddenLine>
              </a:ext>
            </a:extLst>
          </p:spPr>
          <p:txBody>
            <a:bodyPr lIns="92075" tIns="46038" rIns="92075" bIns="46038"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endParaRPr kumimoji="0" lang="en-US" altLang="en-US" sz="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7268" name="Arc 15">
              <a:extLst>
                <a:ext uri="{FF2B5EF4-FFF2-40B4-BE49-F238E27FC236}">
                  <a16:creationId xmlns:a16="http://schemas.microsoft.com/office/drawing/2014/main" id="{24805059-6319-4A63-B4C4-39FD9D164EA6}"/>
                </a:ext>
              </a:extLst>
            </p:cNvPr>
            <p:cNvSpPr>
              <a:spLocks/>
            </p:cNvSpPr>
            <p:nvPr/>
          </p:nvSpPr>
          <p:spPr bwMode="auto">
            <a:xfrm>
              <a:off x="4655" y="2426"/>
              <a:ext cx="505" cy="179"/>
            </a:xfrm>
            <a:custGeom>
              <a:avLst/>
              <a:gdLst>
                <a:gd name="T0" fmla="*/ 0 w 21586"/>
                <a:gd name="T1" fmla="*/ 0 h 21592"/>
                <a:gd name="T2" fmla="*/ 0 w 21586"/>
                <a:gd name="T3" fmla="*/ 0 h 21592"/>
                <a:gd name="T4" fmla="*/ 0 w 21586"/>
                <a:gd name="T5" fmla="*/ 0 h 21592"/>
                <a:gd name="T6" fmla="*/ 0 60000 65536"/>
                <a:gd name="T7" fmla="*/ 0 60000 65536"/>
                <a:gd name="T8" fmla="*/ 0 60000 65536"/>
                <a:gd name="T9" fmla="*/ 0 w 21586"/>
                <a:gd name="T10" fmla="*/ 0 h 21592"/>
                <a:gd name="T11" fmla="*/ 21586 w 21586"/>
                <a:gd name="T12" fmla="*/ 21592 h 21592"/>
              </a:gdLst>
              <a:ahLst/>
              <a:cxnLst>
                <a:cxn ang="T6">
                  <a:pos x="T0" y="T1"/>
                </a:cxn>
                <a:cxn ang="T7">
                  <a:pos x="T2" y="T3"/>
                </a:cxn>
                <a:cxn ang="T8">
                  <a:pos x="T4" y="T5"/>
                </a:cxn>
              </a:cxnLst>
              <a:rect l="T9" t="T10" r="T11" b="T12"/>
              <a:pathLst>
                <a:path w="21586" h="21592" fill="none" extrusionOk="0">
                  <a:moveTo>
                    <a:pt x="595" y="0"/>
                  </a:moveTo>
                  <a:cubicBezTo>
                    <a:pt x="11983" y="314"/>
                    <a:pt x="21168" y="9418"/>
                    <a:pt x="21585" y="20802"/>
                  </a:cubicBezTo>
                </a:path>
                <a:path w="21586" h="21592" stroke="0" extrusionOk="0">
                  <a:moveTo>
                    <a:pt x="595" y="0"/>
                  </a:moveTo>
                  <a:cubicBezTo>
                    <a:pt x="11983" y="314"/>
                    <a:pt x="21168" y="9418"/>
                    <a:pt x="21585" y="20802"/>
                  </a:cubicBezTo>
                  <a:lnTo>
                    <a:pt x="0" y="21592"/>
                  </a:lnTo>
                  <a:lnTo>
                    <a:pt x="595" y="0"/>
                  </a:lnTo>
                  <a:close/>
                </a:path>
              </a:pathLst>
            </a:custGeom>
            <a:noFill/>
            <a:ln w="12700" cap="rnd">
              <a:solidFill>
                <a:srgbClr val="FF8000"/>
              </a:solidFill>
              <a:round/>
              <a:headEnd/>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269" name="Arc 16">
              <a:extLst>
                <a:ext uri="{FF2B5EF4-FFF2-40B4-BE49-F238E27FC236}">
                  <a16:creationId xmlns:a16="http://schemas.microsoft.com/office/drawing/2014/main" id="{CE16B8B7-5913-4BA5-8A50-03C7879B584F}"/>
                </a:ext>
              </a:extLst>
            </p:cNvPr>
            <p:cNvSpPr>
              <a:spLocks/>
            </p:cNvSpPr>
            <p:nvPr/>
          </p:nvSpPr>
          <p:spPr bwMode="auto">
            <a:xfrm rot="16200000" flipH="1">
              <a:off x="3767" y="2732"/>
              <a:ext cx="115" cy="83"/>
            </a:xfrm>
            <a:custGeom>
              <a:avLst/>
              <a:gdLst>
                <a:gd name="T0" fmla="*/ 0 w 21586"/>
                <a:gd name="T1" fmla="*/ 0 h 21592"/>
                <a:gd name="T2" fmla="*/ 0 w 21586"/>
                <a:gd name="T3" fmla="*/ 0 h 21592"/>
                <a:gd name="T4" fmla="*/ 0 w 21586"/>
                <a:gd name="T5" fmla="*/ 0 h 21592"/>
                <a:gd name="T6" fmla="*/ 0 60000 65536"/>
                <a:gd name="T7" fmla="*/ 0 60000 65536"/>
                <a:gd name="T8" fmla="*/ 0 60000 65536"/>
                <a:gd name="T9" fmla="*/ 0 w 21586"/>
                <a:gd name="T10" fmla="*/ 0 h 21592"/>
                <a:gd name="T11" fmla="*/ 21586 w 21586"/>
                <a:gd name="T12" fmla="*/ 21592 h 21592"/>
              </a:gdLst>
              <a:ahLst/>
              <a:cxnLst>
                <a:cxn ang="T6">
                  <a:pos x="T0" y="T1"/>
                </a:cxn>
                <a:cxn ang="T7">
                  <a:pos x="T2" y="T3"/>
                </a:cxn>
                <a:cxn ang="T8">
                  <a:pos x="T4" y="T5"/>
                </a:cxn>
              </a:cxnLst>
              <a:rect l="T9" t="T10" r="T11" b="T12"/>
              <a:pathLst>
                <a:path w="21586" h="21592" fill="none" extrusionOk="0">
                  <a:moveTo>
                    <a:pt x="595" y="0"/>
                  </a:moveTo>
                  <a:cubicBezTo>
                    <a:pt x="11983" y="314"/>
                    <a:pt x="21168" y="9418"/>
                    <a:pt x="21585" y="20802"/>
                  </a:cubicBezTo>
                </a:path>
                <a:path w="21586" h="21592" stroke="0" extrusionOk="0">
                  <a:moveTo>
                    <a:pt x="595" y="0"/>
                  </a:moveTo>
                  <a:cubicBezTo>
                    <a:pt x="11983" y="314"/>
                    <a:pt x="21168" y="9418"/>
                    <a:pt x="21585" y="20802"/>
                  </a:cubicBezTo>
                  <a:lnTo>
                    <a:pt x="0" y="21592"/>
                  </a:lnTo>
                  <a:lnTo>
                    <a:pt x="595" y="0"/>
                  </a:lnTo>
                  <a:close/>
                </a:path>
              </a:pathLst>
            </a:custGeom>
            <a:noFill/>
            <a:ln w="12700" cap="rnd">
              <a:solidFill>
                <a:srgbClr val="FF8000"/>
              </a:solidFill>
              <a:round/>
              <a:headEnd/>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270" name="Arc 17">
              <a:extLst>
                <a:ext uri="{FF2B5EF4-FFF2-40B4-BE49-F238E27FC236}">
                  <a16:creationId xmlns:a16="http://schemas.microsoft.com/office/drawing/2014/main" id="{3753B672-7BE3-4048-B1E9-BF0EC402BC0E}"/>
                </a:ext>
              </a:extLst>
            </p:cNvPr>
            <p:cNvSpPr>
              <a:spLocks/>
            </p:cNvSpPr>
            <p:nvPr/>
          </p:nvSpPr>
          <p:spPr bwMode="auto">
            <a:xfrm rot="16200000" flipH="1">
              <a:off x="4130" y="2732"/>
              <a:ext cx="115" cy="83"/>
            </a:xfrm>
            <a:custGeom>
              <a:avLst/>
              <a:gdLst>
                <a:gd name="T0" fmla="*/ 0 w 21586"/>
                <a:gd name="T1" fmla="*/ 0 h 21592"/>
                <a:gd name="T2" fmla="*/ 0 w 21586"/>
                <a:gd name="T3" fmla="*/ 0 h 21592"/>
                <a:gd name="T4" fmla="*/ 0 w 21586"/>
                <a:gd name="T5" fmla="*/ 0 h 21592"/>
                <a:gd name="T6" fmla="*/ 0 60000 65536"/>
                <a:gd name="T7" fmla="*/ 0 60000 65536"/>
                <a:gd name="T8" fmla="*/ 0 60000 65536"/>
                <a:gd name="T9" fmla="*/ 0 w 21586"/>
                <a:gd name="T10" fmla="*/ 0 h 21592"/>
                <a:gd name="T11" fmla="*/ 21586 w 21586"/>
                <a:gd name="T12" fmla="*/ 21592 h 21592"/>
              </a:gdLst>
              <a:ahLst/>
              <a:cxnLst>
                <a:cxn ang="T6">
                  <a:pos x="T0" y="T1"/>
                </a:cxn>
                <a:cxn ang="T7">
                  <a:pos x="T2" y="T3"/>
                </a:cxn>
                <a:cxn ang="T8">
                  <a:pos x="T4" y="T5"/>
                </a:cxn>
              </a:cxnLst>
              <a:rect l="T9" t="T10" r="T11" b="T12"/>
              <a:pathLst>
                <a:path w="21586" h="21592" fill="none" extrusionOk="0">
                  <a:moveTo>
                    <a:pt x="595" y="0"/>
                  </a:moveTo>
                  <a:cubicBezTo>
                    <a:pt x="11983" y="314"/>
                    <a:pt x="21168" y="9418"/>
                    <a:pt x="21585" y="20802"/>
                  </a:cubicBezTo>
                </a:path>
                <a:path w="21586" h="21592" stroke="0" extrusionOk="0">
                  <a:moveTo>
                    <a:pt x="595" y="0"/>
                  </a:moveTo>
                  <a:cubicBezTo>
                    <a:pt x="11983" y="314"/>
                    <a:pt x="21168" y="9418"/>
                    <a:pt x="21585" y="20802"/>
                  </a:cubicBezTo>
                  <a:lnTo>
                    <a:pt x="0" y="21592"/>
                  </a:lnTo>
                  <a:lnTo>
                    <a:pt x="595" y="0"/>
                  </a:lnTo>
                  <a:close/>
                </a:path>
              </a:pathLst>
            </a:custGeom>
            <a:noFill/>
            <a:ln w="12700" cap="rnd">
              <a:solidFill>
                <a:srgbClr val="FF8000"/>
              </a:solidFill>
              <a:round/>
              <a:headEnd/>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271" name="Arc 18">
              <a:extLst>
                <a:ext uri="{FF2B5EF4-FFF2-40B4-BE49-F238E27FC236}">
                  <a16:creationId xmlns:a16="http://schemas.microsoft.com/office/drawing/2014/main" id="{A05DC511-EABE-418F-AF13-7B437D66C340}"/>
                </a:ext>
              </a:extLst>
            </p:cNvPr>
            <p:cNvSpPr>
              <a:spLocks/>
            </p:cNvSpPr>
            <p:nvPr/>
          </p:nvSpPr>
          <p:spPr bwMode="auto">
            <a:xfrm rot="5400000">
              <a:off x="5105" y="2732"/>
              <a:ext cx="115" cy="83"/>
            </a:xfrm>
            <a:custGeom>
              <a:avLst/>
              <a:gdLst>
                <a:gd name="T0" fmla="*/ 0 w 21586"/>
                <a:gd name="T1" fmla="*/ 0 h 21592"/>
                <a:gd name="T2" fmla="*/ 0 w 21586"/>
                <a:gd name="T3" fmla="*/ 0 h 21592"/>
                <a:gd name="T4" fmla="*/ 0 w 21586"/>
                <a:gd name="T5" fmla="*/ 0 h 21592"/>
                <a:gd name="T6" fmla="*/ 0 60000 65536"/>
                <a:gd name="T7" fmla="*/ 0 60000 65536"/>
                <a:gd name="T8" fmla="*/ 0 60000 65536"/>
                <a:gd name="T9" fmla="*/ 0 w 21586"/>
                <a:gd name="T10" fmla="*/ 0 h 21592"/>
                <a:gd name="T11" fmla="*/ 21586 w 21586"/>
                <a:gd name="T12" fmla="*/ 21592 h 21592"/>
              </a:gdLst>
              <a:ahLst/>
              <a:cxnLst>
                <a:cxn ang="T6">
                  <a:pos x="T0" y="T1"/>
                </a:cxn>
                <a:cxn ang="T7">
                  <a:pos x="T2" y="T3"/>
                </a:cxn>
                <a:cxn ang="T8">
                  <a:pos x="T4" y="T5"/>
                </a:cxn>
              </a:cxnLst>
              <a:rect l="T9" t="T10" r="T11" b="T12"/>
              <a:pathLst>
                <a:path w="21586" h="21592" fill="none" extrusionOk="0">
                  <a:moveTo>
                    <a:pt x="595" y="0"/>
                  </a:moveTo>
                  <a:cubicBezTo>
                    <a:pt x="11983" y="314"/>
                    <a:pt x="21168" y="9418"/>
                    <a:pt x="21585" y="20802"/>
                  </a:cubicBezTo>
                </a:path>
                <a:path w="21586" h="21592" stroke="0" extrusionOk="0">
                  <a:moveTo>
                    <a:pt x="595" y="0"/>
                  </a:moveTo>
                  <a:cubicBezTo>
                    <a:pt x="11983" y="314"/>
                    <a:pt x="21168" y="9418"/>
                    <a:pt x="21585" y="20802"/>
                  </a:cubicBezTo>
                  <a:lnTo>
                    <a:pt x="0" y="21592"/>
                  </a:lnTo>
                  <a:lnTo>
                    <a:pt x="595" y="0"/>
                  </a:lnTo>
                  <a:close/>
                </a:path>
              </a:pathLst>
            </a:custGeom>
            <a:noFill/>
            <a:ln w="12700" cap="rnd">
              <a:solidFill>
                <a:srgbClr val="FF8000"/>
              </a:solidFill>
              <a:round/>
              <a:headEnd/>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272" name="Arc 19">
              <a:extLst>
                <a:ext uri="{FF2B5EF4-FFF2-40B4-BE49-F238E27FC236}">
                  <a16:creationId xmlns:a16="http://schemas.microsoft.com/office/drawing/2014/main" id="{9343CC7E-DBD3-4957-8AB6-2C9CAECD6738}"/>
                </a:ext>
              </a:extLst>
            </p:cNvPr>
            <p:cNvSpPr>
              <a:spLocks/>
            </p:cNvSpPr>
            <p:nvPr/>
          </p:nvSpPr>
          <p:spPr bwMode="auto">
            <a:xfrm rot="5400000">
              <a:off x="4742" y="2732"/>
              <a:ext cx="115" cy="83"/>
            </a:xfrm>
            <a:custGeom>
              <a:avLst/>
              <a:gdLst>
                <a:gd name="T0" fmla="*/ 0 w 21586"/>
                <a:gd name="T1" fmla="*/ 0 h 21592"/>
                <a:gd name="T2" fmla="*/ 0 w 21586"/>
                <a:gd name="T3" fmla="*/ 0 h 21592"/>
                <a:gd name="T4" fmla="*/ 0 w 21586"/>
                <a:gd name="T5" fmla="*/ 0 h 21592"/>
                <a:gd name="T6" fmla="*/ 0 60000 65536"/>
                <a:gd name="T7" fmla="*/ 0 60000 65536"/>
                <a:gd name="T8" fmla="*/ 0 60000 65536"/>
                <a:gd name="T9" fmla="*/ 0 w 21586"/>
                <a:gd name="T10" fmla="*/ 0 h 21592"/>
                <a:gd name="T11" fmla="*/ 21586 w 21586"/>
                <a:gd name="T12" fmla="*/ 21592 h 21592"/>
              </a:gdLst>
              <a:ahLst/>
              <a:cxnLst>
                <a:cxn ang="T6">
                  <a:pos x="T0" y="T1"/>
                </a:cxn>
                <a:cxn ang="T7">
                  <a:pos x="T2" y="T3"/>
                </a:cxn>
                <a:cxn ang="T8">
                  <a:pos x="T4" y="T5"/>
                </a:cxn>
              </a:cxnLst>
              <a:rect l="T9" t="T10" r="T11" b="T12"/>
              <a:pathLst>
                <a:path w="21586" h="21592" fill="none" extrusionOk="0">
                  <a:moveTo>
                    <a:pt x="595" y="0"/>
                  </a:moveTo>
                  <a:cubicBezTo>
                    <a:pt x="11983" y="314"/>
                    <a:pt x="21168" y="9418"/>
                    <a:pt x="21585" y="20802"/>
                  </a:cubicBezTo>
                </a:path>
                <a:path w="21586" h="21592" stroke="0" extrusionOk="0">
                  <a:moveTo>
                    <a:pt x="595" y="0"/>
                  </a:moveTo>
                  <a:cubicBezTo>
                    <a:pt x="11983" y="314"/>
                    <a:pt x="21168" y="9418"/>
                    <a:pt x="21585" y="20802"/>
                  </a:cubicBezTo>
                  <a:lnTo>
                    <a:pt x="0" y="21592"/>
                  </a:lnTo>
                  <a:lnTo>
                    <a:pt x="595" y="0"/>
                  </a:lnTo>
                  <a:close/>
                </a:path>
              </a:pathLst>
            </a:custGeom>
            <a:noFill/>
            <a:ln w="12700" cap="rnd">
              <a:solidFill>
                <a:srgbClr val="FF8000"/>
              </a:solidFill>
              <a:round/>
              <a:headEnd/>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273" name="Arc 20">
              <a:extLst>
                <a:ext uri="{FF2B5EF4-FFF2-40B4-BE49-F238E27FC236}">
                  <a16:creationId xmlns:a16="http://schemas.microsoft.com/office/drawing/2014/main" id="{91B2DEE3-E04E-4E8C-BCEF-AD2147336DDC}"/>
                </a:ext>
              </a:extLst>
            </p:cNvPr>
            <p:cNvSpPr>
              <a:spLocks/>
            </p:cNvSpPr>
            <p:nvPr/>
          </p:nvSpPr>
          <p:spPr bwMode="auto">
            <a:xfrm flipH="1" flipV="1">
              <a:off x="4454" y="2705"/>
              <a:ext cx="40" cy="119"/>
            </a:xfrm>
            <a:custGeom>
              <a:avLst/>
              <a:gdLst>
                <a:gd name="T0" fmla="*/ 0 w 21586"/>
                <a:gd name="T1" fmla="*/ 0 h 21592"/>
                <a:gd name="T2" fmla="*/ 0 w 21586"/>
                <a:gd name="T3" fmla="*/ 0 h 21592"/>
                <a:gd name="T4" fmla="*/ 0 w 21586"/>
                <a:gd name="T5" fmla="*/ 0 h 21592"/>
                <a:gd name="T6" fmla="*/ 0 60000 65536"/>
                <a:gd name="T7" fmla="*/ 0 60000 65536"/>
                <a:gd name="T8" fmla="*/ 0 60000 65536"/>
                <a:gd name="T9" fmla="*/ 0 w 21586"/>
                <a:gd name="T10" fmla="*/ 0 h 21592"/>
                <a:gd name="T11" fmla="*/ 21586 w 21586"/>
                <a:gd name="T12" fmla="*/ 21592 h 21592"/>
              </a:gdLst>
              <a:ahLst/>
              <a:cxnLst>
                <a:cxn ang="T6">
                  <a:pos x="T0" y="T1"/>
                </a:cxn>
                <a:cxn ang="T7">
                  <a:pos x="T2" y="T3"/>
                </a:cxn>
                <a:cxn ang="T8">
                  <a:pos x="T4" y="T5"/>
                </a:cxn>
              </a:cxnLst>
              <a:rect l="T9" t="T10" r="T11" b="T12"/>
              <a:pathLst>
                <a:path w="21586" h="21592" fill="none" extrusionOk="0">
                  <a:moveTo>
                    <a:pt x="595" y="0"/>
                  </a:moveTo>
                  <a:cubicBezTo>
                    <a:pt x="11983" y="314"/>
                    <a:pt x="21168" y="9418"/>
                    <a:pt x="21585" y="20802"/>
                  </a:cubicBezTo>
                </a:path>
                <a:path w="21586" h="21592" stroke="0" extrusionOk="0">
                  <a:moveTo>
                    <a:pt x="595" y="0"/>
                  </a:moveTo>
                  <a:cubicBezTo>
                    <a:pt x="11983" y="314"/>
                    <a:pt x="21168" y="9418"/>
                    <a:pt x="21585" y="20802"/>
                  </a:cubicBezTo>
                  <a:lnTo>
                    <a:pt x="0" y="21592"/>
                  </a:lnTo>
                  <a:lnTo>
                    <a:pt x="595" y="0"/>
                  </a:lnTo>
                  <a:close/>
                </a:path>
              </a:pathLst>
            </a:custGeom>
            <a:noFill/>
            <a:ln w="12700" cap="rnd">
              <a:solidFill>
                <a:srgbClr val="FF8000"/>
              </a:solidFill>
              <a:round/>
              <a:headEnd/>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274" name="Oval 21">
              <a:extLst>
                <a:ext uri="{FF2B5EF4-FFF2-40B4-BE49-F238E27FC236}">
                  <a16:creationId xmlns:a16="http://schemas.microsoft.com/office/drawing/2014/main" id="{AD1321BD-623F-490D-BC5F-5A90FE65599C}"/>
                </a:ext>
              </a:extLst>
            </p:cNvPr>
            <p:cNvSpPr>
              <a:spLocks noChangeArrowheads="1"/>
            </p:cNvSpPr>
            <p:nvPr/>
          </p:nvSpPr>
          <p:spPr bwMode="auto">
            <a:xfrm>
              <a:off x="3686" y="2591"/>
              <a:ext cx="315" cy="131"/>
            </a:xfrm>
            <a:prstGeom prst="ellipse">
              <a:avLst/>
            </a:prstGeom>
            <a:solidFill>
              <a:srgbClr val="B7CEFD"/>
            </a:solidFill>
            <a:ln>
              <a:noFill/>
            </a:ln>
            <a:extLst>
              <a:ext uri="{91240B29-F687-4F45-9708-019B960494DF}">
                <a14:hiddenLine xmlns:a14="http://schemas.microsoft.com/office/drawing/2010/main" w="9525">
                  <a:solidFill>
                    <a:srgbClr val="000000"/>
                  </a:solidFill>
                  <a:round/>
                  <a:headEnd/>
                  <a:tailEnd/>
                </a14:hiddenLine>
              </a:ext>
            </a:extLst>
          </p:spPr>
          <p:txBody>
            <a:bodyPr lIns="92075" tIns="46038" rIns="92075" bIns="46038"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endParaRPr kumimoji="0" lang="en-US" altLang="en-US" sz="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7275" name="Oval 22">
              <a:extLst>
                <a:ext uri="{FF2B5EF4-FFF2-40B4-BE49-F238E27FC236}">
                  <a16:creationId xmlns:a16="http://schemas.microsoft.com/office/drawing/2014/main" id="{F48FBF38-CA58-4F20-9528-064616FBC84C}"/>
                </a:ext>
              </a:extLst>
            </p:cNvPr>
            <p:cNvSpPr>
              <a:spLocks noChangeArrowheads="1"/>
            </p:cNvSpPr>
            <p:nvPr/>
          </p:nvSpPr>
          <p:spPr bwMode="auto">
            <a:xfrm>
              <a:off x="4019" y="2591"/>
              <a:ext cx="315" cy="131"/>
            </a:xfrm>
            <a:prstGeom prst="ellipse">
              <a:avLst/>
            </a:prstGeom>
            <a:solidFill>
              <a:srgbClr val="B7CEFD"/>
            </a:solidFill>
            <a:ln>
              <a:noFill/>
            </a:ln>
            <a:extLst>
              <a:ext uri="{91240B29-F687-4F45-9708-019B960494DF}">
                <a14:hiddenLine xmlns:a14="http://schemas.microsoft.com/office/drawing/2010/main" w="9525">
                  <a:solidFill>
                    <a:srgbClr val="000000"/>
                  </a:solidFill>
                  <a:round/>
                  <a:headEnd/>
                  <a:tailEnd/>
                </a14:hiddenLine>
              </a:ext>
            </a:extLst>
          </p:spPr>
          <p:txBody>
            <a:bodyPr lIns="92075" tIns="46038" rIns="92075" bIns="46038"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endParaRPr kumimoji="0" lang="en-US" altLang="en-US" sz="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7276" name="Oval 23">
              <a:extLst>
                <a:ext uri="{FF2B5EF4-FFF2-40B4-BE49-F238E27FC236}">
                  <a16:creationId xmlns:a16="http://schemas.microsoft.com/office/drawing/2014/main" id="{089BBDC8-AABF-4FD4-9D96-5E8A50450416}"/>
                </a:ext>
              </a:extLst>
            </p:cNvPr>
            <p:cNvSpPr>
              <a:spLocks noChangeArrowheads="1"/>
            </p:cNvSpPr>
            <p:nvPr/>
          </p:nvSpPr>
          <p:spPr bwMode="auto">
            <a:xfrm>
              <a:off x="4352" y="2591"/>
              <a:ext cx="315" cy="131"/>
            </a:xfrm>
            <a:prstGeom prst="ellipse">
              <a:avLst/>
            </a:prstGeom>
            <a:solidFill>
              <a:srgbClr val="B7CEFD"/>
            </a:solidFill>
            <a:ln>
              <a:noFill/>
            </a:ln>
            <a:extLst>
              <a:ext uri="{91240B29-F687-4F45-9708-019B960494DF}">
                <a14:hiddenLine xmlns:a14="http://schemas.microsoft.com/office/drawing/2010/main" w="9525">
                  <a:solidFill>
                    <a:srgbClr val="000000"/>
                  </a:solidFill>
                  <a:round/>
                  <a:headEnd/>
                  <a:tailEnd/>
                </a14:hiddenLine>
              </a:ext>
            </a:extLst>
          </p:spPr>
          <p:txBody>
            <a:bodyPr lIns="92075" tIns="46038" rIns="92075" bIns="46038"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endParaRPr kumimoji="0" lang="en-US" altLang="en-US" sz="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7277" name="Oval 24">
              <a:extLst>
                <a:ext uri="{FF2B5EF4-FFF2-40B4-BE49-F238E27FC236}">
                  <a16:creationId xmlns:a16="http://schemas.microsoft.com/office/drawing/2014/main" id="{B5D3BB1B-6387-4A1E-A9F3-B94CC86C659C}"/>
                </a:ext>
              </a:extLst>
            </p:cNvPr>
            <p:cNvSpPr>
              <a:spLocks noChangeArrowheads="1"/>
            </p:cNvSpPr>
            <p:nvPr/>
          </p:nvSpPr>
          <p:spPr bwMode="auto">
            <a:xfrm>
              <a:off x="4685" y="2591"/>
              <a:ext cx="315" cy="131"/>
            </a:xfrm>
            <a:prstGeom prst="ellipse">
              <a:avLst/>
            </a:prstGeom>
            <a:solidFill>
              <a:srgbClr val="B7CEFD"/>
            </a:solidFill>
            <a:ln>
              <a:noFill/>
            </a:ln>
            <a:extLst>
              <a:ext uri="{91240B29-F687-4F45-9708-019B960494DF}">
                <a14:hiddenLine xmlns:a14="http://schemas.microsoft.com/office/drawing/2010/main" w="9525">
                  <a:solidFill>
                    <a:srgbClr val="000000"/>
                  </a:solidFill>
                  <a:round/>
                  <a:headEnd/>
                  <a:tailEnd/>
                </a14:hiddenLine>
              </a:ext>
            </a:extLst>
          </p:spPr>
          <p:txBody>
            <a:bodyPr lIns="92075" tIns="46038" rIns="92075" bIns="46038"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endParaRPr kumimoji="0" lang="en-US" altLang="en-US" sz="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7278" name="Oval 25">
              <a:extLst>
                <a:ext uri="{FF2B5EF4-FFF2-40B4-BE49-F238E27FC236}">
                  <a16:creationId xmlns:a16="http://schemas.microsoft.com/office/drawing/2014/main" id="{6BFF371A-D547-4F66-ABB3-F42DE77DE4CF}"/>
                </a:ext>
              </a:extLst>
            </p:cNvPr>
            <p:cNvSpPr>
              <a:spLocks noChangeArrowheads="1"/>
            </p:cNvSpPr>
            <p:nvPr/>
          </p:nvSpPr>
          <p:spPr bwMode="auto">
            <a:xfrm>
              <a:off x="5018" y="2591"/>
              <a:ext cx="315" cy="131"/>
            </a:xfrm>
            <a:prstGeom prst="ellipse">
              <a:avLst/>
            </a:prstGeom>
            <a:solidFill>
              <a:srgbClr val="B7CEFD"/>
            </a:solidFill>
            <a:ln>
              <a:noFill/>
            </a:ln>
            <a:extLst>
              <a:ext uri="{91240B29-F687-4F45-9708-019B960494DF}">
                <a14:hiddenLine xmlns:a14="http://schemas.microsoft.com/office/drawing/2010/main" w="9525">
                  <a:solidFill>
                    <a:srgbClr val="000000"/>
                  </a:solidFill>
                  <a:round/>
                  <a:headEnd/>
                  <a:tailEnd/>
                </a14:hiddenLine>
              </a:ext>
            </a:extLst>
          </p:spPr>
          <p:txBody>
            <a:bodyPr lIns="92075" tIns="46038" rIns="92075" bIns="46038"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endParaRPr kumimoji="0" lang="en-US" altLang="en-US" sz="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7279" name="Arc 26">
              <a:extLst>
                <a:ext uri="{FF2B5EF4-FFF2-40B4-BE49-F238E27FC236}">
                  <a16:creationId xmlns:a16="http://schemas.microsoft.com/office/drawing/2014/main" id="{80FBC89B-1D3F-40BA-93ED-8C32660CA50A}"/>
                </a:ext>
              </a:extLst>
            </p:cNvPr>
            <p:cNvSpPr>
              <a:spLocks/>
            </p:cNvSpPr>
            <p:nvPr/>
          </p:nvSpPr>
          <p:spPr bwMode="auto">
            <a:xfrm rot="16200000" flipH="1">
              <a:off x="3875" y="2945"/>
              <a:ext cx="115" cy="83"/>
            </a:xfrm>
            <a:custGeom>
              <a:avLst/>
              <a:gdLst>
                <a:gd name="T0" fmla="*/ 0 w 21586"/>
                <a:gd name="T1" fmla="*/ 0 h 21592"/>
                <a:gd name="T2" fmla="*/ 0 w 21586"/>
                <a:gd name="T3" fmla="*/ 0 h 21592"/>
                <a:gd name="T4" fmla="*/ 0 w 21586"/>
                <a:gd name="T5" fmla="*/ 0 h 21592"/>
                <a:gd name="T6" fmla="*/ 0 60000 65536"/>
                <a:gd name="T7" fmla="*/ 0 60000 65536"/>
                <a:gd name="T8" fmla="*/ 0 60000 65536"/>
                <a:gd name="T9" fmla="*/ 0 w 21586"/>
                <a:gd name="T10" fmla="*/ 0 h 21592"/>
                <a:gd name="T11" fmla="*/ 21586 w 21586"/>
                <a:gd name="T12" fmla="*/ 21592 h 21592"/>
              </a:gdLst>
              <a:ahLst/>
              <a:cxnLst>
                <a:cxn ang="T6">
                  <a:pos x="T0" y="T1"/>
                </a:cxn>
                <a:cxn ang="T7">
                  <a:pos x="T2" y="T3"/>
                </a:cxn>
                <a:cxn ang="T8">
                  <a:pos x="T4" y="T5"/>
                </a:cxn>
              </a:cxnLst>
              <a:rect l="T9" t="T10" r="T11" b="T12"/>
              <a:pathLst>
                <a:path w="21586" h="21592" fill="none" extrusionOk="0">
                  <a:moveTo>
                    <a:pt x="595" y="0"/>
                  </a:moveTo>
                  <a:cubicBezTo>
                    <a:pt x="11983" y="314"/>
                    <a:pt x="21168" y="9418"/>
                    <a:pt x="21585" y="20802"/>
                  </a:cubicBezTo>
                </a:path>
                <a:path w="21586" h="21592" stroke="0" extrusionOk="0">
                  <a:moveTo>
                    <a:pt x="595" y="0"/>
                  </a:moveTo>
                  <a:cubicBezTo>
                    <a:pt x="11983" y="314"/>
                    <a:pt x="21168" y="9418"/>
                    <a:pt x="21585" y="20802"/>
                  </a:cubicBezTo>
                  <a:lnTo>
                    <a:pt x="0" y="21592"/>
                  </a:lnTo>
                  <a:lnTo>
                    <a:pt x="595" y="0"/>
                  </a:lnTo>
                  <a:close/>
                </a:path>
              </a:pathLst>
            </a:custGeom>
            <a:noFill/>
            <a:ln w="12700" cap="rnd">
              <a:solidFill>
                <a:srgbClr val="FF8000"/>
              </a:solidFill>
              <a:round/>
              <a:headEnd/>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280" name="Arc 27">
              <a:extLst>
                <a:ext uri="{FF2B5EF4-FFF2-40B4-BE49-F238E27FC236}">
                  <a16:creationId xmlns:a16="http://schemas.microsoft.com/office/drawing/2014/main" id="{CA70084C-DB77-4067-9261-37503B768E3B}"/>
                </a:ext>
              </a:extLst>
            </p:cNvPr>
            <p:cNvSpPr>
              <a:spLocks/>
            </p:cNvSpPr>
            <p:nvPr/>
          </p:nvSpPr>
          <p:spPr bwMode="auto">
            <a:xfrm rot="16200000" flipH="1">
              <a:off x="4238" y="2945"/>
              <a:ext cx="115" cy="83"/>
            </a:xfrm>
            <a:custGeom>
              <a:avLst/>
              <a:gdLst>
                <a:gd name="T0" fmla="*/ 0 w 21586"/>
                <a:gd name="T1" fmla="*/ 0 h 21592"/>
                <a:gd name="T2" fmla="*/ 0 w 21586"/>
                <a:gd name="T3" fmla="*/ 0 h 21592"/>
                <a:gd name="T4" fmla="*/ 0 w 21586"/>
                <a:gd name="T5" fmla="*/ 0 h 21592"/>
                <a:gd name="T6" fmla="*/ 0 60000 65536"/>
                <a:gd name="T7" fmla="*/ 0 60000 65536"/>
                <a:gd name="T8" fmla="*/ 0 60000 65536"/>
                <a:gd name="T9" fmla="*/ 0 w 21586"/>
                <a:gd name="T10" fmla="*/ 0 h 21592"/>
                <a:gd name="T11" fmla="*/ 21586 w 21586"/>
                <a:gd name="T12" fmla="*/ 21592 h 21592"/>
              </a:gdLst>
              <a:ahLst/>
              <a:cxnLst>
                <a:cxn ang="T6">
                  <a:pos x="T0" y="T1"/>
                </a:cxn>
                <a:cxn ang="T7">
                  <a:pos x="T2" y="T3"/>
                </a:cxn>
                <a:cxn ang="T8">
                  <a:pos x="T4" y="T5"/>
                </a:cxn>
              </a:cxnLst>
              <a:rect l="T9" t="T10" r="T11" b="T12"/>
              <a:pathLst>
                <a:path w="21586" h="21592" fill="none" extrusionOk="0">
                  <a:moveTo>
                    <a:pt x="595" y="0"/>
                  </a:moveTo>
                  <a:cubicBezTo>
                    <a:pt x="11983" y="314"/>
                    <a:pt x="21168" y="9418"/>
                    <a:pt x="21585" y="20802"/>
                  </a:cubicBezTo>
                </a:path>
                <a:path w="21586" h="21592" stroke="0" extrusionOk="0">
                  <a:moveTo>
                    <a:pt x="595" y="0"/>
                  </a:moveTo>
                  <a:cubicBezTo>
                    <a:pt x="11983" y="314"/>
                    <a:pt x="21168" y="9418"/>
                    <a:pt x="21585" y="20802"/>
                  </a:cubicBezTo>
                  <a:lnTo>
                    <a:pt x="0" y="21592"/>
                  </a:lnTo>
                  <a:lnTo>
                    <a:pt x="595" y="0"/>
                  </a:lnTo>
                  <a:close/>
                </a:path>
              </a:pathLst>
            </a:custGeom>
            <a:noFill/>
            <a:ln w="12700" cap="rnd">
              <a:solidFill>
                <a:srgbClr val="FF8000"/>
              </a:solidFill>
              <a:round/>
              <a:headEnd/>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281" name="Arc 28">
              <a:extLst>
                <a:ext uri="{FF2B5EF4-FFF2-40B4-BE49-F238E27FC236}">
                  <a16:creationId xmlns:a16="http://schemas.microsoft.com/office/drawing/2014/main" id="{EAC07D54-F902-4B7F-9B44-94CBD01A2A2B}"/>
                </a:ext>
              </a:extLst>
            </p:cNvPr>
            <p:cNvSpPr>
              <a:spLocks/>
            </p:cNvSpPr>
            <p:nvPr/>
          </p:nvSpPr>
          <p:spPr bwMode="auto">
            <a:xfrm rot="5400000">
              <a:off x="5015" y="2945"/>
              <a:ext cx="115" cy="83"/>
            </a:xfrm>
            <a:custGeom>
              <a:avLst/>
              <a:gdLst>
                <a:gd name="T0" fmla="*/ 0 w 21586"/>
                <a:gd name="T1" fmla="*/ 0 h 21592"/>
                <a:gd name="T2" fmla="*/ 0 w 21586"/>
                <a:gd name="T3" fmla="*/ 0 h 21592"/>
                <a:gd name="T4" fmla="*/ 0 w 21586"/>
                <a:gd name="T5" fmla="*/ 0 h 21592"/>
                <a:gd name="T6" fmla="*/ 0 60000 65536"/>
                <a:gd name="T7" fmla="*/ 0 60000 65536"/>
                <a:gd name="T8" fmla="*/ 0 60000 65536"/>
                <a:gd name="T9" fmla="*/ 0 w 21586"/>
                <a:gd name="T10" fmla="*/ 0 h 21592"/>
                <a:gd name="T11" fmla="*/ 21586 w 21586"/>
                <a:gd name="T12" fmla="*/ 21592 h 21592"/>
              </a:gdLst>
              <a:ahLst/>
              <a:cxnLst>
                <a:cxn ang="T6">
                  <a:pos x="T0" y="T1"/>
                </a:cxn>
                <a:cxn ang="T7">
                  <a:pos x="T2" y="T3"/>
                </a:cxn>
                <a:cxn ang="T8">
                  <a:pos x="T4" y="T5"/>
                </a:cxn>
              </a:cxnLst>
              <a:rect l="T9" t="T10" r="T11" b="T12"/>
              <a:pathLst>
                <a:path w="21586" h="21592" fill="none" extrusionOk="0">
                  <a:moveTo>
                    <a:pt x="595" y="0"/>
                  </a:moveTo>
                  <a:cubicBezTo>
                    <a:pt x="11983" y="314"/>
                    <a:pt x="21168" y="9418"/>
                    <a:pt x="21585" y="20802"/>
                  </a:cubicBezTo>
                </a:path>
                <a:path w="21586" h="21592" stroke="0" extrusionOk="0">
                  <a:moveTo>
                    <a:pt x="595" y="0"/>
                  </a:moveTo>
                  <a:cubicBezTo>
                    <a:pt x="11983" y="314"/>
                    <a:pt x="21168" y="9418"/>
                    <a:pt x="21585" y="20802"/>
                  </a:cubicBezTo>
                  <a:lnTo>
                    <a:pt x="0" y="21592"/>
                  </a:lnTo>
                  <a:lnTo>
                    <a:pt x="595" y="0"/>
                  </a:lnTo>
                  <a:close/>
                </a:path>
              </a:pathLst>
            </a:custGeom>
            <a:noFill/>
            <a:ln w="12700" cap="rnd">
              <a:solidFill>
                <a:srgbClr val="FF8000"/>
              </a:solidFill>
              <a:round/>
              <a:headEnd/>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282" name="Arc 29">
              <a:extLst>
                <a:ext uri="{FF2B5EF4-FFF2-40B4-BE49-F238E27FC236}">
                  <a16:creationId xmlns:a16="http://schemas.microsoft.com/office/drawing/2014/main" id="{07B60883-D0FD-46B2-9579-C97021FAF9AC}"/>
                </a:ext>
              </a:extLst>
            </p:cNvPr>
            <p:cNvSpPr>
              <a:spLocks/>
            </p:cNvSpPr>
            <p:nvPr/>
          </p:nvSpPr>
          <p:spPr bwMode="auto">
            <a:xfrm rot="5400000">
              <a:off x="4697" y="2945"/>
              <a:ext cx="115" cy="83"/>
            </a:xfrm>
            <a:custGeom>
              <a:avLst/>
              <a:gdLst>
                <a:gd name="T0" fmla="*/ 0 w 21586"/>
                <a:gd name="T1" fmla="*/ 0 h 21592"/>
                <a:gd name="T2" fmla="*/ 0 w 21586"/>
                <a:gd name="T3" fmla="*/ 0 h 21592"/>
                <a:gd name="T4" fmla="*/ 0 w 21586"/>
                <a:gd name="T5" fmla="*/ 0 h 21592"/>
                <a:gd name="T6" fmla="*/ 0 60000 65536"/>
                <a:gd name="T7" fmla="*/ 0 60000 65536"/>
                <a:gd name="T8" fmla="*/ 0 60000 65536"/>
                <a:gd name="T9" fmla="*/ 0 w 21586"/>
                <a:gd name="T10" fmla="*/ 0 h 21592"/>
                <a:gd name="T11" fmla="*/ 21586 w 21586"/>
                <a:gd name="T12" fmla="*/ 21592 h 21592"/>
              </a:gdLst>
              <a:ahLst/>
              <a:cxnLst>
                <a:cxn ang="T6">
                  <a:pos x="T0" y="T1"/>
                </a:cxn>
                <a:cxn ang="T7">
                  <a:pos x="T2" y="T3"/>
                </a:cxn>
                <a:cxn ang="T8">
                  <a:pos x="T4" y="T5"/>
                </a:cxn>
              </a:cxnLst>
              <a:rect l="T9" t="T10" r="T11" b="T12"/>
              <a:pathLst>
                <a:path w="21586" h="21592" fill="none" extrusionOk="0">
                  <a:moveTo>
                    <a:pt x="595" y="0"/>
                  </a:moveTo>
                  <a:cubicBezTo>
                    <a:pt x="11983" y="314"/>
                    <a:pt x="21168" y="9418"/>
                    <a:pt x="21585" y="20802"/>
                  </a:cubicBezTo>
                </a:path>
                <a:path w="21586" h="21592" stroke="0" extrusionOk="0">
                  <a:moveTo>
                    <a:pt x="595" y="0"/>
                  </a:moveTo>
                  <a:cubicBezTo>
                    <a:pt x="11983" y="314"/>
                    <a:pt x="21168" y="9418"/>
                    <a:pt x="21585" y="20802"/>
                  </a:cubicBezTo>
                  <a:lnTo>
                    <a:pt x="0" y="21592"/>
                  </a:lnTo>
                  <a:lnTo>
                    <a:pt x="595" y="0"/>
                  </a:lnTo>
                  <a:close/>
                </a:path>
              </a:pathLst>
            </a:custGeom>
            <a:noFill/>
            <a:ln w="12700" cap="rnd">
              <a:solidFill>
                <a:srgbClr val="FF8000"/>
              </a:solidFill>
              <a:round/>
              <a:headEnd/>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283" name="Arc 30">
              <a:extLst>
                <a:ext uri="{FF2B5EF4-FFF2-40B4-BE49-F238E27FC236}">
                  <a16:creationId xmlns:a16="http://schemas.microsoft.com/office/drawing/2014/main" id="{F2604E52-797B-41D9-8007-BDD37F8538E7}"/>
                </a:ext>
              </a:extLst>
            </p:cNvPr>
            <p:cNvSpPr>
              <a:spLocks/>
            </p:cNvSpPr>
            <p:nvPr/>
          </p:nvSpPr>
          <p:spPr bwMode="auto">
            <a:xfrm flipH="1" flipV="1">
              <a:off x="4550" y="2918"/>
              <a:ext cx="40" cy="119"/>
            </a:xfrm>
            <a:custGeom>
              <a:avLst/>
              <a:gdLst>
                <a:gd name="T0" fmla="*/ 0 w 21586"/>
                <a:gd name="T1" fmla="*/ 0 h 21592"/>
                <a:gd name="T2" fmla="*/ 0 w 21586"/>
                <a:gd name="T3" fmla="*/ 0 h 21592"/>
                <a:gd name="T4" fmla="*/ 0 w 21586"/>
                <a:gd name="T5" fmla="*/ 0 h 21592"/>
                <a:gd name="T6" fmla="*/ 0 60000 65536"/>
                <a:gd name="T7" fmla="*/ 0 60000 65536"/>
                <a:gd name="T8" fmla="*/ 0 60000 65536"/>
                <a:gd name="T9" fmla="*/ 0 w 21586"/>
                <a:gd name="T10" fmla="*/ 0 h 21592"/>
                <a:gd name="T11" fmla="*/ 21586 w 21586"/>
                <a:gd name="T12" fmla="*/ 21592 h 21592"/>
              </a:gdLst>
              <a:ahLst/>
              <a:cxnLst>
                <a:cxn ang="T6">
                  <a:pos x="T0" y="T1"/>
                </a:cxn>
                <a:cxn ang="T7">
                  <a:pos x="T2" y="T3"/>
                </a:cxn>
                <a:cxn ang="T8">
                  <a:pos x="T4" y="T5"/>
                </a:cxn>
              </a:cxnLst>
              <a:rect l="T9" t="T10" r="T11" b="T12"/>
              <a:pathLst>
                <a:path w="21586" h="21592" fill="none" extrusionOk="0">
                  <a:moveTo>
                    <a:pt x="595" y="0"/>
                  </a:moveTo>
                  <a:cubicBezTo>
                    <a:pt x="11983" y="314"/>
                    <a:pt x="21168" y="9418"/>
                    <a:pt x="21585" y="20802"/>
                  </a:cubicBezTo>
                </a:path>
                <a:path w="21586" h="21592" stroke="0" extrusionOk="0">
                  <a:moveTo>
                    <a:pt x="595" y="0"/>
                  </a:moveTo>
                  <a:cubicBezTo>
                    <a:pt x="11983" y="314"/>
                    <a:pt x="21168" y="9418"/>
                    <a:pt x="21585" y="20802"/>
                  </a:cubicBezTo>
                  <a:lnTo>
                    <a:pt x="0" y="21592"/>
                  </a:lnTo>
                  <a:lnTo>
                    <a:pt x="595" y="0"/>
                  </a:lnTo>
                  <a:close/>
                </a:path>
              </a:pathLst>
            </a:custGeom>
            <a:noFill/>
            <a:ln w="12700" cap="rnd">
              <a:solidFill>
                <a:srgbClr val="FF8000"/>
              </a:solidFill>
              <a:round/>
              <a:headEnd/>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284" name="Oval 31">
              <a:extLst>
                <a:ext uri="{FF2B5EF4-FFF2-40B4-BE49-F238E27FC236}">
                  <a16:creationId xmlns:a16="http://schemas.microsoft.com/office/drawing/2014/main" id="{5141AE68-DFFA-4963-A976-717126DB1439}"/>
                </a:ext>
              </a:extLst>
            </p:cNvPr>
            <p:cNvSpPr>
              <a:spLocks noChangeArrowheads="1"/>
            </p:cNvSpPr>
            <p:nvPr/>
          </p:nvSpPr>
          <p:spPr bwMode="auto">
            <a:xfrm>
              <a:off x="3686" y="2807"/>
              <a:ext cx="315" cy="131"/>
            </a:xfrm>
            <a:prstGeom prst="ellipse">
              <a:avLst/>
            </a:prstGeom>
            <a:solidFill>
              <a:srgbClr val="B7CEFD"/>
            </a:solidFill>
            <a:ln>
              <a:noFill/>
            </a:ln>
            <a:extLst>
              <a:ext uri="{91240B29-F687-4F45-9708-019B960494DF}">
                <a14:hiddenLine xmlns:a14="http://schemas.microsoft.com/office/drawing/2010/main" w="9525">
                  <a:solidFill>
                    <a:srgbClr val="000000"/>
                  </a:solidFill>
                  <a:round/>
                  <a:headEnd/>
                  <a:tailEnd/>
                </a14:hiddenLine>
              </a:ext>
            </a:extLst>
          </p:spPr>
          <p:txBody>
            <a:bodyPr lIns="92075" tIns="46038" rIns="92075" bIns="46038"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1</a:t>
              </a:r>
            </a:p>
          </p:txBody>
        </p:sp>
        <p:sp>
          <p:nvSpPr>
            <p:cNvPr id="47285" name="Oval 32">
              <a:extLst>
                <a:ext uri="{FF2B5EF4-FFF2-40B4-BE49-F238E27FC236}">
                  <a16:creationId xmlns:a16="http://schemas.microsoft.com/office/drawing/2014/main" id="{4B2B60F6-6110-4739-92C3-1FCEBDB9D316}"/>
                </a:ext>
              </a:extLst>
            </p:cNvPr>
            <p:cNvSpPr>
              <a:spLocks noChangeArrowheads="1"/>
            </p:cNvSpPr>
            <p:nvPr/>
          </p:nvSpPr>
          <p:spPr bwMode="auto">
            <a:xfrm>
              <a:off x="4019" y="2807"/>
              <a:ext cx="315" cy="131"/>
            </a:xfrm>
            <a:prstGeom prst="ellipse">
              <a:avLst/>
            </a:prstGeom>
            <a:solidFill>
              <a:srgbClr val="B7CEFD"/>
            </a:solidFill>
            <a:ln>
              <a:noFill/>
            </a:ln>
            <a:extLst>
              <a:ext uri="{91240B29-F687-4F45-9708-019B960494DF}">
                <a14:hiddenLine xmlns:a14="http://schemas.microsoft.com/office/drawing/2010/main" w="9525">
                  <a:solidFill>
                    <a:srgbClr val="000000"/>
                  </a:solidFill>
                  <a:round/>
                  <a:headEnd/>
                  <a:tailEnd/>
                </a14:hiddenLine>
              </a:ext>
            </a:extLst>
          </p:spPr>
          <p:txBody>
            <a:bodyPr lIns="92075" tIns="46038" rIns="92075" bIns="46038"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a:t>
              </a:r>
            </a:p>
          </p:txBody>
        </p:sp>
        <p:sp>
          <p:nvSpPr>
            <p:cNvPr id="47286" name="Oval 33">
              <a:extLst>
                <a:ext uri="{FF2B5EF4-FFF2-40B4-BE49-F238E27FC236}">
                  <a16:creationId xmlns:a16="http://schemas.microsoft.com/office/drawing/2014/main" id="{E0B4B4BA-C0AE-4E6F-AF23-39978E938C01}"/>
                </a:ext>
              </a:extLst>
            </p:cNvPr>
            <p:cNvSpPr>
              <a:spLocks noChangeArrowheads="1"/>
            </p:cNvSpPr>
            <p:nvPr/>
          </p:nvSpPr>
          <p:spPr bwMode="auto">
            <a:xfrm>
              <a:off x="4352" y="2807"/>
              <a:ext cx="315" cy="131"/>
            </a:xfrm>
            <a:prstGeom prst="ellipse">
              <a:avLst/>
            </a:prstGeom>
            <a:solidFill>
              <a:srgbClr val="B7CEFD"/>
            </a:solidFill>
            <a:ln>
              <a:noFill/>
            </a:ln>
            <a:extLst>
              <a:ext uri="{91240B29-F687-4F45-9708-019B960494DF}">
                <a14:hiddenLine xmlns:a14="http://schemas.microsoft.com/office/drawing/2010/main" w="9525">
                  <a:solidFill>
                    <a:srgbClr val="000000"/>
                  </a:solidFill>
                  <a:round/>
                  <a:headEnd/>
                  <a:tailEnd/>
                </a14:hiddenLine>
              </a:ext>
            </a:extLst>
          </p:spPr>
          <p:txBody>
            <a:bodyPr lIns="92075" tIns="46038" rIns="92075" bIns="46038"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3</a:t>
              </a:r>
            </a:p>
          </p:txBody>
        </p:sp>
        <p:sp>
          <p:nvSpPr>
            <p:cNvPr id="47287" name="Oval 34">
              <a:extLst>
                <a:ext uri="{FF2B5EF4-FFF2-40B4-BE49-F238E27FC236}">
                  <a16:creationId xmlns:a16="http://schemas.microsoft.com/office/drawing/2014/main" id="{2F5EA074-B239-45D3-B105-BD19F30DB76C}"/>
                </a:ext>
              </a:extLst>
            </p:cNvPr>
            <p:cNvSpPr>
              <a:spLocks noChangeArrowheads="1"/>
            </p:cNvSpPr>
            <p:nvPr/>
          </p:nvSpPr>
          <p:spPr bwMode="auto">
            <a:xfrm>
              <a:off x="4685" y="2807"/>
              <a:ext cx="315" cy="131"/>
            </a:xfrm>
            <a:prstGeom prst="ellipse">
              <a:avLst/>
            </a:prstGeom>
            <a:solidFill>
              <a:srgbClr val="B7CEFD"/>
            </a:solidFill>
            <a:ln>
              <a:noFill/>
            </a:ln>
            <a:extLst>
              <a:ext uri="{91240B29-F687-4F45-9708-019B960494DF}">
                <a14:hiddenLine xmlns:a14="http://schemas.microsoft.com/office/drawing/2010/main" w="9525">
                  <a:solidFill>
                    <a:srgbClr val="000000"/>
                  </a:solidFill>
                  <a:round/>
                  <a:headEnd/>
                  <a:tailEnd/>
                </a14:hiddenLine>
              </a:ext>
            </a:extLst>
          </p:spPr>
          <p:txBody>
            <a:bodyPr lIns="92075" tIns="46038" rIns="92075" bIns="46038"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4</a:t>
              </a:r>
            </a:p>
          </p:txBody>
        </p:sp>
        <p:sp>
          <p:nvSpPr>
            <p:cNvPr id="47288" name="Oval 35">
              <a:extLst>
                <a:ext uri="{FF2B5EF4-FFF2-40B4-BE49-F238E27FC236}">
                  <a16:creationId xmlns:a16="http://schemas.microsoft.com/office/drawing/2014/main" id="{79346EEF-9CE3-498E-B49D-E52E7E21FCB7}"/>
                </a:ext>
              </a:extLst>
            </p:cNvPr>
            <p:cNvSpPr>
              <a:spLocks noChangeArrowheads="1"/>
            </p:cNvSpPr>
            <p:nvPr/>
          </p:nvSpPr>
          <p:spPr bwMode="auto">
            <a:xfrm>
              <a:off x="5018" y="2807"/>
              <a:ext cx="315" cy="131"/>
            </a:xfrm>
            <a:prstGeom prst="ellipse">
              <a:avLst/>
            </a:prstGeom>
            <a:solidFill>
              <a:srgbClr val="B7CEFD"/>
            </a:solidFill>
            <a:ln>
              <a:noFill/>
            </a:ln>
            <a:extLst>
              <a:ext uri="{91240B29-F687-4F45-9708-019B960494DF}">
                <a14:hiddenLine xmlns:a14="http://schemas.microsoft.com/office/drawing/2010/main" w="9525">
                  <a:solidFill>
                    <a:srgbClr val="000000"/>
                  </a:solidFill>
                  <a:round/>
                  <a:headEnd/>
                  <a:tailEnd/>
                </a14:hiddenLine>
              </a:ext>
            </a:extLst>
          </p:spPr>
          <p:txBody>
            <a:bodyPr lIns="92075" tIns="46038" rIns="92075" bIns="46038"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5</a:t>
              </a:r>
            </a:p>
          </p:txBody>
        </p:sp>
        <p:sp>
          <p:nvSpPr>
            <p:cNvPr id="47289" name="Oval 36">
              <a:extLst>
                <a:ext uri="{FF2B5EF4-FFF2-40B4-BE49-F238E27FC236}">
                  <a16:creationId xmlns:a16="http://schemas.microsoft.com/office/drawing/2014/main" id="{E66F8351-1CA4-4147-A476-45B5A49E16FD}"/>
                </a:ext>
              </a:extLst>
            </p:cNvPr>
            <p:cNvSpPr>
              <a:spLocks noChangeArrowheads="1"/>
            </p:cNvSpPr>
            <p:nvPr/>
          </p:nvSpPr>
          <p:spPr bwMode="auto">
            <a:xfrm>
              <a:off x="3830" y="3024"/>
              <a:ext cx="315" cy="131"/>
            </a:xfrm>
            <a:prstGeom prst="ellipse">
              <a:avLst/>
            </a:prstGeom>
            <a:solidFill>
              <a:srgbClr val="B7CEFD"/>
            </a:solidFill>
            <a:ln>
              <a:noFill/>
            </a:ln>
            <a:extLst>
              <a:ext uri="{91240B29-F687-4F45-9708-019B960494DF}">
                <a14:hiddenLine xmlns:a14="http://schemas.microsoft.com/office/drawing/2010/main" w="9525">
                  <a:solidFill>
                    <a:srgbClr val="000000"/>
                  </a:solidFill>
                  <a:round/>
                  <a:headEnd/>
                  <a:tailEnd/>
                </a14:hiddenLine>
              </a:ext>
            </a:extLst>
          </p:spPr>
          <p:txBody>
            <a:bodyPr lIns="92075" tIns="46038" rIns="92075" bIns="46038"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endParaRPr kumimoji="0" lang="en-US" altLang="en-US" sz="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7290" name="Oval 37">
              <a:extLst>
                <a:ext uri="{FF2B5EF4-FFF2-40B4-BE49-F238E27FC236}">
                  <a16:creationId xmlns:a16="http://schemas.microsoft.com/office/drawing/2014/main" id="{BFAB9CB1-8B92-44A2-84A9-A1D1921C09ED}"/>
                </a:ext>
              </a:extLst>
            </p:cNvPr>
            <p:cNvSpPr>
              <a:spLocks noChangeArrowheads="1"/>
            </p:cNvSpPr>
            <p:nvPr/>
          </p:nvSpPr>
          <p:spPr bwMode="auto">
            <a:xfrm>
              <a:off x="4163" y="3024"/>
              <a:ext cx="315" cy="131"/>
            </a:xfrm>
            <a:prstGeom prst="ellipse">
              <a:avLst/>
            </a:prstGeom>
            <a:solidFill>
              <a:srgbClr val="B7CEFD"/>
            </a:solidFill>
            <a:ln>
              <a:noFill/>
            </a:ln>
            <a:extLst>
              <a:ext uri="{91240B29-F687-4F45-9708-019B960494DF}">
                <a14:hiddenLine xmlns:a14="http://schemas.microsoft.com/office/drawing/2010/main" w="9525">
                  <a:solidFill>
                    <a:srgbClr val="000000"/>
                  </a:solidFill>
                  <a:round/>
                  <a:headEnd/>
                  <a:tailEnd/>
                </a14:hiddenLine>
              </a:ext>
            </a:extLst>
          </p:spPr>
          <p:txBody>
            <a:bodyPr lIns="92075" tIns="46038" rIns="92075" bIns="46038"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endParaRPr kumimoji="0" lang="en-US" altLang="en-US" sz="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7291" name="Oval 38">
              <a:extLst>
                <a:ext uri="{FF2B5EF4-FFF2-40B4-BE49-F238E27FC236}">
                  <a16:creationId xmlns:a16="http://schemas.microsoft.com/office/drawing/2014/main" id="{A0F48735-82B6-42C7-8BDA-5A79035FEDD1}"/>
                </a:ext>
              </a:extLst>
            </p:cNvPr>
            <p:cNvSpPr>
              <a:spLocks noChangeArrowheads="1"/>
            </p:cNvSpPr>
            <p:nvPr/>
          </p:nvSpPr>
          <p:spPr bwMode="auto">
            <a:xfrm>
              <a:off x="4496" y="3024"/>
              <a:ext cx="315" cy="131"/>
            </a:xfrm>
            <a:prstGeom prst="ellipse">
              <a:avLst/>
            </a:prstGeom>
            <a:solidFill>
              <a:srgbClr val="B7CEFD"/>
            </a:solidFill>
            <a:ln>
              <a:noFill/>
            </a:ln>
            <a:extLst>
              <a:ext uri="{91240B29-F687-4F45-9708-019B960494DF}">
                <a14:hiddenLine xmlns:a14="http://schemas.microsoft.com/office/drawing/2010/main" w="9525">
                  <a:solidFill>
                    <a:srgbClr val="000000"/>
                  </a:solidFill>
                  <a:round/>
                  <a:headEnd/>
                  <a:tailEnd/>
                </a14:hiddenLine>
              </a:ext>
            </a:extLst>
          </p:spPr>
          <p:txBody>
            <a:bodyPr lIns="92075" tIns="46038" rIns="92075" bIns="46038"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endParaRPr kumimoji="0" lang="en-US" altLang="en-US" sz="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7292" name="Oval 39">
              <a:extLst>
                <a:ext uri="{FF2B5EF4-FFF2-40B4-BE49-F238E27FC236}">
                  <a16:creationId xmlns:a16="http://schemas.microsoft.com/office/drawing/2014/main" id="{645BBFD9-0137-41DB-A1D3-239F9A30BF9B}"/>
                </a:ext>
              </a:extLst>
            </p:cNvPr>
            <p:cNvSpPr>
              <a:spLocks noChangeArrowheads="1"/>
            </p:cNvSpPr>
            <p:nvPr/>
          </p:nvSpPr>
          <p:spPr bwMode="auto">
            <a:xfrm>
              <a:off x="4829" y="3024"/>
              <a:ext cx="315" cy="131"/>
            </a:xfrm>
            <a:prstGeom prst="ellipse">
              <a:avLst/>
            </a:prstGeom>
            <a:solidFill>
              <a:srgbClr val="B7CEFD"/>
            </a:solidFill>
            <a:ln>
              <a:noFill/>
            </a:ln>
            <a:extLst>
              <a:ext uri="{91240B29-F687-4F45-9708-019B960494DF}">
                <a14:hiddenLine xmlns:a14="http://schemas.microsoft.com/office/drawing/2010/main" w="9525">
                  <a:solidFill>
                    <a:srgbClr val="000000"/>
                  </a:solidFill>
                  <a:round/>
                  <a:headEnd/>
                  <a:tailEnd/>
                </a14:hiddenLine>
              </a:ext>
            </a:extLst>
          </p:spPr>
          <p:txBody>
            <a:bodyPr lIns="92075" tIns="46038" rIns="92075" bIns="46038"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endParaRPr kumimoji="0" lang="en-US" altLang="en-US" sz="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sp>
        <p:nvSpPr>
          <p:cNvPr id="47114" name="Rectangle 40">
            <a:extLst>
              <a:ext uri="{FF2B5EF4-FFF2-40B4-BE49-F238E27FC236}">
                <a16:creationId xmlns:a16="http://schemas.microsoft.com/office/drawing/2014/main" id="{71F43E19-D7D1-481E-82AA-FE814E3556C2}"/>
              </a:ext>
            </a:extLst>
          </p:cNvPr>
          <p:cNvSpPr>
            <a:spLocks noChangeArrowheads="1"/>
          </p:cNvSpPr>
          <p:nvPr/>
        </p:nvSpPr>
        <p:spPr bwMode="auto">
          <a:xfrm>
            <a:off x="1670050" y="2762250"/>
            <a:ext cx="2565400" cy="1943100"/>
          </a:xfrm>
          <a:prstGeom prst="rect">
            <a:avLst/>
          </a:prstGeom>
          <a:solidFill>
            <a:schemeClr val="bg1"/>
          </a:solidFill>
          <a:ln w="12700">
            <a:solidFill>
              <a:srgbClr val="587993"/>
            </a:solidFill>
            <a:miter lim="800000"/>
            <a:headEnd/>
            <a:tailEnd/>
          </a:ln>
        </p:spPr>
        <p:txBody>
          <a:bodyPr lIns="45720" rIns="45720"/>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endParaRPr kumimoji="0" lang="en-US" altLang="en-US" sz="700" b="1"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grpSp>
        <p:nvGrpSpPr>
          <p:cNvPr id="47115" name="Group 41">
            <a:extLst>
              <a:ext uri="{FF2B5EF4-FFF2-40B4-BE49-F238E27FC236}">
                <a16:creationId xmlns:a16="http://schemas.microsoft.com/office/drawing/2014/main" id="{ABCC99F7-BC59-463E-B678-2471FB4C99CA}"/>
              </a:ext>
            </a:extLst>
          </p:cNvPr>
          <p:cNvGrpSpPr>
            <a:grpSpLocks/>
          </p:cNvGrpSpPr>
          <p:nvPr/>
        </p:nvGrpSpPr>
        <p:grpSpPr bwMode="auto">
          <a:xfrm>
            <a:off x="3187700" y="3008314"/>
            <a:ext cx="971550" cy="1208087"/>
            <a:chOff x="966" y="2266"/>
            <a:chExt cx="770" cy="1086"/>
          </a:xfrm>
        </p:grpSpPr>
        <p:sp>
          <p:nvSpPr>
            <p:cNvPr id="47238" name="AutoShape 42">
              <a:extLst>
                <a:ext uri="{FF2B5EF4-FFF2-40B4-BE49-F238E27FC236}">
                  <a16:creationId xmlns:a16="http://schemas.microsoft.com/office/drawing/2014/main" id="{7ECFAA21-67F5-4BAB-AA74-A345492AA390}"/>
                </a:ext>
              </a:extLst>
            </p:cNvPr>
            <p:cNvSpPr>
              <a:spLocks noChangeArrowheads="1"/>
            </p:cNvSpPr>
            <p:nvPr/>
          </p:nvSpPr>
          <p:spPr bwMode="auto">
            <a:xfrm>
              <a:off x="966" y="2266"/>
              <a:ext cx="770" cy="1053"/>
            </a:xfrm>
            <a:prstGeom prst="triangle">
              <a:avLst>
                <a:gd name="adj" fmla="val 50000"/>
              </a:avLst>
            </a:prstGeom>
            <a:solidFill>
              <a:schemeClr val="bg1"/>
            </a:solidFill>
            <a:ln w="19050">
              <a:solidFill>
                <a:srgbClr val="A6A6A6"/>
              </a:solidFill>
              <a:miter lim="800000"/>
              <a:headEnd/>
              <a:tailEnd/>
            </a:ln>
          </p:spPr>
          <p:txBody>
            <a:bodyPr wrap="none"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endParaRPr kumimoji="0" lang="en-US" alt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239" name="Line 43">
              <a:extLst>
                <a:ext uri="{FF2B5EF4-FFF2-40B4-BE49-F238E27FC236}">
                  <a16:creationId xmlns:a16="http://schemas.microsoft.com/office/drawing/2014/main" id="{0ADC1A61-C485-404D-9FA7-1C7547F8DB2E}"/>
                </a:ext>
              </a:extLst>
            </p:cNvPr>
            <p:cNvSpPr>
              <a:spLocks noChangeShapeType="1"/>
            </p:cNvSpPr>
            <p:nvPr/>
          </p:nvSpPr>
          <p:spPr bwMode="auto">
            <a:xfrm flipH="1">
              <a:off x="1024" y="3150"/>
              <a:ext cx="654" cy="0"/>
            </a:xfrm>
            <a:prstGeom prst="line">
              <a:avLst/>
            </a:prstGeom>
            <a:noFill/>
            <a:ln w="19050">
              <a:solidFill>
                <a:srgbClr val="A6A6A6"/>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240" name="Line 44">
              <a:extLst>
                <a:ext uri="{FF2B5EF4-FFF2-40B4-BE49-F238E27FC236}">
                  <a16:creationId xmlns:a16="http://schemas.microsoft.com/office/drawing/2014/main" id="{07D784B1-6531-4913-BB39-3A1C55C1D3FB}"/>
                </a:ext>
              </a:extLst>
            </p:cNvPr>
            <p:cNvSpPr>
              <a:spLocks noChangeShapeType="1"/>
            </p:cNvSpPr>
            <p:nvPr/>
          </p:nvSpPr>
          <p:spPr bwMode="auto">
            <a:xfrm flipH="1">
              <a:off x="1081" y="2982"/>
              <a:ext cx="539" cy="0"/>
            </a:xfrm>
            <a:prstGeom prst="line">
              <a:avLst/>
            </a:prstGeom>
            <a:noFill/>
            <a:ln w="19050">
              <a:solidFill>
                <a:srgbClr val="A6A6A6"/>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241" name="Rectangle 45">
              <a:extLst>
                <a:ext uri="{FF2B5EF4-FFF2-40B4-BE49-F238E27FC236}">
                  <a16:creationId xmlns:a16="http://schemas.microsoft.com/office/drawing/2014/main" id="{3CA3A760-8D14-40E2-9BCA-95A443ED520F}"/>
                </a:ext>
              </a:extLst>
            </p:cNvPr>
            <p:cNvSpPr>
              <a:spLocks noChangeArrowheads="1"/>
            </p:cNvSpPr>
            <p:nvPr/>
          </p:nvSpPr>
          <p:spPr bwMode="auto">
            <a:xfrm>
              <a:off x="1031" y="3159"/>
              <a:ext cx="642"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45720" rIns="45720">
              <a:spAutoFit/>
            </a:bodyP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r>
                <a:rPr kumimoji="0" lang="en-US" altLang="en-US" sz="800" b="1" i="0" u="none" strike="noStrike" kern="1200" cap="none" spc="0" normalizeH="0" baseline="0" noProof="0">
                  <a:ln>
                    <a:noFill/>
                  </a:ln>
                  <a:solidFill>
                    <a:srgbClr val="000000"/>
                  </a:solidFill>
                  <a:effectLst/>
                  <a:uLnTx/>
                  <a:uFillTx/>
                  <a:latin typeface="Arial Narrow" panose="020B0606020202030204" pitchFamily="34" charset="0"/>
                  <a:ea typeface="+mn-ea"/>
                  <a:cs typeface="+mn-cs"/>
                </a:rPr>
                <a:t>Dashboard</a:t>
              </a:r>
            </a:p>
          </p:txBody>
        </p:sp>
        <p:sp>
          <p:nvSpPr>
            <p:cNvPr id="47242" name="Rectangle 46">
              <a:extLst>
                <a:ext uri="{FF2B5EF4-FFF2-40B4-BE49-F238E27FC236}">
                  <a16:creationId xmlns:a16="http://schemas.microsoft.com/office/drawing/2014/main" id="{1AA50C5B-DADD-495C-A5A6-83B60BF370A0}"/>
                </a:ext>
              </a:extLst>
            </p:cNvPr>
            <p:cNvSpPr>
              <a:spLocks noChangeArrowheads="1"/>
            </p:cNvSpPr>
            <p:nvPr/>
          </p:nvSpPr>
          <p:spPr bwMode="auto">
            <a:xfrm>
              <a:off x="1000" y="2957"/>
              <a:ext cx="701"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45720" rIns="45720">
              <a:spAutoFit/>
            </a:bodyP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r>
                <a:rPr kumimoji="0" lang="en-US" altLang="en-US" sz="800" b="1" i="0" u="none" strike="noStrike" kern="1200" cap="none" spc="0" normalizeH="0" baseline="0" noProof="0">
                  <a:ln>
                    <a:noFill/>
                  </a:ln>
                  <a:solidFill>
                    <a:srgbClr val="000000"/>
                  </a:solidFill>
                  <a:effectLst/>
                  <a:uLnTx/>
                  <a:uFillTx/>
                  <a:latin typeface="Arial Narrow" panose="020B0606020202030204" pitchFamily="34" charset="0"/>
                  <a:ea typeface="+mn-ea"/>
                  <a:cs typeface="+mn-cs"/>
                </a:rPr>
                <a:t>Strategic </a:t>
              </a:r>
              <a:br>
                <a:rPr kumimoji="0" lang="en-US" altLang="en-US" sz="800" b="1" i="0" u="none" strike="noStrike" kern="1200" cap="none" spc="0" normalizeH="0" baseline="0" noProof="0">
                  <a:ln>
                    <a:noFill/>
                  </a:ln>
                  <a:solidFill>
                    <a:srgbClr val="000000"/>
                  </a:solidFill>
                  <a:effectLst/>
                  <a:uLnTx/>
                  <a:uFillTx/>
                  <a:latin typeface="Arial Narrow" panose="020B0606020202030204" pitchFamily="34" charset="0"/>
                  <a:ea typeface="+mn-ea"/>
                  <a:cs typeface="+mn-cs"/>
                </a:rPr>
              </a:br>
              <a:r>
                <a:rPr kumimoji="0" lang="en-US" altLang="en-US" sz="800" b="1" i="0" u="none" strike="noStrike" kern="1200" cap="none" spc="0" normalizeH="0" baseline="0" noProof="0">
                  <a:ln>
                    <a:noFill/>
                  </a:ln>
                  <a:solidFill>
                    <a:srgbClr val="000000"/>
                  </a:solidFill>
                  <a:effectLst/>
                  <a:uLnTx/>
                  <a:uFillTx/>
                  <a:latin typeface="Arial Narrow" panose="020B0606020202030204" pitchFamily="34" charset="0"/>
                  <a:ea typeface="+mn-ea"/>
                  <a:cs typeface="+mn-cs"/>
                </a:rPr>
                <a:t>Job Family</a:t>
              </a:r>
            </a:p>
          </p:txBody>
        </p:sp>
        <p:grpSp>
          <p:nvGrpSpPr>
            <p:cNvPr id="47243" name="Group 47">
              <a:extLst>
                <a:ext uri="{FF2B5EF4-FFF2-40B4-BE49-F238E27FC236}">
                  <a16:creationId xmlns:a16="http://schemas.microsoft.com/office/drawing/2014/main" id="{2F466D1E-30FE-4571-8FD8-DDBD024F347C}"/>
                </a:ext>
              </a:extLst>
            </p:cNvPr>
            <p:cNvGrpSpPr>
              <a:grpSpLocks/>
            </p:cNvGrpSpPr>
            <p:nvPr/>
          </p:nvGrpSpPr>
          <p:grpSpPr bwMode="auto">
            <a:xfrm>
              <a:off x="1198" y="2543"/>
              <a:ext cx="310" cy="383"/>
              <a:chOff x="1198" y="2495"/>
              <a:chExt cx="310" cy="383"/>
            </a:xfrm>
          </p:grpSpPr>
          <p:sp>
            <p:nvSpPr>
              <p:cNvPr id="47244" name="Arc 48">
                <a:extLst>
                  <a:ext uri="{FF2B5EF4-FFF2-40B4-BE49-F238E27FC236}">
                    <a16:creationId xmlns:a16="http://schemas.microsoft.com/office/drawing/2014/main" id="{9D89798C-DD17-44C8-B20E-09F0436579DD}"/>
                  </a:ext>
                </a:extLst>
              </p:cNvPr>
              <p:cNvSpPr>
                <a:spLocks/>
              </p:cNvSpPr>
              <p:nvPr/>
            </p:nvSpPr>
            <p:spPr bwMode="auto">
              <a:xfrm flipH="1">
                <a:off x="1261" y="2540"/>
                <a:ext cx="34" cy="131"/>
              </a:xfrm>
              <a:custGeom>
                <a:avLst/>
                <a:gdLst>
                  <a:gd name="T0" fmla="*/ 0 w 21586"/>
                  <a:gd name="T1" fmla="*/ 0 h 21592"/>
                  <a:gd name="T2" fmla="*/ 0 w 21586"/>
                  <a:gd name="T3" fmla="*/ 0 h 21592"/>
                  <a:gd name="T4" fmla="*/ 0 w 21586"/>
                  <a:gd name="T5" fmla="*/ 0 h 21592"/>
                  <a:gd name="T6" fmla="*/ 0 60000 65536"/>
                  <a:gd name="T7" fmla="*/ 0 60000 65536"/>
                  <a:gd name="T8" fmla="*/ 0 60000 65536"/>
                  <a:gd name="T9" fmla="*/ 0 w 21586"/>
                  <a:gd name="T10" fmla="*/ 0 h 21592"/>
                  <a:gd name="T11" fmla="*/ 21586 w 21586"/>
                  <a:gd name="T12" fmla="*/ 21592 h 21592"/>
                </a:gdLst>
                <a:ahLst/>
                <a:cxnLst>
                  <a:cxn ang="T6">
                    <a:pos x="T0" y="T1"/>
                  </a:cxn>
                  <a:cxn ang="T7">
                    <a:pos x="T2" y="T3"/>
                  </a:cxn>
                  <a:cxn ang="T8">
                    <a:pos x="T4" y="T5"/>
                  </a:cxn>
                </a:cxnLst>
                <a:rect l="T9" t="T10" r="T11" b="T12"/>
                <a:pathLst>
                  <a:path w="21586" h="21592" fill="none" extrusionOk="0">
                    <a:moveTo>
                      <a:pt x="595" y="0"/>
                    </a:moveTo>
                    <a:cubicBezTo>
                      <a:pt x="11983" y="314"/>
                      <a:pt x="21168" y="9418"/>
                      <a:pt x="21585" y="20802"/>
                    </a:cubicBezTo>
                  </a:path>
                  <a:path w="21586" h="21592" stroke="0" extrusionOk="0">
                    <a:moveTo>
                      <a:pt x="595" y="0"/>
                    </a:moveTo>
                    <a:cubicBezTo>
                      <a:pt x="11983" y="314"/>
                      <a:pt x="21168" y="9418"/>
                      <a:pt x="21585" y="20802"/>
                    </a:cubicBezTo>
                    <a:lnTo>
                      <a:pt x="0" y="21592"/>
                    </a:lnTo>
                    <a:lnTo>
                      <a:pt x="595" y="0"/>
                    </a:lnTo>
                    <a:close/>
                  </a:path>
                </a:pathLst>
              </a:custGeom>
              <a:noFill/>
              <a:ln w="9525" cap="rnd">
                <a:solidFill>
                  <a:srgbClr val="FF8000"/>
                </a:solidFill>
                <a:round/>
                <a:headEnd/>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245" name="Arc 49">
                <a:extLst>
                  <a:ext uri="{FF2B5EF4-FFF2-40B4-BE49-F238E27FC236}">
                    <a16:creationId xmlns:a16="http://schemas.microsoft.com/office/drawing/2014/main" id="{35781A18-FBCA-4F84-AD2E-841F64DBDB4D}"/>
                  </a:ext>
                </a:extLst>
              </p:cNvPr>
              <p:cNvSpPr>
                <a:spLocks/>
              </p:cNvSpPr>
              <p:nvPr/>
            </p:nvSpPr>
            <p:spPr bwMode="auto">
              <a:xfrm>
                <a:off x="1413" y="2540"/>
                <a:ext cx="34" cy="131"/>
              </a:xfrm>
              <a:custGeom>
                <a:avLst/>
                <a:gdLst>
                  <a:gd name="T0" fmla="*/ 0 w 21586"/>
                  <a:gd name="T1" fmla="*/ 0 h 21592"/>
                  <a:gd name="T2" fmla="*/ 0 w 21586"/>
                  <a:gd name="T3" fmla="*/ 0 h 21592"/>
                  <a:gd name="T4" fmla="*/ 0 w 21586"/>
                  <a:gd name="T5" fmla="*/ 0 h 21592"/>
                  <a:gd name="T6" fmla="*/ 0 60000 65536"/>
                  <a:gd name="T7" fmla="*/ 0 60000 65536"/>
                  <a:gd name="T8" fmla="*/ 0 60000 65536"/>
                  <a:gd name="T9" fmla="*/ 0 w 21586"/>
                  <a:gd name="T10" fmla="*/ 0 h 21592"/>
                  <a:gd name="T11" fmla="*/ 21586 w 21586"/>
                  <a:gd name="T12" fmla="*/ 21592 h 21592"/>
                </a:gdLst>
                <a:ahLst/>
                <a:cxnLst>
                  <a:cxn ang="T6">
                    <a:pos x="T0" y="T1"/>
                  </a:cxn>
                  <a:cxn ang="T7">
                    <a:pos x="T2" y="T3"/>
                  </a:cxn>
                  <a:cxn ang="T8">
                    <a:pos x="T4" y="T5"/>
                  </a:cxn>
                </a:cxnLst>
                <a:rect l="T9" t="T10" r="T11" b="T12"/>
                <a:pathLst>
                  <a:path w="21586" h="21592" fill="none" extrusionOk="0">
                    <a:moveTo>
                      <a:pt x="595" y="0"/>
                    </a:moveTo>
                    <a:cubicBezTo>
                      <a:pt x="11983" y="314"/>
                      <a:pt x="21168" y="9418"/>
                      <a:pt x="21585" y="20802"/>
                    </a:cubicBezTo>
                  </a:path>
                  <a:path w="21586" h="21592" stroke="0" extrusionOk="0">
                    <a:moveTo>
                      <a:pt x="595" y="0"/>
                    </a:moveTo>
                    <a:cubicBezTo>
                      <a:pt x="11983" y="314"/>
                      <a:pt x="21168" y="9418"/>
                      <a:pt x="21585" y="20802"/>
                    </a:cubicBezTo>
                    <a:lnTo>
                      <a:pt x="0" y="21592"/>
                    </a:lnTo>
                    <a:lnTo>
                      <a:pt x="595" y="0"/>
                    </a:lnTo>
                    <a:close/>
                  </a:path>
                </a:pathLst>
              </a:custGeom>
              <a:noFill/>
              <a:ln w="9525" cap="rnd">
                <a:solidFill>
                  <a:srgbClr val="FF8000"/>
                </a:solidFill>
                <a:round/>
                <a:headEnd/>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246" name="Arc 50">
                <a:extLst>
                  <a:ext uri="{FF2B5EF4-FFF2-40B4-BE49-F238E27FC236}">
                    <a16:creationId xmlns:a16="http://schemas.microsoft.com/office/drawing/2014/main" id="{55F0A0F0-D1CF-4588-B8CA-E9E1FC7BB891}"/>
                  </a:ext>
                </a:extLst>
              </p:cNvPr>
              <p:cNvSpPr>
                <a:spLocks/>
              </p:cNvSpPr>
              <p:nvPr/>
            </p:nvSpPr>
            <p:spPr bwMode="auto">
              <a:xfrm flipH="1">
                <a:off x="1351" y="2540"/>
                <a:ext cx="34" cy="131"/>
              </a:xfrm>
              <a:custGeom>
                <a:avLst/>
                <a:gdLst>
                  <a:gd name="T0" fmla="*/ 0 w 21586"/>
                  <a:gd name="T1" fmla="*/ 0 h 21592"/>
                  <a:gd name="T2" fmla="*/ 0 w 21586"/>
                  <a:gd name="T3" fmla="*/ 0 h 21592"/>
                  <a:gd name="T4" fmla="*/ 0 w 21586"/>
                  <a:gd name="T5" fmla="*/ 0 h 21592"/>
                  <a:gd name="T6" fmla="*/ 0 60000 65536"/>
                  <a:gd name="T7" fmla="*/ 0 60000 65536"/>
                  <a:gd name="T8" fmla="*/ 0 60000 65536"/>
                  <a:gd name="T9" fmla="*/ 0 w 21586"/>
                  <a:gd name="T10" fmla="*/ 0 h 21592"/>
                  <a:gd name="T11" fmla="*/ 21586 w 21586"/>
                  <a:gd name="T12" fmla="*/ 21592 h 21592"/>
                </a:gdLst>
                <a:ahLst/>
                <a:cxnLst>
                  <a:cxn ang="T6">
                    <a:pos x="T0" y="T1"/>
                  </a:cxn>
                  <a:cxn ang="T7">
                    <a:pos x="T2" y="T3"/>
                  </a:cxn>
                  <a:cxn ang="T8">
                    <a:pos x="T4" y="T5"/>
                  </a:cxn>
                </a:cxnLst>
                <a:rect l="T9" t="T10" r="T11" b="T12"/>
                <a:pathLst>
                  <a:path w="21586" h="21592" fill="none" extrusionOk="0">
                    <a:moveTo>
                      <a:pt x="595" y="0"/>
                    </a:moveTo>
                    <a:cubicBezTo>
                      <a:pt x="11983" y="314"/>
                      <a:pt x="21168" y="9418"/>
                      <a:pt x="21585" y="20802"/>
                    </a:cubicBezTo>
                  </a:path>
                  <a:path w="21586" h="21592" stroke="0" extrusionOk="0">
                    <a:moveTo>
                      <a:pt x="595" y="0"/>
                    </a:moveTo>
                    <a:cubicBezTo>
                      <a:pt x="11983" y="314"/>
                      <a:pt x="21168" y="9418"/>
                      <a:pt x="21585" y="20802"/>
                    </a:cubicBezTo>
                    <a:lnTo>
                      <a:pt x="0" y="21592"/>
                    </a:lnTo>
                    <a:lnTo>
                      <a:pt x="595" y="0"/>
                    </a:lnTo>
                    <a:close/>
                  </a:path>
                </a:pathLst>
              </a:custGeom>
              <a:noFill/>
              <a:ln w="9525" cap="rnd">
                <a:solidFill>
                  <a:srgbClr val="FF8000"/>
                </a:solidFill>
                <a:round/>
                <a:headEnd/>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grpSp>
            <p:nvGrpSpPr>
              <p:cNvPr id="47247" name="Group 51">
                <a:extLst>
                  <a:ext uri="{FF2B5EF4-FFF2-40B4-BE49-F238E27FC236}">
                    <a16:creationId xmlns:a16="http://schemas.microsoft.com/office/drawing/2014/main" id="{BC8ECF55-BEB9-49D5-9292-24AE3AB9A470}"/>
                  </a:ext>
                </a:extLst>
              </p:cNvPr>
              <p:cNvGrpSpPr>
                <a:grpSpLocks/>
              </p:cNvGrpSpPr>
              <p:nvPr/>
            </p:nvGrpSpPr>
            <p:grpSpPr bwMode="auto">
              <a:xfrm>
                <a:off x="1284" y="2495"/>
                <a:ext cx="152" cy="61"/>
                <a:chOff x="592" y="1824"/>
                <a:chExt cx="448" cy="64"/>
              </a:xfrm>
            </p:grpSpPr>
            <p:sp>
              <p:nvSpPr>
                <p:cNvPr id="47261" name="Oval 52">
                  <a:extLst>
                    <a:ext uri="{FF2B5EF4-FFF2-40B4-BE49-F238E27FC236}">
                      <a16:creationId xmlns:a16="http://schemas.microsoft.com/office/drawing/2014/main" id="{6BB0DDE5-7BDF-4A42-9C94-C891DC3931EA}"/>
                    </a:ext>
                  </a:extLst>
                </p:cNvPr>
                <p:cNvSpPr>
                  <a:spLocks noChangeArrowheads="1"/>
                </p:cNvSpPr>
                <p:nvPr/>
              </p:nvSpPr>
              <p:spPr bwMode="auto">
                <a:xfrm>
                  <a:off x="592" y="1824"/>
                  <a:ext cx="192" cy="64"/>
                </a:xfrm>
                <a:prstGeom prst="ellipse">
                  <a:avLst/>
                </a:prstGeom>
                <a:solidFill>
                  <a:srgbClr val="B9D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endParaRPr kumimoji="0" lang="en-US" alt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262" name="Oval 53">
                  <a:extLst>
                    <a:ext uri="{FF2B5EF4-FFF2-40B4-BE49-F238E27FC236}">
                      <a16:creationId xmlns:a16="http://schemas.microsoft.com/office/drawing/2014/main" id="{C59784E1-5689-4DD1-B53E-19763B5577C6}"/>
                    </a:ext>
                  </a:extLst>
                </p:cNvPr>
                <p:cNvSpPr>
                  <a:spLocks noChangeArrowheads="1"/>
                </p:cNvSpPr>
                <p:nvPr/>
              </p:nvSpPr>
              <p:spPr bwMode="auto">
                <a:xfrm>
                  <a:off x="848" y="1824"/>
                  <a:ext cx="192" cy="64"/>
                </a:xfrm>
                <a:prstGeom prst="ellipse">
                  <a:avLst/>
                </a:prstGeom>
                <a:solidFill>
                  <a:srgbClr val="B9D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endParaRPr kumimoji="0" lang="en-US" alt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grpSp>
          <p:sp>
            <p:nvSpPr>
              <p:cNvPr id="47248" name="Arc 54">
                <a:extLst>
                  <a:ext uri="{FF2B5EF4-FFF2-40B4-BE49-F238E27FC236}">
                    <a16:creationId xmlns:a16="http://schemas.microsoft.com/office/drawing/2014/main" id="{F8DD7221-F4DC-4424-855C-5E774AEFFD35}"/>
                  </a:ext>
                </a:extLst>
              </p:cNvPr>
              <p:cNvSpPr>
                <a:spLocks/>
              </p:cNvSpPr>
              <p:nvPr/>
            </p:nvSpPr>
            <p:spPr bwMode="auto">
              <a:xfrm flipH="1">
                <a:off x="1212" y="2707"/>
                <a:ext cx="34" cy="131"/>
              </a:xfrm>
              <a:custGeom>
                <a:avLst/>
                <a:gdLst>
                  <a:gd name="T0" fmla="*/ 0 w 21586"/>
                  <a:gd name="T1" fmla="*/ 0 h 21592"/>
                  <a:gd name="T2" fmla="*/ 0 w 21586"/>
                  <a:gd name="T3" fmla="*/ 0 h 21592"/>
                  <a:gd name="T4" fmla="*/ 0 w 21586"/>
                  <a:gd name="T5" fmla="*/ 0 h 21592"/>
                  <a:gd name="T6" fmla="*/ 0 60000 65536"/>
                  <a:gd name="T7" fmla="*/ 0 60000 65536"/>
                  <a:gd name="T8" fmla="*/ 0 60000 65536"/>
                  <a:gd name="T9" fmla="*/ 0 w 21586"/>
                  <a:gd name="T10" fmla="*/ 0 h 21592"/>
                  <a:gd name="T11" fmla="*/ 21586 w 21586"/>
                  <a:gd name="T12" fmla="*/ 21592 h 21592"/>
                </a:gdLst>
                <a:ahLst/>
                <a:cxnLst>
                  <a:cxn ang="T6">
                    <a:pos x="T0" y="T1"/>
                  </a:cxn>
                  <a:cxn ang="T7">
                    <a:pos x="T2" y="T3"/>
                  </a:cxn>
                  <a:cxn ang="T8">
                    <a:pos x="T4" y="T5"/>
                  </a:cxn>
                </a:cxnLst>
                <a:rect l="T9" t="T10" r="T11" b="T12"/>
                <a:pathLst>
                  <a:path w="21586" h="21592" fill="none" extrusionOk="0">
                    <a:moveTo>
                      <a:pt x="595" y="0"/>
                    </a:moveTo>
                    <a:cubicBezTo>
                      <a:pt x="11983" y="314"/>
                      <a:pt x="21168" y="9418"/>
                      <a:pt x="21585" y="20802"/>
                    </a:cubicBezTo>
                  </a:path>
                  <a:path w="21586" h="21592" stroke="0" extrusionOk="0">
                    <a:moveTo>
                      <a:pt x="595" y="0"/>
                    </a:moveTo>
                    <a:cubicBezTo>
                      <a:pt x="11983" y="314"/>
                      <a:pt x="21168" y="9418"/>
                      <a:pt x="21585" y="20802"/>
                    </a:cubicBezTo>
                    <a:lnTo>
                      <a:pt x="0" y="21592"/>
                    </a:lnTo>
                    <a:lnTo>
                      <a:pt x="595" y="0"/>
                    </a:lnTo>
                    <a:close/>
                  </a:path>
                </a:pathLst>
              </a:custGeom>
              <a:noFill/>
              <a:ln w="9525" cap="rnd">
                <a:solidFill>
                  <a:srgbClr val="FF8000"/>
                </a:solidFill>
                <a:round/>
                <a:headEnd/>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249" name="Arc 55">
                <a:extLst>
                  <a:ext uri="{FF2B5EF4-FFF2-40B4-BE49-F238E27FC236}">
                    <a16:creationId xmlns:a16="http://schemas.microsoft.com/office/drawing/2014/main" id="{F5597098-4B0F-41B0-B18A-C618C5850293}"/>
                  </a:ext>
                </a:extLst>
              </p:cNvPr>
              <p:cNvSpPr>
                <a:spLocks/>
              </p:cNvSpPr>
              <p:nvPr/>
            </p:nvSpPr>
            <p:spPr bwMode="auto">
              <a:xfrm flipH="1">
                <a:off x="1310" y="2707"/>
                <a:ext cx="34" cy="131"/>
              </a:xfrm>
              <a:custGeom>
                <a:avLst/>
                <a:gdLst>
                  <a:gd name="T0" fmla="*/ 0 w 21586"/>
                  <a:gd name="T1" fmla="*/ 0 h 21592"/>
                  <a:gd name="T2" fmla="*/ 0 w 21586"/>
                  <a:gd name="T3" fmla="*/ 0 h 21592"/>
                  <a:gd name="T4" fmla="*/ 0 w 21586"/>
                  <a:gd name="T5" fmla="*/ 0 h 21592"/>
                  <a:gd name="T6" fmla="*/ 0 60000 65536"/>
                  <a:gd name="T7" fmla="*/ 0 60000 65536"/>
                  <a:gd name="T8" fmla="*/ 0 60000 65536"/>
                  <a:gd name="T9" fmla="*/ 0 w 21586"/>
                  <a:gd name="T10" fmla="*/ 0 h 21592"/>
                  <a:gd name="T11" fmla="*/ 21586 w 21586"/>
                  <a:gd name="T12" fmla="*/ 21592 h 21592"/>
                </a:gdLst>
                <a:ahLst/>
                <a:cxnLst>
                  <a:cxn ang="T6">
                    <a:pos x="T0" y="T1"/>
                  </a:cxn>
                  <a:cxn ang="T7">
                    <a:pos x="T2" y="T3"/>
                  </a:cxn>
                  <a:cxn ang="T8">
                    <a:pos x="T4" y="T5"/>
                  </a:cxn>
                </a:cxnLst>
                <a:rect l="T9" t="T10" r="T11" b="T12"/>
                <a:pathLst>
                  <a:path w="21586" h="21592" fill="none" extrusionOk="0">
                    <a:moveTo>
                      <a:pt x="595" y="0"/>
                    </a:moveTo>
                    <a:cubicBezTo>
                      <a:pt x="11983" y="314"/>
                      <a:pt x="21168" y="9418"/>
                      <a:pt x="21585" y="20802"/>
                    </a:cubicBezTo>
                  </a:path>
                  <a:path w="21586" h="21592" stroke="0" extrusionOk="0">
                    <a:moveTo>
                      <a:pt x="595" y="0"/>
                    </a:moveTo>
                    <a:cubicBezTo>
                      <a:pt x="11983" y="314"/>
                      <a:pt x="21168" y="9418"/>
                      <a:pt x="21585" y="20802"/>
                    </a:cubicBezTo>
                    <a:lnTo>
                      <a:pt x="0" y="21592"/>
                    </a:lnTo>
                    <a:lnTo>
                      <a:pt x="595" y="0"/>
                    </a:lnTo>
                    <a:close/>
                  </a:path>
                </a:pathLst>
              </a:custGeom>
              <a:noFill/>
              <a:ln w="9525" cap="rnd">
                <a:solidFill>
                  <a:srgbClr val="FF8000"/>
                </a:solidFill>
                <a:round/>
                <a:headEnd/>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250" name="Arc 56">
                <a:extLst>
                  <a:ext uri="{FF2B5EF4-FFF2-40B4-BE49-F238E27FC236}">
                    <a16:creationId xmlns:a16="http://schemas.microsoft.com/office/drawing/2014/main" id="{9A249A3B-0804-4121-8FAF-B1A9834C9105}"/>
                  </a:ext>
                </a:extLst>
              </p:cNvPr>
              <p:cNvSpPr>
                <a:spLocks/>
              </p:cNvSpPr>
              <p:nvPr/>
            </p:nvSpPr>
            <p:spPr bwMode="auto">
              <a:xfrm flipH="1">
                <a:off x="1387" y="2707"/>
                <a:ext cx="34" cy="131"/>
              </a:xfrm>
              <a:custGeom>
                <a:avLst/>
                <a:gdLst>
                  <a:gd name="T0" fmla="*/ 0 w 21586"/>
                  <a:gd name="T1" fmla="*/ 0 h 21592"/>
                  <a:gd name="T2" fmla="*/ 0 w 21586"/>
                  <a:gd name="T3" fmla="*/ 0 h 21592"/>
                  <a:gd name="T4" fmla="*/ 0 w 21586"/>
                  <a:gd name="T5" fmla="*/ 0 h 21592"/>
                  <a:gd name="T6" fmla="*/ 0 60000 65536"/>
                  <a:gd name="T7" fmla="*/ 0 60000 65536"/>
                  <a:gd name="T8" fmla="*/ 0 60000 65536"/>
                  <a:gd name="T9" fmla="*/ 0 w 21586"/>
                  <a:gd name="T10" fmla="*/ 0 h 21592"/>
                  <a:gd name="T11" fmla="*/ 21586 w 21586"/>
                  <a:gd name="T12" fmla="*/ 21592 h 21592"/>
                </a:gdLst>
                <a:ahLst/>
                <a:cxnLst>
                  <a:cxn ang="T6">
                    <a:pos x="T0" y="T1"/>
                  </a:cxn>
                  <a:cxn ang="T7">
                    <a:pos x="T2" y="T3"/>
                  </a:cxn>
                  <a:cxn ang="T8">
                    <a:pos x="T4" y="T5"/>
                  </a:cxn>
                </a:cxnLst>
                <a:rect l="T9" t="T10" r="T11" b="T12"/>
                <a:pathLst>
                  <a:path w="21586" h="21592" fill="none" extrusionOk="0">
                    <a:moveTo>
                      <a:pt x="595" y="0"/>
                    </a:moveTo>
                    <a:cubicBezTo>
                      <a:pt x="11983" y="314"/>
                      <a:pt x="21168" y="9418"/>
                      <a:pt x="21585" y="20802"/>
                    </a:cubicBezTo>
                  </a:path>
                  <a:path w="21586" h="21592" stroke="0" extrusionOk="0">
                    <a:moveTo>
                      <a:pt x="595" y="0"/>
                    </a:moveTo>
                    <a:cubicBezTo>
                      <a:pt x="11983" y="314"/>
                      <a:pt x="21168" y="9418"/>
                      <a:pt x="21585" y="20802"/>
                    </a:cubicBezTo>
                    <a:lnTo>
                      <a:pt x="0" y="21592"/>
                    </a:lnTo>
                    <a:lnTo>
                      <a:pt x="595" y="0"/>
                    </a:lnTo>
                    <a:close/>
                  </a:path>
                </a:pathLst>
              </a:custGeom>
              <a:noFill/>
              <a:ln w="9525" cap="rnd">
                <a:solidFill>
                  <a:srgbClr val="FF8000"/>
                </a:solidFill>
                <a:round/>
                <a:headEnd/>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251" name="Arc 57">
                <a:extLst>
                  <a:ext uri="{FF2B5EF4-FFF2-40B4-BE49-F238E27FC236}">
                    <a16:creationId xmlns:a16="http://schemas.microsoft.com/office/drawing/2014/main" id="{E5EE44ED-5619-4E89-9C88-4C8AFB0E25F4}"/>
                  </a:ext>
                </a:extLst>
              </p:cNvPr>
              <p:cNvSpPr>
                <a:spLocks/>
              </p:cNvSpPr>
              <p:nvPr/>
            </p:nvSpPr>
            <p:spPr bwMode="auto">
              <a:xfrm>
                <a:off x="1438" y="2699"/>
                <a:ext cx="35" cy="131"/>
              </a:xfrm>
              <a:custGeom>
                <a:avLst/>
                <a:gdLst>
                  <a:gd name="T0" fmla="*/ 0 w 21586"/>
                  <a:gd name="T1" fmla="*/ 0 h 21592"/>
                  <a:gd name="T2" fmla="*/ 0 w 21586"/>
                  <a:gd name="T3" fmla="*/ 0 h 21592"/>
                  <a:gd name="T4" fmla="*/ 0 w 21586"/>
                  <a:gd name="T5" fmla="*/ 0 h 21592"/>
                  <a:gd name="T6" fmla="*/ 0 60000 65536"/>
                  <a:gd name="T7" fmla="*/ 0 60000 65536"/>
                  <a:gd name="T8" fmla="*/ 0 60000 65536"/>
                  <a:gd name="T9" fmla="*/ 0 w 21586"/>
                  <a:gd name="T10" fmla="*/ 0 h 21592"/>
                  <a:gd name="T11" fmla="*/ 21586 w 21586"/>
                  <a:gd name="T12" fmla="*/ 21592 h 21592"/>
                </a:gdLst>
                <a:ahLst/>
                <a:cxnLst>
                  <a:cxn ang="T6">
                    <a:pos x="T0" y="T1"/>
                  </a:cxn>
                  <a:cxn ang="T7">
                    <a:pos x="T2" y="T3"/>
                  </a:cxn>
                  <a:cxn ang="T8">
                    <a:pos x="T4" y="T5"/>
                  </a:cxn>
                </a:cxnLst>
                <a:rect l="T9" t="T10" r="T11" b="T12"/>
                <a:pathLst>
                  <a:path w="21586" h="21592" fill="none" extrusionOk="0">
                    <a:moveTo>
                      <a:pt x="595" y="0"/>
                    </a:moveTo>
                    <a:cubicBezTo>
                      <a:pt x="11983" y="314"/>
                      <a:pt x="21168" y="9418"/>
                      <a:pt x="21585" y="20802"/>
                    </a:cubicBezTo>
                  </a:path>
                  <a:path w="21586" h="21592" stroke="0" extrusionOk="0">
                    <a:moveTo>
                      <a:pt x="595" y="0"/>
                    </a:moveTo>
                    <a:cubicBezTo>
                      <a:pt x="11983" y="314"/>
                      <a:pt x="21168" y="9418"/>
                      <a:pt x="21585" y="20802"/>
                    </a:cubicBezTo>
                    <a:lnTo>
                      <a:pt x="0" y="21592"/>
                    </a:lnTo>
                    <a:lnTo>
                      <a:pt x="595" y="0"/>
                    </a:lnTo>
                    <a:close/>
                  </a:path>
                </a:pathLst>
              </a:custGeom>
              <a:noFill/>
              <a:ln w="9525" cap="rnd">
                <a:solidFill>
                  <a:srgbClr val="FF8000"/>
                </a:solidFill>
                <a:round/>
                <a:headEnd/>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252" name="Arc 58">
                <a:extLst>
                  <a:ext uri="{FF2B5EF4-FFF2-40B4-BE49-F238E27FC236}">
                    <a16:creationId xmlns:a16="http://schemas.microsoft.com/office/drawing/2014/main" id="{668B6FCC-7376-4842-BD0C-A64A88EBF75F}"/>
                  </a:ext>
                </a:extLst>
              </p:cNvPr>
              <p:cNvSpPr>
                <a:spLocks/>
              </p:cNvSpPr>
              <p:nvPr/>
            </p:nvSpPr>
            <p:spPr bwMode="auto">
              <a:xfrm>
                <a:off x="1268" y="2707"/>
                <a:ext cx="35" cy="131"/>
              </a:xfrm>
              <a:custGeom>
                <a:avLst/>
                <a:gdLst>
                  <a:gd name="T0" fmla="*/ 0 w 21586"/>
                  <a:gd name="T1" fmla="*/ 0 h 21592"/>
                  <a:gd name="T2" fmla="*/ 0 w 21586"/>
                  <a:gd name="T3" fmla="*/ 0 h 21592"/>
                  <a:gd name="T4" fmla="*/ 0 w 21586"/>
                  <a:gd name="T5" fmla="*/ 0 h 21592"/>
                  <a:gd name="T6" fmla="*/ 0 60000 65536"/>
                  <a:gd name="T7" fmla="*/ 0 60000 65536"/>
                  <a:gd name="T8" fmla="*/ 0 60000 65536"/>
                  <a:gd name="T9" fmla="*/ 0 w 21586"/>
                  <a:gd name="T10" fmla="*/ 0 h 21592"/>
                  <a:gd name="T11" fmla="*/ 21586 w 21586"/>
                  <a:gd name="T12" fmla="*/ 21592 h 21592"/>
                </a:gdLst>
                <a:ahLst/>
                <a:cxnLst>
                  <a:cxn ang="T6">
                    <a:pos x="T0" y="T1"/>
                  </a:cxn>
                  <a:cxn ang="T7">
                    <a:pos x="T2" y="T3"/>
                  </a:cxn>
                  <a:cxn ang="T8">
                    <a:pos x="T4" y="T5"/>
                  </a:cxn>
                </a:cxnLst>
                <a:rect l="T9" t="T10" r="T11" b="T12"/>
                <a:pathLst>
                  <a:path w="21586" h="21592" fill="none" extrusionOk="0">
                    <a:moveTo>
                      <a:pt x="595" y="0"/>
                    </a:moveTo>
                    <a:cubicBezTo>
                      <a:pt x="11983" y="314"/>
                      <a:pt x="21168" y="9418"/>
                      <a:pt x="21585" y="20802"/>
                    </a:cubicBezTo>
                  </a:path>
                  <a:path w="21586" h="21592" stroke="0" extrusionOk="0">
                    <a:moveTo>
                      <a:pt x="595" y="0"/>
                    </a:moveTo>
                    <a:cubicBezTo>
                      <a:pt x="11983" y="314"/>
                      <a:pt x="21168" y="9418"/>
                      <a:pt x="21585" y="20802"/>
                    </a:cubicBezTo>
                    <a:lnTo>
                      <a:pt x="0" y="21592"/>
                    </a:lnTo>
                    <a:lnTo>
                      <a:pt x="595" y="0"/>
                    </a:lnTo>
                    <a:close/>
                  </a:path>
                </a:pathLst>
              </a:custGeom>
              <a:noFill/>
              <a:ln w="9525" cap="rnd">
                <a:solidFill>
                  <a:srgbClr val="FF8000"/>
                </a:solidFill>
                <a:round/>
                <a:headEnd/>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253" name="Oval 59">
                <a:extLst>
                  <a:ext uri="{FF2B5EF4-FFF2-40B4-BE49-F238E27FC236}">
                    <a16:creationId xmlns:a16="http://schemas.microsoft.com/office/drawing/2014/main" id="{40E49C11-8C5F-4C21-A15C-4C019B8C5B5D}"/>
                  </a:ext>
                </a:extLst>
              </p:cNvPr>
              <p:cNvSpPr>
                <a:spLocks noChangeArrowheads="1"/>
              </p:cNvSpPr>
              <p:nvPr/>
            </p:nvSpPr>
            <p:spPr bwMode="auto">
              <a:xfrm>
                <a:off x="1443" y="2817"/>
                <a:ext cx="65" cy="61"/>
              </a:xfrm>
              <a:prstGeom prst="ellipse">
                <a:avLst/>
              </a:prstGeom>
              <a:solidFill>
                <a:srgbClr val="B9D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endParaRPr kumimoji="0" lang="en-US" alt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254" name="Oval 60">
                <a:extLst>
                  <a:ext uri="{FF2B5EF4-FFF2-40B4-BE49-F238E27FC236}">
                    <a16:creationId xmlns:a16="http://schemas.microsoft.com/office/drawing/2014/main" id="{00A6DD45-5236-4BE2-92F1-6A567A783546}"/>
                  </a:ext>
                </a:extLst>
              </p:cNvPr>
              <p:cNvSpPr>
                <a:spLocks noChangeArrowheads="1"/>
              </p:cNvSpPr>
              <p:nvPr/>
            </p:nvSpPr>
            <p:spPr bwMode="auto">
              <a:xfrm>
                <a:off x="1198" y="2817"/>
                <a:ext cx="65" cy="61"/>
              </a:xfrm>
              <a:prstGeom prst="ellipse">
                <a:avLst/>
              </a:prstGeom>
              <a:solidFill>
                <a:srgbClr val="B9D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endParaRPr kumimoji="0" lang="en-US" alt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grpSp>
            <p:nvGrpSpPr>
              <p:cNvPr id="47255" name="Group 61">
                <a:extLst>
                  <a:ext uri="{FF2B5EF4-FFF2-40B4-BE49-F238E27FC236}">
                    <a16:creationId xmlns:a16="http://schemas.microsoft.com/office/drawing/2014/main" id="{E8C08B36-BA30-40CE-856B-0CAA4F3548DB}"/>
                  </a:ext>
                </a:extLst>
              </p:cNvPr>
              <p:cNvGrpSpPr>
                <a:grpSpLocks/>
              </p:cNvGrpSpPr>
              <p:nvPr/>
            </p:nvGrpSpPr>
            <p:grpSpPr bwMode="auto">
              <a:xfrm>
                <a:off x="1274" y="2817"/>
                <a:ext cx="152" cy="61"/>
                <a:chOff x="592" y="1824"/>
                <a:chExt cx="448" cy="64"/>
              </a:xfrm>
            </p:grpSpPr>
            <p:sp>
              <p:nvSpPr>
                <p:cNvPr id="47259" name="Oval 62">
                  <a:extLst>
                    <a:ext uri="{FF2B5EF4-FFF2-40B4-BE49-F238E27FC236}">
                      <a16:creationId xmlns:a16="http://schemas.microsoft.com/office/drawing/2014/main" id="{540153AC-AE9E-46A3-8BF1-0660CF7D7D20}"/>
                    </a:ext>
                  </a:extLst>
                </p:cNvPr>
                <p:cNvSpPr>
                  <a:spLocks noChangeArrowheads="1"/>
                </p:cNvSpPr>
                <p:nvPr/>
              </p:nvSpPr>
              <p:spPr bwMode="auto">
                <a:xfrm>
                  <a:off x="592" y="1824"/>
                  <a:ext cx="192" cy="64"/>
                </a:xfrm>
                <a:prstGeom prst="ellipse">
                  <a:avLst/>
                </a:prstGeom>
                <a:solidFill>
                  <a:srgbClr val="B9D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endParaRPr kumimoji="0" lang="en-US" alt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260" name="Oval 63">
                  <a:extLst>
                    <a:ext uri="{FF2B5EF4-FFF2-40B4-BE49-F238E27FC236}">
                      <a16:creationId xmlns:a16="http://schemas.microsoft.com/office/drawing/2014/main" id="{481417B8-731F-4AFD-9CE0-35C45B7605AE}"/>
                    </a:ext>
                  </a:extLst>
                </p:cNvPr>
                <p:cNvSpPr>
                  <a:spLocks noChangeArrowheads="1"/>
                </p:cNvSpPr>
                <p:nvPr/>
              </p:nvSpPr>
              <p:spPr bwMode="auto">
                <a:xfrm>
                  <a:off x="848" y="1824"/>
                  <a:ext cx="192" cy="64"/>
                </a:xfrm>
                <a:prstGeom prst="ellipse">
                  <a:avLst/>
                </a:prstGeom>
                <a:solidFill>
                  <a:srgbClr val="B9D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endParaRPr kumimoji="0" lang="en-US" alt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grpSp>
          <p:sp>
            <p:nvSpPr>
              <p:cNvPr id="47256" name="Oval 64">
                <a:extLst>
                  <a:ext uri="{FF2B5EF4-FFF2-40B4-BE49-F238E27FC236}">
                    <a16:creationId xmlns:a16="http://schemas.microsoft.com/office/drawing/2014/main" id="{275535F3-E7B5-43FE-9D28-503A41E2EBBD}"/>
                  </a:ext>
                </a:extLst>
              </p:cNvPr>
              <p:cNvSpPr>
                <a:spLocks noChangeArrowheads="1"/>
              </p:cNvSpPr>
              <p:nvPr/>
            </p:nvSpPr>
            <p:spPr bwMode="auto">
              <a:xfrm>
                <a:off x="1224" y="2650"/>
                <a:ext cx="65" cy="61"/>
              </a:xfrm>
              <a:prstGeom prst="ellipse">
                <a:avLst/>
              </a:prstGeom>
              <a:solidFill>
                <a:srgbClr val="B9D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endParaRPr kumimoji="0" lang="en-US" alt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257" name="Oval 65">
                <a:extLst>
                  <a:ext uri="{FF2B5EF4-FFF2-40B4-BE49-F238E27FC236}">
                    <a16:creationId xmlns:a16="http://schemas.microsoft.com/office/drawing/2014/main" id="{BB487E18-F480-4DBA-842D-C44EF5CC6D6E}"/>
                  </a:ext>
                </a:extLst>
              </p:cNvPr>
              <p:cNvSpPr>
                <a:spLocks noChangeArrowheads="1"/>
              </p:cNvSpPr>
              <p:nvPr/>
            </p:nvSpPr>
            <p:spPr bwMode="auto">
              <a:xfrm>
                <a:off x="1315" y="2650"/>
                <a:ext cx="65" cy="61"/>
              </a:xfrm>
              <a:prstGeom prst="ellipse">
                <a:avLst/>
              </a:prstGeom>
              <a:solidFill>
                <a:srgbClr val="B9D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endParaRPr kumimoji="0" lang="en-US" alt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258" name="Oval 66">
                <a:extLst>
                  <a:ext uri="{FF2B5EF4-FFF2-40B4-BE49-F238E27FC236}">
                    <a16:creationId xmlns:a16="http://schemas.microsoft.com/office/drawing/2014/main" id="{C9457F72-8829-41CE-93DF-AA23A51F65FB}"/>
                  </a:ext>
                </a:extLst>
              </p:cNvPr>
              <p:cNvSpPr>
                <a:spLocks noChangeArrowheads="1"/>
              </p:cNvSpPr>
              <p:nvPr/>
            </p:nvSpPr>
            <p:spPr bwMode="auto">
              <a:xfrm>
                <a:off x="1402" y="2650"/>
                <a:ext cx="65" cy="61"/>
              </a:xfrm>
              <a:prstGeom prst="ellipse">
                <a:avLst/>
              </a:prstGeom>
              <a:solidFill>
                <a:srgbClr val="B9D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endParaRPr kumimoji="0" lang="en-US" alt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grpSp>
      </p:grpSp>
      <p:sp>
        <p:nvSpPr>
          <p:cNvPr id="47116" name="AutoShape 67">
            <a:extLst>
              <a:ext uri="{FF2B5EF4-FFF2-40B4-BE49-F238E27FC236}">
                <a16:creationId xmlns:a16="http://schemas.microsoft.com/office/drawing/2014/main" id="{AD6CECBB-42B1-47AE-8D7E-2F39630F040B}"/>
              </a:ext>
            </a:extLst>
          </p:cNvPr>
          <p:cNvSpPr>
            <a:spLocks noChangeArrowheads="1"/>
          </p:cNvSpPr>
          <p:nvPr/>
        </p:nvSpPr>
        <p:spPr bwMode="auto">
          <a:xfrm>
            <a:off x="2844800" y="3090863"/>
            <a:ext cx="971550" cy="1173162"/>
          </a:xfrm>
          <a:prstGeom prst="triangle">
            <a:avLst>
              <a:gd name="adj" fmla="val 50000"/>
            </a:avLst>
          </a:prstGeom>
          <a:solidFill>
            <a:schemeClr val="bg1"/>
          </a:solidFill>
          <a:ln w="19050">
            <a:solidFill>
              <a:srgbClr val="A6A6A6"/>
            </a:solidFill>
            <a:miter lim="800000"/>
            <a:headEnd/>
            <a:tailEnd/>
          </a:ln>
        </p:spPr>
        <p:txBody>
          <a:bodyPr wrap="none"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endParaRPr kumimoji="0" lang="en-US" alt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117" name="Line 68">
            <a:extLst>
              <a:ext uri="{FF2B5EF4-FFF2-40B4-BE49-F238E27FC236}">
                <a16:creationId xmlns:a16="http://schemas.microsoft.com/office/drawing/2014/main" id="{B7C9C468-DE4F-45C7-B39E-1EE7D02BF843}"/>
              </a:ext>
            </a:extLst>
          </p:cNvPr>
          <p:cNvSpPr>
            <a:spLocks noChangeShapeType="1"/>
          </p:cNvSpPr>
          <p:nvPr/>
        </p:nvSpPr>
        <p:spPr bwMode="auto">
          <a:xfrm flipH="1">
            <a:off x="2917825" y="4075113"/>
            <a:ext cx="825500" cy="0"/>
          </a:xfrm>
          <a:prstGeom prst="line">
            <a:avLst/>
          </a:prstGeom>
          <a:noFill/>
          <a:ln w="19050">
            <a:solidFill>
              <a:srgbClr val="A6A6A6"/>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118" name="Line 69">
            <a:extLst>
              <a:ext uri="{FF2B5EF4-FFF2-40B4-BE49-F238E27FC236}">
                <a16:creationId xmlns:a16="http://schemas.microsoft.com/office/drawing/2014/main" id="{69B280CC-BAFA-45E3-9EF0-FB5887BA27FA}"/>
              </a:ext>
            </a:extLst>
          </p:cNvPr>
          <p:cNvSpPr>
            <a:spLocks noChangeShapeType="1"/>
          </p:cNvSpPr>
          <p:nvPr/>
        </p:nvSpPr>
        <p:spPr bwMode="auto">
          <a:xfrm flipH="1">
            <a:off x="2989264" y="3887788"/>
            <a:ext cx="681037" cy="0"/>
          </a:xfrm>
          <a:prstGeom prst="line">
            <a:avLst/>
          </a:prstGeom>
          <a:noFill/>
          <a:ln w="19050">
            <a:solidFill>
              <a:srgbClr val="A6A6A6"/>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119" name="Rectangle 70">
            <a:extLst>
              <a:ext uri="{FF2B5EF4-FFF2-40B4-BE49-F238E27FC236}">
                <a16:creationId xmlns:a16="http://schemas.microsoft.com/office/drawing/2014/main" id="{4936A136-0B4D-4D40-BB30-0A3B4936CB1B}"/>
              </a:ext>
            </a:extLst>
          </p:cNvPr>
          <p:cNvSpPr>
            <a:spLocks noChangeArrowheads="1"/>
          </p:cNvSpPr>
          <p:nvPr/>
        </p:nvSpPr>
        <p:spPr bwMode="auto">
          <a:xfrm>
            <a:off x="2927351" y="4086226"/>
            <a:ext cx="809625"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45720" rIns="45720">
            <a:spAutoFit/>
          </a:bodyP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r>
              <a:rPr kumimoji="0" lang="en-US" altLang="en-US" sz="800" b="1" i="0" u="none" strike="noStrike" kern="1200" cap="none" spc="0" normalizeH="0" baseline="0" noProof="0">
                <a:ln>
                  <a:noFill/>
                </a:ln>
                <a:solidFill>
                  <a:srgbClr val="000000"/>
                </a:solidFill>
                <a:effectLst/>
                <a:uLnTx/>
                <a:uFillTx/>
                <a:latin typeface="Arial Narrow" panose="020B0606020202030204" pitchFamily="34" charset="0"/>
                <a:ea typeface="+mn-ea"/>
                <a:cs typeface="+mn-cs"/>
              </a:rPr>
              <a:t>Dashboard</a:t>
            </a:r>
          </a:p>
        </p:txBody>
      </p:sp>
      <p:sp>
        <p:nvSpPr>
          <p:cNvPr id="47120" name="Rectangle 71">
            <a:extLst>
              <a:ext uri="{FF2B5EF4-FFF2-40B4-BE49-F238E27FC236}">
                <a16:creationId xmlns:a16="http://schemas.microsoft.com/office/drawing/2014/main" id="{F65AEE19-D645-4947-B833-F9A9F9CF1C5E}"/>
              </a:ext>
            </a:extLst>
          </p:cNvPr>
          <p:cNvSpPr>
            <a:spLocks noChangeArrowheads="1"/>
          </p:cNvSpPr>
          <p:nvPr/>
        </p:nvSpPr>
        <p:spPr bwMode="auto">
          <a:xfrm>
            <a:off x="2887664" y="3857625"/>
            <a:ext cx="8842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45720" rIns="45720">
            <a:spAutoFit/>
          </a:bodyP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r>
              <a:rPr kumimoji="0" lang="en-US" altLang="en-US" sz="700" b="1" i="0" u="none" strike="noStrike" kern="1200" cap="none" spc="0" normalizeH="0" baseline="0" noProof="0">
                <a:ln>
                  <a:noFill/>
                </a:ln>
                <a:solidFill>
                  <a:srgbClr val="000000"/>
                </a:solidFill>
                <a:effectLst/>
                <a:uLnTx/>
                <a:uFillTx/>
                <a:latin typeface="Arial Narrow" panose="020B0606020202030204" pitchFamily="34" charset="0"/>
                <a:ea typeface="+mn-ea"/>
                <a:cs typeface="+mn-cs"/>
              </a:rPr>
              <a:t>Strategic </a:t>
            </a:r>
            <a:br>
              <a:rPr kumimoji="0" lang="en-US" altLang="en-US" sz="700" b="1" i="0" u="none" strike="noStrike" kern="1200" cap="none" spc="0" normalizeH="0" baseline="0" noProof="0">
                <a:ln>
                  <a:noFill/>
                </a:ln>
                <a:solidFill>
                  <a:srgbClr val="000000"/>
                </a:solidFill>
                <a:effectLst/>
                <a:uLnTx/>
                <a:uFillTx/>
                <a:latin typeface="Arial Narrow" panose="020B0606020202030204" pitchFamily="34" charset="0"/>
                <a:ea typeface="+mn-ea"/>
                <a:cs typeface="+mn-cs"/>
              </a:rPr>
            </a:br>
            <a:r>
              <a:rPr kumimoji="0" lang="en-US" altLang="en-US" sz="700" b="1" i="0" u="none" strike="noStrike" kern="1200" cap="none" spc="0" normalizeH="0" baseline="0" noProof="0">
                <a:ln>
                  <a:noFill/>
                </a:ln>
                <a:solidFill>
                  <a:srgbClr val="000000"/>
                </a:solidFill>
                <a:effectLst/>
                <a:uLnTx/>
                <a:uFillTx/>
                <a:latin typeface="Arial Narrow" panose="020B0606020202030204" pitchFamily="34" charset="0"/>
                <a:ea typeface="+mn-ea"/>
                <a:cs typeface="+mn-cs"/>
              </a:rPr>
              <a:t>Job Family</a:t>
            </a:r>
          </a:p>
        </p:txBody>
      </p:sp>
      <p:grpSp>
        <p:nvGrpSpPr>
          <p:cNvPr id="47121" name="Group 72">
            <a:extLst>
              <a:ext uri="{FF2B5EF4-FFF2-40B4-BE49-F238E27FC236}">
                <a16:creationId xmlns:a16="http://schemas.microsoft.com/office/drawing/2014/main" id="{77959984-43D9-48B2-8394-292AE1BEE3F4}"/>
              </a:ext>
            </a:extLst>
          </p:cNvPr>
          <p:cNvGrpSpPr>
            <a:grpSpLocks/>
          </p:cNvGrpSpPr>
          <p:nvPr/>
        </p:nvGrpSpPr>
        <p:grpSpPr bwMode="auto">
          <a:xfrm>
            <a:off x="3136901" y="3398839"/>
            <a:ext cx="392113" cy="427037"/>
            <a:chOff x="1198" y="2495"/>
            <a:chExt cx="310" cy="383"/>
          </a:xfrm>
        </p:grpSpPr>
        <p:sp>
          <p:nvSpPr>
            <p:cNvPr id="47219" name="Arc 73">
              <a:extLst>
                <a:ext uri="{FF2B5EF4-FFF2-40B4-BE49-F238E27FC236}">
                  <a16:creationId xmlns:a16="http://schemas.microsoft.com/office/drawing/2014/main" id="{B545FD83-980B-4C37-AA83-52C4AD1A2B5F}"/>
                </a:ext>
              </a:extLst>
            </p:cNvPr>
            <p:cNvSpPr>
              <a:spLocks/>
            </p:cNvSpPr>
            <p:nvPr/>
          </p:nvSpPr>
          <p:spPr bwMode="auto">
            <a:xfrm flipH="1">
              <a:off x="1261" y="2540"/>
              <a:ext cx="34" cy="131"/>
            </a:xfrm>
            <a:custGeom>
              <a:avLst/>
              <a:gdLst>
                <a:gd name="T0" fmla="*/ 0 w 21586"/>
                <a:gd name="T1" fmla="*/ 0 h 21592"/>
                <a:gd name="T2" fmla="*/ 0 w 21586"/>
                <a:gd name="T3" fmla="*/ 0 h 21592"/>
                <a:gd name="T4" fmla="*/ 0 w 21586"/>
                <a:gd name="T5" fmla="*/ 0 h 21592"/>
                <a:gd name="T6" fmla="*/ 0 60000 65536"/>
                <a:gd name="T7" fmla="*/ 0 60000 65536"/>
                <a:gd name="T8" fmla="*/ 0 60000 65536"/>
                <a:gd name="T9" fmla="*/ 0 w 21586"/>
                <a:gd name="T10" fmla="*/ 0 h 21592"/>
                <a:gd name="T11" fmla="*/ 21586 w 21586"/>
                <a:gd name="T12" fmla="*/ 21592 h 21592"/>
              </a:gdLst>
              <a:ahLst/>
              <a:cxnLst>
                <a:cxn ang="T6">
                  <a:pos x="T0" y="T1"/>
                </a:cxn>
                <a:cxn ang="T7">
                  <a:pos x="T2" y="T3"/>
                </a:cxn>
                <a:cxn ang="T8">
                  <a:pos x="T4" y="T5"/>
                </a:cxn>
              </a:cxnLst>
              <a:rect l="T9" t="T10" r="T11" b="T12"/>
              <a:pathLst>
                <a:path w="21586" h="21592" fill="none" extrusionOk="0">
                  <a:moveTo>
                    <a:pt x="595" y="0"/>
                  </a:moveTo>
                  <a:cubicBezTo>
                    <a:pt x="11983" y="314"/>
                    <a:pt x="21168" y="9418"/>
                    <a:pt x="21585" y="20802"/>
                  </a:cubicBezTo>
                </a:path>
                <a:path w="21586" h="21592" stroke="0" extrusionOk="0">
                  <a:moveTo>
                    <a:pt x="595" y="0"/>
                  </a:moveTo>
                  <a:cubicBezTo>
                    <a:pt x="11983" y="314"/>
                    <a:pt x="21168" y="9418"/>
                    <a:pt x="21585" y="20802"/>
                  </a:cubicBezTo>
                  <a:lnTo>
                    <a:pt x="0" y="21592"/>
                  </a:lnTo>
                  <a:lnTo>
                    <a:pt x="595" y="0"/>
                  </a:lnTo>
                  <a:close/>
                </a:path>
              </a:pathLst>
            </a:custGeom>
            <a:noFill/>
            <a:ln w="9525" cap="rnd">
              <a:solidFill>
                <a:srgbClr val="FF8000"/>
              </a:solidFill>
              <a:round/>
              <a:headEnd/>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220" name="Arc 74">
              <a:extLst>
                <a:ext uri="{FF2B5EF4-FFF2-40B4-BE49-F238E27FC236}">
                  <a16:creationId xmlns:a16="http://schemas.microsoft.com/office/drawing/2014/main" id="{70A1E6AF-530E-42A0-8F93-ABA524DD91AC}"/>
                </a:ext>
              </a:extLst>
            </p:cNvPr>
            <p:cNvSpPr>
              <a:spLocks/>
            </p:cNvSpPr>
            <p:nvPr/>
          </p:nvSpPr>
          <p:spPr bwMode="auto">
            <a:xfrm>
              <a:off x="1413" y="2540"/>
              <a:ext cx="34" cy="131"/>
            </a:xfrm>
            <a:custGeom>
              <a:avLst/>
              <a:gdLst>
                <a:gd name="T0" fmla="*/ 0 w 21586"/>
                <a:gd name="T1" fmla="*/ 0 h 21592"/>
                <a:gd name="T2" fmla="*/ 0 w 21586"/>
                <a:gd name="T3" fmla="*/ 0 h 21592"/>
                <a:gd name="T4" fmla="*/ 0 w 21586"/>
                <a:gd name="T5" fmla="*/ 0 h 21592"/>
                <a:gd name="T6" fmla="*/ 0 60000 65536"/>
                <a:gd name="T7" fmla="*/ 0 60000 65536"/>
                <a:gd name="T8" fmla="*/ 0 60000 65536"/>
                <a:gd name="T9" fmla="*/ 0 w 21586"/>
                <a:gd name="T10" fmla="*/ 0 h 21592"/>
                <a:gd name="T11" fmla="*/ 21586 w 21586"/>
                <a:gd name="T12" fmla="*/ 21592 h 21592"/>
              </a:gdLst>
              <a:ahLst/>
              <a:cxnLst>
                <a:cxn ang="T6">
                  <a:pos x="T0" y="T1"/>
                </a:cxn>
                <a:cxn ang="T7">
                  <a:pos x="T2" y="T3"/>
                </a:cxn>
                <a:cxn ang="T8">
                  <a:pos x="T4" y="T5"/>
                </a:cxn>
              </a:cxnLst>
              <a:rect l="T9" t="T10" r="T11" b="T12"/>
              <a:pathLst>
                <a:path w="21586" h="21592" fill="none" extrusionOk="0">
                  <a:moveTo>
                    <a:pt x="595" y="0"/>
                  </a:moveTo>
                  <a:cubicBezTo>
                    <a:pt x="11983" y="314"/>
                    <a:pt x="21168" y="9418"/>
                    <a:pt x="21585" y="20802"/>
                  </a:cubicBezTo>
                </a:path>
                <a:path w="21586" h="21592" stroke="0" extrusionOk="0">
                  <a:moveTo>
                    <a:pt x="595" y="0"/>
                  </a:moveTo>
                  <a:cubicBezTo>
                    <a:pt x="11983" y="314"/>
                    <a:pt x="21168" y="9418"/>
                    <a:pt x="21585" y="20802"/>
                  </a:cubicBezTo>
                  <a:lnTo>
                    <a:pt x="0" y="21592"/>
                  </a:lnTo>
                  <a:lnTo>
                    <a:pt x="595" y="0"/>
                  </a:lnTo>
                  <a:close/>
                </a:path>
              </a:pathLst>
            </a:custGeom>
            <a:noFill/>
            <a:ln w="9525" cap="rnd">
              <a:solidFill>
                <a:srgbClr val="FF8000"/>
              </a:solidFill>
              <a:round/>
              <a:headEnd/>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221" name="Arc 75">
              <a:extLst>
                <a:ext uri="{FF2B5EF4-FFF2-40B4-BE49-F238E27FC236}">
                  <a16:creationId xmlns:a16="http://schemas.microsoft.com/office/drawing/2014/main" id="{483CF8CB-2535-4AE4-8C62-16BA516C1997}"/>
                </a:ext>
              </a:extLst>
            </p:cNvPr>
            <p:cNvSpPr>
              <a:spLocks/>
            </p:cNvSpPr>
            <p:nvPr/>
          </p:nvSpPr>
          <p:spPr bwMode="auto">
            <a:xfrm flipH="1">
              <a:off x="1351" y="2540"/>
              <a:ext cx="34" cy="131"/>
            </a:xfrm>
            <a:custGeom>
              <a:avLst/>
              <a:gdLst>
                <a:gd name="T0" fmla="*/ 0 w 21586"/>
                <a:gd name="T1" fmla="*/ 0 h 21592"/>
                <a:gd name="T2" fmla="*/ 0 w 21586"/>
                <a:gd name="T3" fmla="*/ 0 h 21592"/>
                <a:gd name="T4" fmla="*/ 0 w 21586"/>
                <a:gd name="T5" fmla="*/ 0 h 21592"/>
                <a:gd name="T6" fmla="*/ 0 60000 65536"/>
                <a:gd name="T7" fmla="*/ 0 60000 65536"/>
                <a:gd name="T8" fmla="*/ 0 60000 65536"/>
                <a:gd name="T9" fmla="*/ 0 w 21586"/>
                <a:gd name="T10" fmla="*/ 0 h 21592"/>
                <a:gd name="T11" fmla="*/ 21586 w 21586"/>
                <a:gd name="T12" fmla="*/ 21592 h 21592"/>
              </a:gdLst>
              <a:ahLst/>
              <a:cxnLst>
                <a:cxn ang="T6">
                  <a:pos x="T0" y="T1"/>
                </a:cxn>
                <a:cxn ang="T7">
                  <a:pos x="T2" y="T3"/>
                </a:cxn>
                <a:cxn ang="T8">
                  <a:pos x="T4" y="T5"/>
                </a:cxn>
              </a:cxnLst>
              <a:rect l="T9" t="T10" r="T11" b="T12"/>
              <a:pathLst>
                <a:path w="21586" h="21592" fill="none" extrusionOk="0">
                  <a:moveTo>
                    <a:pt x="595" y="0"/>
                  </a:moveTo>
                  <a:cubicBezTo>
                    <a:pt x="11983" y="314"/>
                    <a:pt x="21168" y="9418"/>
                    <a:pt x="21585" y="20802"/>
                  </a:cubicBezTo>
                </a:path>
                <a:path w="21586" h="21592" stroke="0" extrusionOk="0">
                  <a:moveTo>
                    <a:pt x="595" y="0"/>
                  </a:moveTo>
                  <a:cubicBezTo>
                    <a:pt x="11983" y="314"/>
                    <a:pt x="21168" y="9418"/>
                    <a:pt x="21585" y="20802"/>
                  </a:cubicBezTo>
                  <a:lnTo>
                    <a:pt x="0" y="21592"/>
                  </a:lnTo>
                  <a:lnTo>
                    <a:pt x="595" y="0"/>
                  </a:lnTo>
                  <a:close/>
                </a:path>
              </a:pathLst>
            </a:custGeom>
            <a:noFill/>
            <a:ln w="9525" cap="rnd">
              <a:solidFill>
                <a:srgbClr val="FF8000"/>
              </a:solidFill>
              <a:round/>
              <a:headEnd/>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grpSp>
          <p:nvGrpSpPr>
            <p:cNvPr id="47222" name="Group 76">
              <a:extLst>
                <a:ext uri="{FF2B5EF4-FFF2-40B4-BE49-F238E27FC236}">
                  <a16:creationId xmlns:a16="http://schemas.microsoft.com/office/drawing/2014/main" id="{C7ADF3EE-A0C9-4168-B107-0BE7FDA97143}"/>
                </a:ext>
              </a:extLst>
            </p:cNvPr>
            <p:cNvGrpSpPr>
              <a:grpSpLocks/>
            </p:cNvGrpSpPr>
            <p:nvPr/>
          </p:nvGrpSpPr>
          <p:grpSpPr bwMode="auto">
            <a:xfrm>
              <a:off x="1284" y="2495"/>
              <a:ext cx="152" cy="61"/>
              <a:chOff x="592" y="1824"/>
              <a:chExt cx="448" cy="64"/>
            </a:xfrm>
          </p:grpSpPr>
          <p:sp>
            <p:nvSpPr>
              <p:cNvPr id="47236" name="Oval 77">
                <a:extLst>
                  <a:ext uri="{FF2B5EF4-FFF2-40B4-BE49-F238E27FC236}">
                    <a16:creationId xmlns:a16="http://schemas.microsoft.com/office/drawing/2014/main" id="{FACD8451-8830-4BB4-B6F0-70E5AE2DD221}"/>
                  </a:ext>
                </a:extLst>
              </p:cNvPr>
              <p:cNvSpPr>
                <a:spLocks noChangeArrowheads="1"/>
              </p:cNvSpPr>
              <p:nvPr/>
            </p:nvSpPr>
            <p:spPr bwMode="auto">
              <a:xfrm>
                <a:off x="592" y="1824"/>
                <a:ext cx="192" cy="64"/>
              </a:xfrm>
              <a:prstGeom prst="ellipse">
                <a:avLst/>
              </a:prstGeom>
              <a:solidFill>
                <a:srgbClr val="B9D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endParaRPr kumimoji="0" lang="en-US" alt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237" name="Oval 78">
                <a:extLst>
                  <a:ext uri="{FF2B5EF4-FFF2-40B4-BE49-F238E27FC236}">
                    <a16:creationId xmlns:a16="http://schemas.microsoft.com/office/drawing/2014/main" id="{7B34495D-F8BE-4F7E-893F-9EFB556C301B}"/>
                  </a:ext>
                </a:extLst>
              </p:cNvPr>
              <p:cNvSpPr>
                <a:spLocks noChangeArrowheads="1"/>
              </p:cNvSpPr>
              <p:nvPr/>
            </p:nvSpPr>
            <p:spPr bwMode="auto">
              <a:xfrm>
                <a:off x="848" y="1824"/>
                <a:ext cx="192" cy="64"/>
              </a:xfrm>
              <a:prstGeom prst="ellipse">
                <a:avLst/>
              </a:prstGeom>
              <a:solidFill>
                <a:srgbClr val="B9D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endParaRPr kumimoji="0" lang="en-US" alt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grpSp>
        <p:sp>
          <p:nvSpPr>
            <p:cNvPr id="47223" name="Arc 79">
              <a:extLst>
                <a:ext uri="{FF2B5EF4-FFF2-40B4-BE49-F238E27FC236}">
                  <a16:creationId xmlns:a16="http://schemas.microsoft.com/office/drawing/2014/main" id="{34E59E37-D43C-4D8E-9B55-23F48375FF37}"/>
                </a:ext>
              </a:extLst>
            </p:cNvPr>
            <p:cNvSpPr>
              <a:spLocks/>
            </p:cNvSpPr>
            <p:nvPr/>
          </p:nvSpPr>
          <p:spPr bwMode="auto">
            <a:xfrm flipH="1">
              <a:off x="1212" y="2707"/>
              <a:ext cx="34" cy="131"/>
            </a:xfrm>
            <a:custGeom>
              <a:avLst/>
              <a:gdLst>
                <a:gd name="T0" fmla="*/ 0 w 21586"/>
                <a:gd name="T1" fmla="*/ 0 h 21592"/>
                <a:gd name="T2" fmla="*/ 0 w 21586"/>
                <a:gd name="T3" fmla="*/ 0 h 21592"/>
                <a:gd name="T4" fmla="*/ 0 w 21586"/>
                <a:gd name="T5" fmla="*/ 0 h 21592"/>
                <a:gd name="T6" fmla="*/ 0 60000 65536"/>
                <a:gd name="T7" fmla="*/ 0 60000 65536"/>
                <a:gd name="T8" fmla="*/ 0 60000 65536"/>
                <a:gd name="T9" fmla="*/ 0 w 21586"/>
                <a:gd name="T10" fmla="*/ 0 h 21592"/>
                <a:gd name="T11" fmla="*/ 21586 w 21586"/>
                <a:gd name="T12" fmla="*/ 21592 h 21592"/>
              </a:gdLst>
              <a:ahLst/>
              <a:cxnLst>
                <a:cxn ang="T6">
                  <a:pos x="T0" y="T1"/>
                </a:cxn>
                <a:cxn ang="T7">
                  <a:pos x="T2" y="T3"/>
                </a:cxn>
                <a:cxn ang="T8">
                  <a:pos x="T4" y="T5"/>
                </a:cxn>
              </a:cxnLst>
              <a:rect l="T9" t="T10" r="T11" b="T12"/>
              <a:pathLst>
                <a:path w="21586" h="21592" fill="none" extrusionOk="0">
                  <a:moveTo>
                    <a:pt x="595" y="0"/>
                  </a:moveTo>
                  <a:cubicBezTo>
                    <a:pt x="11983" y="314"/>
                    <a:pt x="21168" y="9418"/>
                    <a:pt x="21585" y="20802"/>
                  </a:cubicBezTo>
                </a:path>
                <a:path w="21586" h="21592" stroke="0" extrusionOk="0">
                  <a:moveTo>
                    <a:pt x="595" y="0"/>
                  </a:moveTo>
                  <a:cubicBezTo>
                    <a:pt x="11983" y="314"/>
                    <a:pt x="21168" y="9418"/>
                    <a:pt x="21585" y="20802"/>
                  </a:cubicBezTo>
                  <a:lnTo>
                    <a:pt x="0" y="21592"/>
                  </a:lnTo>
                  <a:lnTo>
                    <a:pt x="595" y="0"/>
                  </a:lnTo>
                  <a:close/>
                </a:path>
              </a:pathLst>
            </a:custGeom>
            <a:noFill/>
            <a:ln w="9525" cap="rnd">
              <a:solidFill>
                <a:srgbClr val="FF8000"/>
              </a:solidFill>
              <a:round/>
              <a:headEnd/>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224" name="Arc 80">
              <a:extLst>
                <a:ext uri="{FF2B5EF4-FFF2-40B4-BE49-F238E27FC236}">
                  <a16:creationId xmlns:a16="http://schemas.microsoft.com/office/drawing/2014/main" id="{E19B7D55-CF10-428F-8DD7-52677C52CF7A}"/>
                </a:ext>
              </a:extLst>
            </p:cNvPr>
            <p:cNvSpPr>
              <a:spLocks/>
            </p:cNvSpPr>
            <p:nvPr/>
          </p:nvSpPr>
          <p:spPr bwMode="auto">
            <a:xfrm flipH="1">
              <a:off x="1310" y="2707"/>
              <a:ext cx="34" cy="131"/>
            </a:xfrm>
            <a:custGeom>
              <a:avLst/>
              <a:gdLst>
                <a:gd name="T0" fmla="*/ 0 w 21586"/>
                <a:gd name="T1" fmla="*/ 0 h 21592"/>
                <a:gd name="T2" fmla="*/ 0 w 21586"/>
                <a:gd name="T3" fmla="*/ 0 h 21592"/>
                <a:gd name="T4" fmla="*/ 0 w 21586"/>
                <a:gd name="T5" fmla="*/ 0 h 21592"/>
                <a:gd name="T6" fmla="*/ 0 60000 65536"/>
                <a:gd name="T7" fmla="*/ 0 60000 65536"/>
                <a:gd name="T8" fmla="*/ 0 60000 65536"/>
                <a:gd name="T9" fmla="*/ 0 w 21586"/>
                <a:gd name="T10" fmla="*/ 0 h 21592"/>
                <a:gd name="T11" fmla="*/ 21586 w 21586"/>
                <a:gd name="T12" fmla="*/ 21592 h 21592"/>
              </a:gdLst>
              <a:ahLst/>
              <a:cxnLst>
                <a:cxn ang="T6">
                  <a:pos x="T0" y="T1"/>
                </a:cxn>
                <a:cxn ang="T7">
                  <a:pos x="T2" y="T3"/>
                </a:cxn>
                <a:cxn ang="T8">
                  <a:pos x="T4" y="T5"/>
                </a:cxn>
              </a:cxnLst>
              <a:rect l="T9" t="T10" r="T11" b="T12"/>
              <a:pathLst>
                <a:path w="21586" h="21592" fill="none" extrusionOk="0">
                  <a:moveTo>
                    <a:pt x="595" y="0"/>
                  </a:moveTo>
                  <a:cubicBezTo>
                    <a:pt x="11983" y="314"/>
                    <a:pt x="21168" y="9418"/>
                    <a:pt x="21585" y="20802"/>
                  </a:cubicBezTo>
                </a:path>
                <a:path w="21586" h="21592" stroke="0" extrusionOk="0">
                  <a:moveTo>
                    <a:pt x="595" y="0"/>
                  </a:moveTo>
                  <a:cubicBezTo>
                    <a:pt x="11983" y="314"/>
                    <a:pt x="21168" y="9418"/>
                    <a:pt x="21585" y="20802"/>
                  </a:cubicBezTo>
                  <a:lnTo>
                    <a:pt x="0" y="21592"/>
                  </a:lnTo>
                  <a:lnTo>
                    <a:pt x="595" y="0"/>
                  </a:lnTo>
                  <a:close/>
                </a:path>
              </a:pathLst>
            </a:custGeom>
            <a:noFill/>
            <a:ln w="9525" cap="rnd">
              <a:solidFill>
                <a:srgbClr val="FF8000"/>
              </a:solidFill>
              <a:round/>
              <a:headEnd/>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225" name="Arc 81">
              <a:extLst>
                <a:ext uri="{FF2B5EF4-FFF2-40B4-BE49-F238E27FC236}">
                  <a16:creationId xmlns:a16="http://schemas.microsoft.com/office/drawing/2014/main" id="{E7C3C8C6-7E03-43F8-94CB-E636A9D7A9F3}"/>
                </a:ext>
              </a:extLst>
            </p:cNvPr>
            <p:cNvSpPr>
              <a:spLocks/>
            </p:cNvSpPr>
            <p:nvPr/>
          </p:nvSpPr>
          <p:spPr bwMode="auto">
            <a:xfrm flipH="1">
              <a:off x="1387" y="2707"/>
              <a:ext cx="34" cy="131"/>
            </a:xfrm>
            <a:custGeom>
              <a:avLst/>
              <a:gdLst>
                <a:gd name="T0" fmla="*/ 0 w 21586"/>
                <a:gd name="T1" fmla="*/ 0 h 21592"/>
                <a:gd name="T2" fmla="*/ 0 w 21586"/>
                <a:gd name="T3" fmla="*/ 0 h 21592"/>
                <a:gd name="T4" fmla="*/ 0 w 21586"/>
                <a:gd name="T5" fmla="*/ 0 h 21592"/>
                <a:gd name="T6" fmla="*/ 0 60000 65536"/>
                <a:gd name="T7" fmla="*/ 0 60000 65536"/>
                <a:gd name="T8" fmla="*/ 0 60000 65536"/>
                <a:gd name="T9" fmla="*/ 0 w 21586"/>
                <a:gd name="T10" fmla="*/ 0 h 21592"/>
                <a:gd name="T11" fmla="*/ 21586 w 21586"/>
                <a:gd name="T12" fmla="*/ 21592 h 21592"/>
              </a:gdLst>
              <a:ahLst/>
              <a:cxnLst>
                <a:cxn ang="T6">
                  <a:pos x="T0" y="T1"/>
                </a:cxn>
                <a:cxn ang="T7">
                  <a:pos x="T2" y="T3"/>
                </a:cxn>
                <a:cxn ang="T8">
                  <a:pos x="T4" y="T5"/>
                </a:cxn>
              </a:cxnLst>
              <a:rect l="T9" t="T10" r="T11" b="T12"/>
              <a:pathLst>
                <a:path w="21586" h="21592" fill="none" extrusionOk="0">
                  <a:moveTo>
                    <a:pt x="595" y="0"/>
                  </a:moveTo>
                  <a:cubicBezTo>
                    <a:pt x="11983" y="314"/>
                    <a:pt x="21168" y="9418"/>
                    <a:pt x="21585" y="20802"/>
                  </a:cubicBezTo>
                </a:path>
                <a:path w="21586" h="21592" stroke="0" extrusionOk="0">
                  <a:moveTo>
                    <a:pt x="595" y="0"/>
                  </a:moveTo>
                  <a:cubicBezTo>
                    <a:pt x="11983" y="314"/>
                    <a:pt x="21168" y="9418"/>
                    <a:pt x="21585" y="20802"/>
                  </a:cubicBezTo>
                  <a:lnTo>
                    <a:pt x="0" y="21592"/>
                  </a:lnTo>
                  <a:lnTo>
                    <a:pt x="595" y="0"/>
                  </a:lnTo>
                  <a:close/>
                </a:path>
              </a:pathLst>
            </a:custGeom>
            <a:noFill/>
            <a:ln w="9525" cap="rnd">
              <a:solidFill>
                <a:srgbClr val="FF8000"/>
              </a:solidFill>
              <a:round/>
              <a:headEnd/>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226" name="Arc 82">
              <a:extLst>
                <a:ext uri="{FF2B5EF4-FFF2-40B4-BE49-F238E27FC236}">
                  <a16:creationId xmlns:a16="http://schemas.microsoft.com/office/drawing/2014/main" id="{D2BA44FD-CFDE-4023-A98B-6A22D899A0C3}"/>
                </a:ext>
              </a:extLst>
            </p:cNvPr>
            <p:cNvSpPr>
              <a:spLocks/>
            </p:cNvSpPr>
            <p:nvPr/>
          </p:nvSpPr>
          <p:spPr bwMode="auto">
            <a:xfrm>
              <a:off x="1438" y="2699"/>
              <a:ext cx="35" cy="131"/>
            </a:xfrm>
            <a:custGeom>
              <a:avLst/>
              <a:gdLst>
                <a:gd name="T0" fmla="*/ 0 w 21586"/>
                <a:gd name="T1" fmla="*/ 0 h 21592"/>
                <a:gd name="T2" fmla="*/ 0 w 21586"/>
                <a:gd name="T3" fmla="*/ 0 h 21592"/>
                <a:gd name="T4" fmla="*/ 0 w 21586"/>
                <a:gd name="T5" fmla="*/ 0 h 21592"/>
                <a:gd name="T6" fmla="*/ 0 60000 65536"/>
                <a:gd name="T7" fmla="*/ 0 60000 65536"/>
                <a:gd name="T8" fmla="*/ 0 60000 65536"/>
                <a:gd name="T9" fmla="*/ 0 w 21586"/>
                <a:gd name="T10" fmla="*/ 0 h 21592"/>
                <a:gd name="T11" fmla="*/ 21586 w 21586"/>
                <a:gd name="T12" fmla="*/ 21592 h 21592"/>
              </a:gdLst>
              <a:ahLst/>
              <a:cxnLst>
                <a:cxn ang="T6">
                  <a:pos x="T0" y="T1"/>
                </a:cxn>
                <a:cxn ang="T7">
                  <a:pos x="T2" y="T3"/>
                </a:cxn>
                <a:cxn ang="T8">
                  <a:pos x="T4" y="T5"/>
                </a:cxn>
              </a:cxnLst>
              <a:rect l="T9" t="T10" r="T11" b="T12"/>
              <a:pathLst>
                <a:path w="21586" h="21592" fill="none" extrusionOk="0">
                  <a:moveTo>
                    <a:pt x="595" y="0"/>
                  </a:moveTo>
                  <a:cubicBezTo>
                    <a:pt x="11983" y="314"/>
                    <a:pt x="21168" y="9418"/>
                    <a:pt x="21585" y="20802"/>
                  </a:cubicBezTo>
                </a:path>
                <a:path w="21586" h="21592" stroke="0" extrusionOk="0">
                  <a:moveTo>
                    <a:pt x="595" y="0"/>
                  </a:moveTo>
                  <a:cubicBezTo>
                    <a:pt x="11983" y="314"/>
                    <a:pt x="21168" y="9418"/>
                    <a:pt x="21585" y="20802"/>
                  </a:cubicBezTo>
                  <a:lnTo>
                    <a:pt x="0" y="21592"/>
                  </a:lnTo>
                  <a:lnTo>
                    <a:pt x="595" y="0"/>
                  </a:lnTo>
                  <a:close/>
                </a:path>
              </a:pathLst>
            </a:custGeom>
            <a:noFill/>
            <a:ln w="9525" cap="rnd">
              <a:solidFill>
                <a:srgbClr val="FF8000"/>
              </a:solidFill>
              <a:round/>
              <a:headEnd/>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227" name="Arc 83">
              <a:extLst>
                <a:ext uri="{FF2B5EF4-FFF2-40B4-BE49-F238E27FC236}">
                  <a16:creationId xmlns:a16="http://schemas.microsoft.com/office/drawing/2014/main" id="{A8D191D4-A7F9-4FA9-B582-01BBCEA15B60}"/>
                </a:ext>
              </a:extLst>
            </p:cNvPr>
            <p:cNvSpPr>
              <a:spLocks/>
            </p:cNvSpPr>
            <p:nvPr/>
          </p:nvSpPr>
          <p:spPr bwMode="auto">
            <a:xfrm>
              <a:off x="1268" y="2707"/>
              <a:ext cx="35" cy="131"/>
            </a:xfrm>
            <a:custGeom>
              <a:avLst/>
              <a:gdLst>
                <a:gd name="T0" fmla="*/ 0 w 21586"/>
                <a:gd name="T1" fmla="*/ 0 h 21592"/>
                <a:gd name="T2" fmla="*/ 0 w 21586"/>
                <a:gd name="T3" fmla="*/ 0 h 21592"/>
                <a:gd name="T4" fmla="*/ 0 w 21586"/>
                <a:gd name="T5" fmla="*/ 0 h 21592"/>
                <a:gd name="T6" fmla="*/ 0 60000 65536"/>
                <a:gd name="T7" fmla="*/ 0 60000 65536"/>
                <a:gd name="T8" fmla="*/ 0 60000 65536"/>
                <a:gd name="T9" fmla="*/ 0 w 21586"/>
                <a:gd name="T10" fmla="*/ 0 h 21592"/>
                <a:gd name="T11" fmla="*/ 21586 w 21586"/>
                <a:gd name="T12" fmla="*/ 21592 h 21592"/>
              </a:gdLst>
              <a:ahLst/>
              <a:cxnLst>
                <a:cxn ang="T6">
                  <a:pos x="T0" y="T1"/>
                </a:cxn>
                <a:cxn ang="T7">
                  <a:pos x="T2" y="T3"/>
                </a:cxn>
                <a:cxn ang="T8">
                  <a:pos x="T4" y="T5"/>
                </a:cxn>
              </a:cxnLst>
              <a:rect l="T9" t="T10" r="T11" b="T12"/>
              <a:pathLst>
                <a:path w="21586" h="21592" fill="none" extrusionOk="0">
                  <a:moveTo>
                    <a:pt x="595" y="0"/>
                  </a:moveTo>
                  <a:cubicBezTo>
                    <a:pt x="11983" y="314"/>
                    <a:pt x="21168" y="9418"/>
                    <a:pt x="21585" y="20802"/>
                  </a:cubicBezTo>
                </a:path>
                <a:path w="21586" h="21592" stroke="0" extrusionOk="0">
                  <a:moveTo>
                    <a:pt x="595" y="0"/>
                  </a:moveTo>
                  <a:cubicBezTo>
                    <a:pt x="11983" y="314"/>
                    <a:pt x="21168" y="9418"/>
                    <a:pt x="21585" y="20802"/>
                  </a:cubicBezTo>
                  <a:lnTo>
                    <a:pt x="0" y="21592"/>
                  </a:lnTo>
                  <a:lnTo>
                    <a:pt x="595" y="0"/>
                  </a:lnTo>
                  <a:close/>
                </a:path>
              </a:pathLst>
            </a:custGeom>
            <a:noFill/>
            <a:ln w="9525" cap="rnd">
              <a:solidFill>
                <a:srgbClr val="FF8000"/>
              </a:solidFill>
              <a:round/>
              <a:headEnd/>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228" name="Oval 84">
              <a:extLst>
                <a:ext uri="{FF2B5EF4-FFF2-40B4-BE49-F238E27FC236}">
                  <a16:creationId xmlns:a16="http://schemas.microsoft.com/office/drawing/2014/main" id="{B9AF4ADB-1016-4C1E-B5F0-1A877D9A9DC2}"/>
                </a:ext>
              </a:extLst>
            </p:cNvPr>
            <p:cNvSpPr>
              <a:spLocks noChangeArrowheads="1"/>
            </p:cNvSpPr>
            <p:nvPr/>
          </p:nvSpPr>
          <p:spPr bwMode="auto">
            <a:xfrm>
              <a:off x="1443" y="2817"/>
              <a:ext cx="65" cy="61"/>
            </a:xfrm>
            <a:prstGeom prst="ellipse">
              <a:avLst/>
            </a:prstGeom>
            <a:solidFill>
              <a:srgbClr val="B9D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endParaRPr kumimoji="0" lang="en-US" alt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229" name="Oval 85">
              <a:extLst>
                <a:ext uri="{FF2B5EF4-FFF2-40B4-BE49-F238E27FC236}">
                  <a16:creationId xmlns:a16="http://schemas.microsoft.com/office/drawing/2014/main" id="{9401FC7A-90B4-495F-BDD4-A2FD93E2FCD5}"/>
                </a:ext>
              </a:extLst>
            </p:cNvPr>
            <p:cNvSpPr>
              <a:spLocks noChangeArrowheads="1"/>
            </p:cNvSpPr>
            <p:nvPr/>
          </p:nvSpPr>
          <p:spPr bwMode="auto">
            <a:xfrm>
              <a:off x="1198" y="2817"/>
              <a:ext cx="65" cy="61"/>
            </a:xfrm>
            <a:prstGeom prst="ellipse">
              <a:avLst/>
            </a:prstGeom>
            <a:solidFill>
              <a:srgbClr val="B9D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endParaRPr kumimoji="0" lang="en-US" alt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grpSp>
          <p:nvGrpSpPr>
            <p:cNvPr id="47230" name="Group 86">
              <a:extLst>
                <a:ext uri="{FF2B5EF4-FFF2-40B4-BE49-F238E27FC236}">
                  <a16:creationId xmlns:a16="http://schemas.microsoft.com/office/drawing/2014/main" id="{B13C1C02-75A1-4184-83A3-EA60B2D9493E}"/>
                </a:ext>
              </a:extLst>
            </p:cNvPr>
            <p:cNvGrpSpPr>
              <a:grpSpLocks/>
            </p:cNvGrpSpPr>
            <p:nvPr/>
          </p:nvGrpSpPr>
          <p:grpSpPr bwMode="auto">
            <a:xfrm>
              <a:off x="1274" y="2817"/>
              <a:ext cx="152" cy="61"/>
              <a:chOff x="592" y="1824"/>
              <a:chExt cx="448" cy="64"/>
            </a:xfrm>
          </p:grpSpPr>
          <p:sp>
            <p:nvSpPr>
              <p:cNvPr id="47234" name="Oval 87">
                <a:extLst>
                  <a:ext uri="{FF2B5EF4-FFF2-40B4-BE49-F238E27FC236}">
                    <a16:creationId xmlns:a16="http://schemas.microsoft.com/office/drawing/2014/main" id="{DF561462-4651-474C-95B8-85A4670B8200}"/>
                  </a:ext>
                </a:extLst>
              </p:cNvPr>
              <p:cNvSpPr>
                <a:spLocks noChangeArrowheads="1"/>
              </p:cNvSpPr>
              <p:nvPr/>
            </p:nvSpPr>
            <p:spPr bwMode="auto">
              <a:xfrm>
                <a:off x="592" y="1824"/>
                <a:ext cx="192" cy="64"/>
              </a:xfrm>
              <a:prstGeom prst="ellipse">
                <a:avLst/>
              </a:prstGeom>
              <a:solidFill>
                <a:srgbClr val="B9D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endParaRPr kumimoji="0" lang="en-US" alt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235" name="Oval 88">
                <a:extLst>
                  <a:ext uri="{FF2B5EF4-FFF2-40B4-BE49-F238E27FC236}">
                    <a16:creationId xmlns:a16="http://schemas.microsoft.com/office/drawing/2014/main" id="{05FD71F4-DD19-4A92-A97F-825C070FCF73}"/>
                  </a:ext>
                </a:extLst>
              </p:cNvPr>
              <p:cNvSpPr>
                <a:spLocks noChangeArrowheads="1"/>
              </p:cNvSpPr>
              <p:nvPr/>
            </p:nvSpPr>
            <p:spPr bwMode="auto">
              <a:xfrm>
                <a:off x="848" y="1824"/>
                <a:ext cx="192" cy="64"/>
              </a:xfrm>
              <a:prstGeom prst="ellipse">
                <a:avLst/>
              </a:prstGeom>
              <a:solidFill>
                <a:srgbClr val="B9D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endParaRPr kumimoji="0" lang="en-US" alt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grpSp>
        <p:sp>
          <p:nvSpPr>
            <p:cNvPr id="47231" name="Oval 89">
              <a:extLst>
                <a:ext uri="{FF2B5EF4-FFF2-40B4-BE49-F238E27FC236}">
                  <a16:creationId xmlns:a16="http://schemas.microsoft.com/office/drawing/2014/main" id="{1B72A770-9CF5-4524-AA94-769B2B28EE54}"/>
                </a:ext>
              </a:extLst>
            </p:cNvPr>
            <p:cNvSpPr>
              <a:spLocks noChangeArrowheads="1"/>
            </p:cNvSpPr>
            <p:nvPr/>
          </p:nvSpPr>
          <p:spPr bwMode="auto">
            <a:xfrm>
              <a:off x="1224" y="2650"/>
              <a:ext cx="65" cy="61"/>
            </a:xfrm>
            <a:prstGeom prst="ellipse">
              <a:avLst/>
            </a:prstGeom>
            <a:solidFill>
              <a:srgbClr val="B9D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endParaRPr kumimoji="0" lang="en-US" alt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232" name="Oval 90">
              <a:extLst>
                <a:ext uri="{FF2B5EF4-FFF2-40B4-BE49-F238E27FC236}">
                  <a16:creationId xmlns:a16="http://schemas.microsoft.com/office/drawing/2014/main" id="{65B050DC-58ED-439C-9253-6DF33A18E688}"/>
                </a:ext>
              </a:extLst>
            </p:cNvPr>
            <p:cNvSpPr>
              <a:spLocks noChangeArrowheads="1"/>
            </p:cNvSpPr>
            <p:nvPr/>
          </p:nvSpPr>
          <p:spPr bwMode="auto">
            <a:xfrm>
              <a:off x="1315" y="2650"/>
              <a:ext cx="65" cy="61"/>
            </a:xfrm>
            <a:prstGeom prst="ellipse">
              <a:avLst/>
            </a:prstGeom>
            <a:solidFill>
              <a:srgbClr val="B9D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endParaRPr kumimoji="0" lang="en-US" alt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233" name="Oval 91">
              <a:extLst>
                <a:ext uri="{FF2B5EF4-FFF2-40B4-BE49-F238E27FC236}">
                  <a16:creationId xmlns:a16="http://schemas.microsoft.com/office/drawing/2014/main" id="{885D7F50-C430-48B4-A771-E2F7C5AC4BA7}"/>
                </a:ext>
              </a:extLst>
            </p:cNvPr>
            <p:cNvSpPr>
              <a:spLocks noChangeArrowheads="1"/>
            </p:cNvSpPr>
            <p:nvPr/>
          </p:nvSpPr>
          <p:spPr bwMode="auto">
            <a:xfrm>
              <a:off x="1402" y="2650"/>
              <a:ext cx="65" cy="61"/>
            </a:xfrm>
            <a:prstGeom prst="ellipse">
              <a:avLst/>
            </a:prstGeom>
            <a:solidFill>
              <a:srgbClr val="B9D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endParaRPr kumimoji="0" lang="en-US" alt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grpSp>
      <p:sp>
        <p:nvSpPr>
          <p:cNvPr id="47122" name="AutoShape 92">
            <a:extLst>
              <a:ext uri="{FF2B5EF4-FFF2-40B4-BE49-F238E27FC236}">
                <a16:creationId xmlns:a16="http://schemas.microsoft.com/office/drawing/2014/main" id="{C5F43DD0-EF68-4951-A1A5-03901C43B689}"/>
              </a:ext>
            </a:extLst>
          </p:cNvPr>
          <p:cNvSpPr>
            <a:spLocks noChangeArrowheads="1"/>
          </p:cNvSpPr>
          <p:nvPr/>
        </p:nvSpPr>
        <p:spPr bwMode="auto">
          <a:xfrm>
            <a:off x="2501901" y="3175001"/>
            <a:ext cx="969963" cy="1171575"/>
          </a:xfrm>
          <a:prstGeom prst="triangle">
            <a:avLst>
              <a:gd name="adj" fmla="val 50000"/>
            </a:avLst>
          </a:prstGeom>
          <a:solidFill>
            <a:schemeClr val="bg1"/>
          </a:solidFill>
          <a:ln w="19050">
            <a:solidFill>
              <a:srgbClr val="A6A6A6"/>
            </a:solidFill>
            <a:miter lim="800000"/>
            <a:headEnd/>
            <a:tailEnd/>
          </a:ln>
        </p:spPr>
        <p:txBody>
          <a:bodyPr wrap="none"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endParaRPr kumimoji="0" lang="en-US" alt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123" name="Line 93">
            <a:extLst>
              <a:ext uri="{FF2B5EF4-FFF2-40B4-BE49-F238E27FC236}">
                <a16:creationId xmlns:a16="http://schemas.microsoft.com/office/drawing/2014/main" id="{D83EBE55-7EAA-4870-8F37-BD5993E4C3DA}"/>
              </a:ext>
            </a:extLst>
          </p:cNvPr>
          <p:cNvSpPr>
            <a:spLocks noChangeShapeType="1"/>
          </p:cNvSpPr>
          <p:nvPr/>
        </p:nvSpPr>
        <p:spPr bwMode="auto">
          <a:xfrm flipH="1">
            <a:off x="2574926" y="4159250"/>
            <a:ext cx="823913" cy="0"/>
          </a:xfrm>
          <a:prstGeom prst="line">
            <a:avLst/>
          </a:prstGeom>
          <a:noFill/>
          <a:ln w="19050">
            <a:solidFill>
              <a:srgbClr val="A6A6A6"/>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124" name="Line 94">
            <a:extLst>
              <a:ext uri="{FF2B5EF4-FFF2-40B4-BE49-F238E27FC236}">
                <a16:creationId xmlns:a16="http://schemas.microsoft.com/office/drawing/2014/main" id="{A20A69F5-A35E-460D-9723-89E888F0043D}"/>
              </a:ext>
            </a:extLst>
          </p:cNvPr>
          <p:cNvSpPr>
            <a:spLocks noChangeShapeType="1"/>
          </p:cNvSpPr>
          <p:nvPr/>
        </p:nvSpPr>
        <p:spPr bwMode="auto">
          <a:xfrm flipH="1">
            <a:off x="2646363" y="3971925"/>
            <a:ext cx="679450" cy="0"/>
          </a:xfrm>
          <a:prstGeom prst="line">
            <a:avLst/>
          </a:prstGeom>
          <a:noFill/>
          <a:ln w="19050">
            <a:solidFill>
              <a:srgbClr val="A6A6A6"/>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125" name="Rectangle 95">
            <a:extLst>
              <a:ext uri="{FF2B5EF4-FFF2-40B4-BE49-F238E27FC236}">
                <a16:creationId xmlns:a16="http://schemas.microsoft.com/office/drawing/2014/main" id="{E8B42BC3-EB76-4906-99A3-28245627FE95}"/>
              </a:ext>
            </a:extLst>
          </p:cNvPr>
          <p:cNvSpPr>
            <a:spLocks noChangeArrowheads="1"/>
          </p:cNvSpPr>
          <p:nvPr/>
        </p:nvSpPr>
        <p:spPr bwMode="auto">
          <a:xfrm>
            <a:off x="2584450" y="4170363"/>
            <a:ext cx="808038"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45720" rIns="45720">
            <a:spAutoFit/>
          </a:bodyP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r>
              <a:rPr kumimoji="0" lang="en-US" altLang="en-US" sz="800" b="1" i="0" u="none" strike="noStrike" kern="1200" cap="none" spc="0" normalizeH="0" baseline="0" noProof="0">
                <a:ln>
                  <a:noFill/>
                </a:ln>
                <a:solidFill>
                  <a:srgbClr val="000000"/>
                </a:solidFill>
                <a:effectLst/>
                <a:uLnTx/>
                <a:uFillTx/>
                <a:latin typeface="Arial Narrow" panose="020B0606020202030204" pitchFamily="34" charset="0"/>
                <a:ea typeface="+mn-ea"/>
                <a:cs typeface="+mn-cs"/>
              </a:rPr>
              <a:t>Dashboard</a:t>
            </a:r>
          </a:p>
        </p:txBody>
      </p:sp>
      <p:sp>
        <p:nvSpPr>
          <p:cNvPr id="47126" name="Rectangle 96">
            <a:extLst>
              <a:ext uri="{FF2B5EF4-FFF2-40B4-BE49-F238E27FC236}">
                <a16:creationId xmlns:a16="http://schemas.microsoft.com/office/drawing/2014/main" id="{16B87268-0CB9-40A4-885A-20E41935F100}"/>
              </a:ext>
            </a:extLst>
          </p:cNvPr>
          <p:cNvSpPr>
            <a:spLocks noChangeArrowheads="1"/>
          </p:cNvSpPr>
          <p:nvPr/>
        </p:nvSpPr>
        <p:spPr bwMode="auto">
          <a:xfrm>
            <a:off x="2544763" y="3940175"/>
            <a:ext cx="882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45720" rIns="45720">
            <a:spAutoFit/>
          </a:bodyP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r>
              <a:rPr kumimoji="0" lang="en-US" altLang="en-US" sz="700" b="1" i="0" u="none" strike="noStrike" kern="1200" cap="none" spc="0" normalizeH="0" baseline="0" noProof="0">
                <a:ln>
                  <a:noFill/>
                </a:ln>
                <a:solidFill>
                  <a:srgbClr val="000000"/>
                </a:solidFill>
                <a:effectLst/>
                <a:uLnTx/>
                <a:uFillTx/>
                <a:latin typeface="Arial Narrow" panose="020B0606020202030204" pitchFamily="34" charset="0"/>
                <a:ea typeface="+mn-ea"/>
                <a:cs typeface="+mn-cs"/>
              </a:rPr>
              <a:t>Strategic </a:t>
            </a:r>
            <a:br>
              <a:rPr kumimoji="0" lang="en-US" altLang="en-US" sz="700" b="1" i="0" u="none" strike="noStrike" kern="1200" cap="none" spc="0" normalizeH="0" baseline="0" noProof="0">
                <a:ln>
                  <a:noFill/>
                </a:ln>
                <a:solidFill>
                  <a:srgbClr val="000000"/>
                </a:solidFill>
                <a:effectLst/>
                <a:uLnTx/>
                <a:uFillTx/>
                <a:latin typeface="Arial Narrow" panose="020B0606020202030204" pitchFamily="34" charset="0"/>
                <a:ea typeface="+mn-ea"/>
                <a:cs typeface="+mn-cs"/>
              </a:rPr>
            </a:br>
            <a:r>
              <a:rPr kumimoji="0" lang="en-US" altLang="en-US" sz="700" b="1" i="0" u="none" strike="noStrike" kern="1200" cap="none" spc="0" normalizeH="0" baseline="0" noProof="0">
                <a:ln>
                  <a:noFill/>
                </a:ln>
                <a:solidFill>
                  <a:srgbClr val="000000"/>
                </a:solidFill>
                <a:effectLst/>
                <a:uLnTx/>
                <a:uFillTx/>
                <a:latin typeface="Arial Narrow" panose="020B0606020202030204" pitchFamily="34" charset="0"/>
                <a:ea typeface="+mn-ea"/>
                <a:cs typeface="+mn-cs"/>
              </a:rPr>
              <a:t>Job Family</a:t>
            </a:r>
          </a:p>
        </p:txBody>
      </p:sp>
      <p:grpSp>
        <p:nvGrpSpPr>
          <p:cNvPr id="47127" name="Group 97">
            <a:extLst>
              <a:ext uri="{FF2B5EF4-FFF2-40B4-BE49-F238E27FC236}">
                <a16:creationId xmlns:a16="http://schemas.microsoft.com/office/drawing/2014/main" id="{D228270E-A71A-479A-B16A-2252CA1954CB}"/>
              </a:ext>
            </a:extLst>
          </p:cNvPr>
          <p:cNvGrpSpPr>
            <a:grpSpLocks/>
          </p:cNvGrpSpPr>
          <p:nvPr/>
        </p:nvGrpSpPr>
        <p:grpSpPr bwMode="auto">
          <a:xfrm>
            <a:off x="2794001" y="3482975"/>
            <a:ext cx="390525" cy="427038"/>
            <a:chOff x="1198" y="2495"/>
            <a:chExt cx="310" cy="383"/>
          </a:xfrm>
        </p:grpSpPr>
        <p:sp>
          <p:nvSpPr>
            <p:cNvPr id="47200" name="Arc 98">
              <a:extLst>
                <a:ext uri="{FF2B5EF4-FFF2-40B4-BE49-F238E27FC236}">
                  <a16:creationId xmlns:a16="http://schemas.microsoft.com/office/drawing/2014/main" id="{1CA92016-0197-4997-ACDF-DB6992C0C509}"/>
                </a:ext>
              </a:extLst>
            </p:cNvPr>
            <p:cNvSpPr>
              <a:spLocks/>
            </p:cNvSpPr>
            <p:nvPr/>
          </p:nvSpPr>
          <p:spPr bwMode="auto">
            <a:xfrm flipH="1">
              <a:off x="1261" y="2540"/>
              <a:ext cx="34" cy="131"/>
            </a:xfrm>
            <a:custGeom>
              <a:avLst/>
              <a:gdLst>
                <a:gd name="T0" fmla="*/ 0 w 21586"/>
                <a:gd name="T1" fmla="*/ 0 h 21592"/>
                <a:gd name="T2" fmla="*/ 0 w 21586"/>
                <a:gd name="T3" fmla="*/ 0 h 21592"/>
                <a:gd name="T4" fmla="*/ 0 w 21586"/>
                <a:gd name="T5" fmla="*/ 0 h 21592"/>
                <a:gd name="T6" fmla="*/ 0 60000 65536"/>
                <a:gd name="T7" fmla="*/ 0 60000 65536"/>
                <a:gd name="T8" fmla="*/ 0 60000 65536"/>
                <a:gd name="T9" fmla="*/ 0 w 21586"/>
                <a:gd name="T10" fmla="*/ 0 h 21592"/>
                <a:gd name="T11" fmla="*/ 21586 w 21586"/>
                <a:gd name="T12" fmla="*/ 21592 h 21592"/>
              </a:gdLst>
              <a:ahLst/>
              <a:cxnLst>
                <a:cxn ang="T6">
                  <a:pos x="T0" y="T1"/>
                </a:cxn>
                <a:cxn ang="T7">
                  <a:pos x="T2" y="T3"/>
                </a:cxn>
                <a:cxn ang="T8">
                  <a:pos x="T4" y="T5"/>
                </a:cxn>
              </a:cxnLst>
              <a:rect l="T9" t="T10" r="T11" b="T12"/>
              <a:pathLst>
                <a:path w="21586" h="21592" fill="none" extrusionOk="0">
                  <a:moveTo>
                    <a:pt x="595" y="0"/>
                  </a:moveTo>
                  <a:cubicBezTo>
                    <a:pt x="11983" y="314"/>
                    <a:pt x="21168" y="9418"/>
                    <a:pt x="21585" y="20802"/>
                  </a:cubicBezTo>
                </a:path>
                <a:path w="21586" h="21592" stroke="0" extrusionOk="0">
                  <a:moveTo>
                    <a:pt x="595" y="0"/>
                  </a:moveTo>
                  <a:cubicBezTo>
                    <a:pt x="11983" y="314"/>
                    <a:pt x="21168" y="9418"/>
                    <a:pt x="21585" y="20802"/>
                  </a:cubicBezTo>
                  <a:lnTo>
                    <a:pt x="0" y="21592"/>
                  </a:lnTo>
                  <a:lnTo>
                    <a:pt x="595" y="0"/>
                  </a:lnTo>
                  <a:close/>
                </a:path>
              </a:pathLst>
            </a:custGeom>
            <a:noFill/>
            <a:ln w="9525" cap="rnd">
              <a:solidFill>
                <a:srgbClr val="FF8000"/>
              </a:solidFill>
              <a:round/>
              <a:headEnd/>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201" name="Arc 99">
              <a:extLst>
                <a:ext uri="{FF2B5EF4-FFF2-40B4-BE49-F238E27FC236}">
                  <a16:creationId xmlns:a16="http://schemas.microsoft.com/office/drawing/2014/main" id="{1C762262-3DBC-459D-BDD7-75F6E5B0DEFF}"/>
                </a:ext>
              </a:extLst>
            </p:cNvPr>
            <p:cNvSpPr>
              <a:spLocks/>
            </p:cNvSpPr>
            <p:nvPr/>
          </p:nvSpPr>
          <p:spPr bwMode="auto">
            <a:xfrm>
              <a:off x="1413" y="2540"/>
              <a:ext cx="34" cy="131"/>
            </a:xfrm>
            <a:custGeom>
              <a:avLst/>
              <a:gdLst>
                <a:gd name="T0" fmla="*/ 0 w 21586"/>
                <a:gd name="T1" fmla="*/ 0 h 21592"/>
                <a:gd name="T2" fmla="*/ 0 w 21586"/>
                <a:gd name="T3" fmla="*/ 0 h 21592"/>
                <a:gd name="T4" fmla="*/ 0 w 21586"/>
                <a:gd name="T5" fmla="*/ 0 h 21592"/>
                <a:gd name="T6" fmla="*/ 0 60000 65536"/>
                <a:gd name="T7" fmla="*/ 0 60000 65536"/>
                <a:gd name="T8" fmla="*/ 0 60000 65536"/>
                <a:gd name="T9" fmla="*/ 0 w 21586"/>
                <a:gd name="T10" fmla="*/ 0 h 21592"/>
                <a:gd name="T11" fmla="*/ 21586 w 21586"/>
                <a:gd name="T12" fmla="*/ 21592 h 21592"/>
              </a:gdLst>
              <a:ahLst/>
              <a:cxnLst>
                <a:cxn ang="T6">
                  <a:pos x="T0" y="T1"/>
                </a:cxn>
                <a:cxn ang="T7">
                  <a:pos x="T2" y="T3"/>
                </a:cxn>
                <a:cxn ang="T8">
                  <a:pos x="T4" y="T5"/>
                </a:cxn>
              </a:cxnLst>
              <a:rect l="T9" t="T10" r="T11" b="T12"/>
              <a:pathLst>
                <a:path w="21586" h="21592" fill="none" extrusionOk="0">
                  <a:moveTo>
                    <a:pt x="595" y="0"/>
                  </a:moveTo>
                  <a:cubicBezTo>
                    <a:pt x="11983" y="314"/>
                    <a:pt x="21168" y="9418"/>
                    <a:pt x="21585" y="20802"/>
                  </a:cubicBezTo>
                </a:path>
                <a:path w="21586" h="21592" stroke="0" extrusionOk="0">
                  <a:moveTo>
                    <a:pt x="595" y="0"/>
                  </a:moveTo>
                  <a:cubicBezTo>
                    <a:pt x="11983" y="314"/>
                    <a:pt x="21168" y="9418"/>
                    <a:pt x="21585" y="20802"/>
                  </a:cubicBezTo>
                  <a:lnTo>
                    <a:pt x="0" y="21592"/>
                  </a:lnTo>
                  <a:lnTo>
                    <a:pt x="595" y="0"/>
                  </a:lnTo>
                  <a:close/>
                </a:path>
              </a:pathLst>
            </a:custGeom>
            <a:noFill/>
            <a:ln w="9525" cap="rnd">
              <a:solidFill>
                <a:srgbClr val="FF8000"/>
              </a:solidFill>
              <a:round/>
              <a:headEnd/>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202" name="Arc 100">
              <a:extLst>
                <a:ext uri="{FF2B5EF4-FFF2-40B4-BE49-F238E27FC236}">
                  <a16:creationId xmlns:a16="http://schemas.microsoft.com/office/drawing/2014/main" id="{2C41D156-B76F-41D0-B349-1347FA0C886F}"/>
                </a:ext>
              </a:extLst>
            </p:cNvPr>
            <p:cNvSpPr>
              <a:spLocks/>
            </p:cNvSpPr>
            <p:nvPr/>
          </p:nvSpPr>
          <p:spPr bwMode="auto">
            <a:xfrm flipH="1">
              <a:off x="1351" y="2540"/>
              <a:ext cx="34" cy="131"/>
            </a:xfrm>
            <a:custGeom>
              <a:avLst/>
              <a:gdLst>
                <a:gd name="T0" fmla="*/ 0 w 21586"/>
                <a:gd name="T1" fmla="*/ 0 h 21592"/>
                <a:gd name="T2" fmla="*/ 0 w 21586"/>
                <a:gd name="T3" fmla="*/ 0 h 21592"/>
                <a:gd name="T4" fmla="*/ 0 w 21586"/>
                <a:gd name="T5" fmla="*/ 0 h 21592"/>
                <a:gd name="T6" fmla="*/ 0 60000 65536"/>
                <a:gd name="T7" fmla="*/ 0 60000 65536"/>
                <a:gd name="T8" fmla="*/ 0 60000 65536"/>
                <a:gd name="T9" fmla="*/ 0 w 21586"/>
                <a:gd name="T10" fmla="*/ 0 h 21592"/>
                <a:gd name="T11" fmla="*/ 21586 w 21586"/>
                <a:gd name="T12" fmla="*/ 21592 h 21592"/>
              </a:gdLst>
              <a:ahLst/>
              <a:cxnLst>
                <a:cxn ang="T6">
                  <a:pos x="T0" y="T1"/>
                </a:cxn>
                <a:cxn ang="T7">
                  <a:pos x="T2" y="T3"/>
                </a:cxn>
                <a:cxn ang="T8">
                  <a:pos x="T4" y="T5"/>
                </a:cxn>
              </a:cxnLst>
              <a:rect l="T9" t="T10" r="T11" b="T12"/>
              <a:pathLst>
                <a:path w="21586" h="21592" fill="none" extrusionOk="0">
                  <a:moveTo>
                    <a:pt x="595" y="0"/>
                  </a:moveTo>
                  <a:cubicBezTo>
                    <a:pt x="11983" y="314"/>
                    <a:pt x="21168" y="9418"/>
                    <a:pt x="21585" y="20802"/>
                  </a:cubicBezTo>
                </a:path>
                <a:path w="21586" h="21592" stroke="0" extrusionOk="0">
                  <a:moveTo>
                    <a:pt x="595" y="0"/>
                  </a:moveTo>
                  <a:cubicBezTo>
                    <a:pt x="11983" y="314"/>
                    <a:pt x="21168" y="9418"/>
                    <a:pt x="21585" y="20802"/>
                  </a:cubicBezTo>
                  <a:lnTo>
                    <a:pt x="0" y="21592"/>
                  </a:lnTo>
                  <a:lnTo>
                    <a:pt x="595" y="0"/>
                  </a:lnTo>
                  <a:close/>
                </a:path>
              </a:pathLst>
            </a:custGeom>
            <a:noFill/>
            <a:ln w="9525" cap="rnd">
              <a:solidFill>
                <a:srgbClr val="FF8000"/>
              </a:solidFill>
              <a:round/>
              <a:headEnd/>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grpSp>
          <p:nvGrpSpPr>
            <p:cNvPr id="47203" name="Group 101">
              <a:extLst>
                <a:ext uri="{FF2B5EF4-FFF2-40B4-BE49-F238E27FC236}">
                  <a16:creationId xmlns:a16="http://schemas.microsoft.com/office/drawing/2014/main" id="{0D06EF62-495B-4343-BBFD-FF1BC21A5040}"/>
                </a:ext>
              </a:extLst>
            </p:cNvPr>
            <p:cNvGrpSpPr>
              <a:grpSpLocks/>
            </p:cNvGrpSpPr>
            <p:nvPr/>
          </p:nvGrpSpPr>
          <p:grpSpPr bwMode="auto">
            <a:xfrm>
              <a:off x="1284" y="2495"/>
              <a:ext cx="152" cy="61"/>
              <a:chOff x="592" y="1824"/>
              <a:chExt cx="448" cy="64"/>
            </a:xfrm>
          </p:grpSpPr>
          <p:sp>
            <p:nvSpPr>
              <p:cNvPr id="47217" name="Oval 102">
                <a:extLst>
                  <a:ext uri="{FF2B5EF4-FFF2-40B4-BE49-F238E27FC236}">
                    <a16:creationId xmlns:a16="http://schemas.microsoft.com/office/drawing/2014/main" id="{345CDA90-3658-4AF4-BF9B-953B4715D7DC}"/>
                  </a:ext>
                </a:extLst>
              </p:cNvPr>
              <p:cNvSpPr>
                <a:spLocks noChangeArrowheads="1"/>
              </p:cNvSpPr>
              <p:nvPr/>
            </p:nvSpPr>
            <p:spPr bwMode="auto">
              <a:xfrm>
                <a:off x="592" y="1824"/>
                <a:ext cx="192" cy="64"/>
              </a:xfrm>
              <a:prstGeom prst="ellipse">
                <a:avLst/>
              </a:prstGeom>
              <a:solidFill>
                <a:srgbClr val="B9D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endParaRPr kumimoji="0" lang="en-US" alt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218" name="Oval 103">
                <a:extLst>
                  <a:ext uri="{FF2B5EF4-FFF2-40B4-BE49-F238E27FC236}">
                    <a16:creationId xmlns:a16="http://schemas.microsoft.com/office/drawing/2014/main" id="{8A7DCFDC-6355-433B-92E3-D1ADA71E6EE4}"/>
                  </a:ext>
                </a:extLst>
              </p:cNvPr>
              <p:cNvSpPr>
                <a:spLocks noChangeArrowheads="1"/>
              </p:cNvSpPr>
              <p:nvPr/>
            </p:nvSpPr>
            <p:spPr bwMode="auto">
              <a:xfrm>
                <a:off x="848" y="1824"/>
                <a:ext cx="192" cy="64"/>
              </a:xfrm>
              <a:prstGeom prst="ellipse">
                <a:avLst/>
              </a:prstGeom>
              <a:solidFill>
                <a:srgbClr val="B9D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endParaRPr kumimoji="0" lang="en-US" alt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grpSp>
        <p:sp>
          <p:nvSpPr>
            <p:cNvPr id="47204" name="Arc 104">
              <a:extLst>
                <a:ext uri="{FF2B5EF4-FFF2-40B4-BE49-F238E27FC236}">
                  <a16:creationId xmlns:a16="http://schemas.microsoft.com/office/drawing/2014/main" id="{8A8D919A-0B20-4C48-A298-4DE0323325D2}"/>
                </a:ext>
              </a:extLst>
            </p:cNvPr>
            <p:cNvSpPr>
              <a:spLocks/>
            </p:cNvSpPr>
            <p:nvPr/>
          </p:nvSpPr>
          <p:spPr bwMode="auto">
            <a:xfrm flipH="1">
              <a:off x="1212" y="2707"/>
              <a:ext cx="34" cy="131"/>
            </a:xfrm>
            <a:custGeom>
              <a:avLst/>
              <a:gdLst>
                <a:gd name="T0" fmla="*/ 0 w 21586"/>
                <a:gd name="T1" fmla="*/ 0 h 21592"/>
                <a:gd name="T2" fmla="*/ 0 w 21586"/>
                <a:gd name="T3" fmla="*/ 0 h 21592"/>
                <a:gd name="T4" fmla="*/ 0 w 21586"/>
                <a:gd name="T5" fmla="*/ 0 h 21592"/>
                <a:gd name="T6" fmla="*/ 0 60000 65536"/>
                <a:gd name="T7" fmla="*/ 0 60000 65536"/>
                <a:gd name="T8" fmla="*/ 0 60000 65536"/>
                <a:gd name="T9" fmla="*/ 0 w 21586"/>
                <a:gd name="T10" fmla="*/ 0 h 21592"/>
                <a:gd name="T11" fmla="*/ 21586 w 21586"/>
                <a:gd name="T12" fmla="*/ 21592 h 21592"/>
              </a:gdLst>
              <a:ahLst/>
              <a:cxnLst>
                <a:cxn ang="T6">
                  <a:pos x="T0" y="T1"/>
                </a:cxn>
                <a:cxn ang="T7">
                  <a:pos x="T2" y="T3"/>
                </a:cxn>
                <a:cxn ang="T8">
                  <a:pos x="T4" y="T5"/>
                </a:cxn>
              </a:cxnLst>
              <a:rect l="T9" t="T10" r="T11" b="T12"/>
              <a:pathLst>
                <a:path w="21586" h="21592" fill="none" extrusionOk="0">
                  <a:moveTo>
                    <a:pt x="595" y="0"/>
                  </a:moveTo>
                  <a:cubicBezTo>
                    <a:pt x="11983" y="314"/>
                    <a:pt x="21168" y="9418"/>
                    <a:pt x="21585" y="20802"/>
                  </a:cubicBezTo>
                </a:path>
                <a:path w="21586" h="21592" stroke="0" extrusionOk="0">
                  <a:moveTo>
                    <a:pt x="595" y="0"/>
                  </a:moveTo>
                  <a:cubicBezTo>
                    <a:pt x="11983" y="314"/>
                    <a:pt x="21168" y="9418"/>
                    <a:pt x="21585" y="20802"/>
                  </a:cubicBezTo>
                  <a:lnTo>
                    <a:pt x="0" y="21592"/>
                  </a:lnTo>
                  <a:lnTo>
                    <a:pt x="595" y="0"/>
                  </a:lnTo>
                  <a:close/>
                </a:path>
              </a:pathLst>
            </a:custGeom>
            <a:noFill/>
            <a:ln w="9525" cap="rnd">
              <a:solidFill>
                <a:srgbClr val="FF8000"/>
              </a:solidFill>
              <a:round/>
              <a:headEnd/>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205" name="Arc 105">
              <a:extLst>
                <a:ext uri="{FF2B5EF4-FFF2-40B4-BE49-F238E27FC236}">
                  <a16:creationId xmlns:a16="http://schemas.microsoft.com/office/drawing/2014/main" id="{F3B92B67-0F57-4E08-897F-8A0367E3230E}"/>
                </a:ext>
              </a:extLst>
            </p:cNvPr>
            <p:cNvSpPr>
              <a:spLocks/>
            </p:cNvSpPr>
            <p:nvPr/>
          </p:nvSpPr>
          <p:spPr bwMode="auto">
            <a:xfrm flipH="1">
              <a:off x="1310" y="2707"/>
              <a:ext cx="34" cy="131"/>
            </a:xfrm>
            <a:custGeom>
              <a:avLst/>
              <a:gdLst>
                <a:gd name="T0" fmla="*/ 0 w 21586"/>
                <a:gd name="T1" fmla="*/ 0 h 21592"/>
                <a:gd name="T2" fmla="*/ 0 w 21586"/>
                <a:gd name="T3" fmla="*/ 0 h 21592"/>
                <a:gd name="T4" fmla="*/ 0 w 21586"/>
                <a:gd name="T5" fmla="*/ 0 h 21592"/>
                <a:gd name="T6" fmla="*/ 0 60000 65536"/>
                <a:gd name="T7" fmla="*/ 0 60000 65536"/>
                <a:gd name="T8" fmla="*/ 0 60000 65536"/>
                <a:gd name="T9" fmla="*/ 0 w 21586"/>
                <a:gd name="T10" fmla="*/ 0 h 21592"/>
                <a:gd name="T11" fmla="*/ 21586 w 21586"/>
                <a:gd name="T12" fmla="*/ 21592 h 21592"/>
              </a:gdLst>
              <a:ahLst/>
              <a:cxnLst>
                <a:cxn ang="T6">
                  <a:pos x="T0" y="T1"/>
                </a:cxn>
                <a:cxn ang="T7">
                  <a:pos x="T2" y="T3"/>
                </a:cxn>
                <a:cxn ang="T8">
                  <a:pos x="T4" y="T5"/>
                </a:cxn>
              </a:cxnLst>
              <a:rect l="T9" t="T10" r="T11" b="T12"/>
              <a:pathLst>
                <a:path w="21586" h="21592" fill="none" extrusionOk="0">
                  <a:moveTo>
                    <a:pt x="595" y="0"/>
                  </a:moveTo>
                  <a:cubicBezTo>
                    <a:pt x="11983" y="314"/>
                    <a:pt x="21168" y="9418"/>
                    <a:pt x="21585" y="20802"/>
                  </a:cubicBezTo>
                </a:path>
                <a:path w="21586" h="21592" stroke="0" extrusionOk="0">
                  <a:moveTo>
                    <a:pt x="595" y="0"/>
                  </a:moveTo>
                  <a:cubicBezTo>
                    <a:pt x="11983" y="314"/>
                    <a:pt x="21168" y="9418"/>
                    <a:pt x="21585" y="20802"/>
                  </a:cubicBezTo>
                  <a:lnTo>
                    <a:pt x="0" y="21592"/>
                  </a:lnTo>
                  <a:lnTo>
                    <a:pt x="595" y="0"/>
                  </a:lnTo>
                  <a:close/>
                </a:path>
              </a:pathLst>
            </a:custGeom>
            <a:noFill/>
            <a:ln w="9525" cap="rnd">
              <a:solidFill>
                <a:srgbClr val="FF8000"/>
              </a:solidFill>
              <a:round/>
              <a:headEnd/>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206" name="Arc 106">
              <a:extLst>
                <a:ext uri="{FF2B5EF4-FFF2-40B4-BE49-F238E27FC236}">
                  <a16:creationId xmlns:a16="http://schemas.microsoft.com/office/drawing/2014/main" id="{6D0C9B0F-A655-41A1-A8E1-84219A510CC9}"/>
                </a:ext>
              </a:extLst>
            </p:cNvPr>
            <p:cNvSpPr>
              <a:spLocks/>
            </p:cNvSpPr>
            <p:nvPr/>
          </p:nvSpPr>
          <p:spPr bwMode="auto">
            <a:xfrm flipH="1">
              <a:off x="1387" y="2707"/>
              <a:ext cx="34" cy="131"/>
            </a:xfrm>
            <a:custGeom>
              <a:avLst/>
              <a:gdLst>
                <a:gd name="T0" fmla="*/ 0 w 21586"/>
                <a:gd name="T1" fmla="*/ 0 h 21592"/>
                <a:gd name="T2" fmla="*/ 0 w 21586"/>
                <a:gd name="T3" fmla="*/ 0 h 21592"/>
                <a:gd name="T4" fmla="*/ 0 w 21586"/>
                <a:gd name="T5" fmla="*/ 0 h 21592"/>
                <a:gd name="T6" fmla="*/ 0 60000 65536"/>
                <a:gd name="T7" fmla="*/ 0 60000 65536"/>
                <a:gd name="T8" fmla="*/ 0 60000 65536"/>
                <a:gd name="T9" fmla="*/ 0 w 21586"/>
                <a:gd name="T10" fmla="*/ 0 h 21592"/>
                <a:gd name="T11" fmla="*/ 21586 w 21586"/>
                <a:gd name="T12" fmla="*/ 21592 h 21592"/>
              </a:gdLst>
              <a:ahLst/>
              <a:cxnLst>
                <a:cxn ang="T6">
                  <a:pos x="T0" y="T1"/>
                </a:cxn>
                <a:cxn ang="T7">
                  <a:pos x="T2" y="T3"/>
                </a:cxn>
                <a:cxn ang="T8">
                  <a:pos x="T4" y="T5"/>
                </a:cxn>
              </a:cxnLst>
              <a:rect l="T9" t="T10" r="T11" b="T12"/>
              <a:pathLst>
                <a:path w="21586" h="21592" fill="none" extrusionOk="0">
                  <a:moveTo>
                    <a:pt x="595" y="0"/>
                  </a:moveTo>
                  <a:cubicBezTo>
                    <a:pt x="11983" y="314"/>
                    <a:pt x="21168" y="9418"/>
                    <a:pt x="21585" y="20802"/>
                  </a:cubicBezTo>
                </a:path>
                <a:path w="21586" h="21592" stroke="0" extrusionOk="0">
                  <a:moveTo>
                    <a:pt x="595" y="0"/>
                  </a:moveTo>
                  <a:cubicBezTo>
                    <a:pt x="11983" y="314"/>
                    <a:pt x="21168" y="9418"/>
                    <a:pt x="21585" y="20802"/>
                  </a:cubicBezTo>
                  <a:lnTo>
                    <a:pt x="0" y="21592"/>
                  </a:lnTo>
                  <a:lnTo>
                    <a:pt x="595" y="0"/>
                  </a:lnTo>
                  <a:close/>
                </a:path>
              </a:pathLst>
            </a:custGeom>
            <a:noFill/>
            <a:ln w="9525" cap="rnd">
              <a:solidFill>
                <a:srgbClr val="FF8000"/>
              </a:solidFill>
              <a:round/>
              <a:headEnd/>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207" name="Arc 107">
              <a:extLst>
                <a:ext uri="{FF2B5EF4-FFF2-40B4-BE49-F238E27FC236}">
                  <a16:creationId xmlns:a16="http://schemas.microsoft.com/office/drawing/2014/main" id="{09908BAC-B1CC-48E3-9550-AC1389190F53}"/>
                </a:ext>
              </a:extLst>
            </p:cNvPr>
            <p:cNvSpPr>
              <a:spLocks/>
            </p:cNvSpPr>
            <p:nvPr/>
          </p:nvSpPr>
          <p:spPr bwMode="auto">
            <a:xfrm>
              <a:off x="1438" y="2699"/>
              <a:ext cx="35" cy="131"/>
            </a:xfrm>
            <a:custGeom>
              <a:avLst/>
              <a:gdLst>
                <a:gd name="T0" fmla="*/ 0 w 21586"/>
                <a:gd name="T1" fmla="*/ 0 h 21592"/>
                <a:gd name="T2" fmla="*/ 0 w 21586"/>
                <a:gd name="T3" fmla="*/ 0 h 21592"/>
                <a:gd name="T4" fmla="*/ 0 w 21586"/>
                <a:gd name="T5" fmla="*/ 0 h 21592"/>
                <a:gd name="T6" fmla="*/ 0 60000 65536"/>
                <a:gd name="T7" fmla="*/ 0 60000 65536"/>
                <a:gd name="T8" fmla="*/ 0 60000 65536"/>
                <a:gd name="T9" fmla="*/ 0 w 21586"/>
                <a:gd name="T10" fmla="*/ 0 h 21592"/>
                <a:gd name="T11" fmla="*/ 21586 w 21586"/>
                <a:gd name="T12" fmla="*/ 21592 h 21592"/>
              </a:gdLst>
              <a:ahLst/>
              <a:cxnLst>
                <a:cxn ang="T6">
                  <a:pos x="T0" y="T1"/>
                </a:cxn>
                <a:cxn ang="T7">
                  <a:pos x="T2" y="T3"/>
                </a:cxn>
                <a:cxn ang="T8">
                  <a:pos x="T4" y="T5"/>
                </a:cxn>
              </a:cxnLst>
              <a:rect l="T9" t="T10" r="T11" b="T12"/>
              <a:pathLst>
                <a:path w="21586" h="21592" fill="none" extrusionOk="0">
                  <a:moveTo>
                    <a:pt x="595" y="0"/>
                  </a:moveTo>
                  <a:cubicBezTo>
                    <a:pt x="11983" y="314"/>
                    <a:pt x="21168" y="9418"/>
                    <a:pt x="21585" y="20802"/>
                  </a:cubicBezTo>
                </a:path>
                <a:path w="21586" h="21592" stroke="0" extrusionOk="0">
                  <a:moveTo>
                    <a:pt x="595" y="0"/>
                  </a:moveTo>
                  <a:cubicBezTo>
                    <a:pt x="11983" y="314"/>
                    <a:pt x="21168" y="9418"/>
                    <a:pt x="21585" y="20802"/>
                  </a:cubicBezTo>
                  <a:lnTo>
                    <a:pt x="0" y="21592"/>
                  </a:lnTo>
                  <a:lnTo>
                    <a:pt x="595" y="0"/>
                  </a:lnTo>
                  <a:close/>
                </a:path>
              </a:pathLst>
            </a:custGeom>
            <a:noFill/>
            <a:ln w="9525" cap="rnd">
              <a:solidFill>
                <a:srgbClr val="FF8000"/>
              </a:solidFill>
              <a:round/>
              <a:headEnd/>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208" name="Arc 108">
              <a:extLst>
                <a:ext uri="{FF2B5EF4-FFF2-40B4-BE49-F238E27FC236}">
                  <a16:creationId xmlns:a16="http://schemas.microsoft.com/office/drawing/2014/main" id="{4F9ED891-DB7F-4850-9E26-6A1FABBC7CDB}"/>
                </a:ext>
              </a:extLst>
            </p:cNvPr>
            <p:cNvSpPr>
              <a:spLocks/>
            </p:cNvSpPr>
            <p:nvPr/>
          </p:nvSpPr>
          <p:spPr bwMode="auto">
            <a:xfrm>
              <a:off x="1268" y="2707"/>
              <a:ext cx="35" cy="131"/>
            </a:xfrm>
            <a:custGeom>
              <a:avLst/>
              <a:gdLst>
                <a:gd name="T0" fmla="*/ 0 w 21586"/>
                <a:gd name="T1" fmla="*/ 0 h 21592"/>
                <a:gd name="T2" fmla="*/ 0 w 21586"/>
                <a:gd name="T3" fmla="*/ 0 h 21592"/>
                <a:gd name="T4" fmla="*/ 0 w 21586"/>
                <a:gd name="T5" fmla="*/ 0 h 21592"/>
                <a:gd name="T6" fmla="*/ 0 60000 65536"/>
                <a:gd name="T7" fmla="*/ 0 60000 65536"/>
                <a:gd name="T8" fmla="*/ 0 60000 65536"/>
                <a:gd name="T9" fmla="*/ 0 w 21586"/>
                <a:gd name="T10" fmla="*/ 0 h 21592"/>
                <a:gd name="T11" fmla="*/ 21586 w 21586"/>
                <a:gd name="T12" fmla="*/ 21592 h 21592"/>
              </a:gdLst>
              <a:ahLst/>
              <a:cxnLst>
                <a:cxn ang="T6">
                  <a:pos x="T0" y="T1"/>
                </a:cxn>
                <a:cxn ang="T7">
                  <a:pos x="T2" y="T3"/>
                </a:cxn>
                <a:cxn ang="T8">
                  <a:pos x="T4" y="T5"/>
                </a:cxn>
              </a:cxnLst>
              <a:rect l="T9" t="T10" r="T11" b="T12"/>
              <a:pathLst>
                <a:path w="21586" h="21592" fill="none" extrusionOk="0">
                  <a:moveTo>
                    <a:pt x="595" y="0"/>
                  </a:moveTo>
                  <a:cubicBezTo>
                    <a:pt x="11983" y="314"/>
                    <a:pt x="21168" y="9418"/>
                    <a:pt x="21585" y="20802"/>
                  </a:cubicBezTo>
                </a:path>
                <a:path w="21586" h="21592" stroke="0" extrusionOk="0">
                  <a:moveTo>
                    <a:pt x="595" y="0"/>
                  </a:moveTo>
                  <a:cubicBezTo>
                    <a:pt x="11983" y="314"/>
                    <a:pt x="21168" y="9418"/>
                    <a:pt x="21585" y="20802"/>
                  </a:cubicBezTo>
                  <a:lnTo>
                    <a:pt x="0" y="21592"/>
                  </a:lnTo>
                  <a:lnTo>
                    <a:pt x="595" y="0"/>
                  </a:lnTo>
                  <a:close/>
                </a:path>
              </a:pathLst>
            </a:custGeom>
            <a:noFill/>
            <a:ln w="9525" cap="rnd">
              <a:solidFill>
                <a:srgbClr val="FF8000"/>
              </a:solidFill>
              <a:round/>
              <a:headEnd/>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209" name="Oval 109">
              <a:extLst>
                <a:ext uri="{FF2B5EF4-FFF2-40B4-BE49-F238E27FC236}">
                  <a16:creationId xmlns:a16="http://schemas.microsoft.com/office/drawing/2014/main" id="{5662E46B-484E-49F7-AF7D-4ABCDD5149EC}"/>
                </a:ext>
              </a:extLst>
            </p:cNvPr>
            <p:cNvSpPr>
              <a:spLocks noChangeArrowheads="1"/>
            </p:cNvSpPr>
            <p:nvPr/>
          </p:nvSpPr>
          <p:spPr bwMode="auto">
            <a:xfrm>
              <a:off x="1443" y="2817"/>
              <a:ext cx="65" cy="61"/>
            </a:xfrm>
            <a:prstGeom prst="ellipse">
              <a:avLst/>
            </a:prstGeom>
            <a:solidFill>
              <a:srgbClr val="B9D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endParaRPr kumimoji="0" lang="en-US" alt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210" name="Oval 110">
              <a:extLst>
                <a:ext uri="{FF2B5EF4-FFF2-40B4-BE49-F238E27FC236}">
                  <a16:creationId xmlns:a16="http://schemas.microsoft.com/office/drawing/2014/main" id="{6B588282-CECC-4926-8B95-B42A6D543F72}"/>
                </a:ext>
              </a:extLst>
            </p:cNvPr>
            <p:cNvSpPr>
              <a:spLocks noChangeArrowheads="1"/>
            </p:cNvSpPr>
            <p:nvPr/>
          </p:nvSpPr>
          <p:spPr bwMode="auto">
            <a:xfrm>
              <a:off x="1198" y="2817"/>
              <a:ext cx="65" cy="61"/>
            </a:xfrm>
            <a:prstGeom prst="ellipse">
              <a:avLst/>
            </a:prstGeom>
            <a:solidFill>
              <a:srgbClr val="B9D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endParaRPr kumimoji="0" lang="en-US" alt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grpSp>
          <p:nvGrpSpPr>
            <p:cNvPr id="47211" name="Group 111">
              <a:extLst>
                <a:ext uri="{FF2B5EF4-FFF2-40B4-BE49-F238E27FC236}">
                  <a16:creationId xmlns:a16="http://schemas.microsoft.com/office/drawing/2014/main" id="{C264E8C2-F24F-46CB-ACF8-0905933CA843}"/>
                </a:ext>
              </a:extLst>
            </p:cNvPr>
            <p:cNvGrpSpPr>
              <a:grpSpLocks/>
            </p:cNvGrpSpPr>
            <p:nvPr/>
          </p:nvGrpSpPr>
          <p:grpSpPr bwMode="auto">
            <a:xfrm>
              <a:off x="1274" y="2817"/>
              <a:ext cx="152" cy="61"/>
              <a:chOff x="592" y="1824"/>
              <a:chExt cx="448" cy="64"/>
            </a:xfrm>
          </p:grpSpPr>
          <p:sp>
            <p:nvSpPr>
              <p:cNvPr id="47215" name="Oval 112">
                <a:extLst>
                  <a:ext uri="{FF2B5EF4-FFF2-40B4-BE49-F238E27FC236}">
                    <a16:creationId xmlns:a16="http://schemas.microsoft.com/office/drawing/2014/main" id="{E8BB2338-7A77-4AD4-A3C7-D5F5F23A9DB5}"/>
                  </a:ext>
                </a:extLst>
              </p:cNvPr>
              <p:cNvSpPr>
                <a:spLocks noChangeArrowheads="1"/>
              </p:cNvSpPr>
              <p:nvPr/>
            </p:nvSpPr>
            <p:spPr bwMode="auto">
              <a:xfrm>
                <a:off x="592" y="1824"/>
                <a:ext cx="192" cy="64"/>
              </a:xfrm>
              <a:prstGeom prst="ellipse">
                <a:avLst/>
              </a:prstGeom>
              <a:solidFill>
                <a:srgbClr val="B9D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endParaRPr kumimoji="0" lang="en-US" alt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216" name="Oval 113">
                <a:extLst>
                  <a:ext uri="{FF2B5EF4-FFF2-40B4-BE49-F238E27FC236}">
                    <a16:creationId xmlns:a16="http://schemas.microsoft.com/office/drawing/2014/main" id="{AD971B4E-3076-46B2-889F-6BE1685AE508}"/>
                  </a:ext>
                </a:extLst>
              </p:cNvPr>
              <p:cNvSpPr>
                <a:spLocks noChangeArrowheads="1"/>
              </p:cNvSpPr>
              <p:nvPr/>
            </p:nvSpPr>
            <p:spPr bwMode="auto">
              <a:xfrm>
                <a:off x="848" y="1824"/>
                <a:ext cx="192" cy="64"/>
              </a:xfrm>
              <a:prstGeom prst="ellipse">
                <a:avLst/>
              </a:prstGeom>
              <a:solidFill>
                <a:srgbClr val="B9D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endParaRPr kumimoji="0" lang="en-US" alt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grpSp>
        <p:sp>
          <p:nvSpPr>
            <p:cNvPr id="47212" name="Oval 114">
              <a:extLst>
                <a:ext uri="{FF2B5EF4-FFF2-40B4-BE49-F238E27FC236}">
                  <a16:creationId xmlns:a16="http://schemas.microsoft.com/office/drawing/2014/main" id="{6246330A-818E-4DAA-9928-0717AAE33FD0}"/>
                </a:ext>
              </a:extLst>
            </p:cNvPr>
            <p:cNvSpPr>
              <a:spLocks noChangeArrowheads="1"/>
            </p:cNvSpPr>
            <p:nvPr/>
          </p:nvSpPr>
          <p:spPr bwMode="auto">
            <a:xfrm>
              <a:off x="1224" y="2650"/>
              <a:ext cx="65" cy="61"/>
            </a:xfrm>
            <a:prstGeom prst="ellipse">
              <a:avLst/>
            </a:prstGeom>
            <a:solidFill>
              <a:srgbClr val="B9D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endParaRPr kumimoji="0" lang="en-US" alt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213" name="Oval 115">
              <a:extLst>
                <a:ext uri="{FF2B5EF4-FFF2-40B4-BE49-F238E27FC236}">
                  <a16:creationId xmlns:a16="http://schemas.microsoft.com/office/drawing/2014/main" id="{C2344D55-609E-4419-8158-53E866E5AB6E}"/>
                </a:ext>
              </a:extLst>
            </p:cNvPr>
            <p:cNvSpPr>
              <a:spLocks noChangeArrowheads="1"/>
            </p:cNvSpPr>
            <p:nvPr/>
          </p:nvSpPr>
          <p:spPr bwMode="auto">
            <a:xfrm>
              <a:off x="1315" y="2650"/>
              <a:ext cx="65" cy="61"/>
            </a:xfrm>
            <a:prstGeom prst="ellipse">
              <a:avLst/>
            </a:prstGeom>
            <a:solidFill>
              <a:srgbClr val="B9D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endParaRPr kumimoji="0" lang="en-US" alt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214" name="Oval 116">
              <a:extLst>
                <a:ext uri="{FF2B5EF4-FFF2-40B4-BE49-F238E27FC236}">
                  <a16:creationId xmlns:a16="http://schemas.microsoft.com/office/drawing/2014/main" id="{287A43F8-F463-44BF-A33C-39B29E25F702}"/>
                </a:ext>
              </a:extLst>
            </p:cNvPr>
            <p:cNvSpPr>
              <a:spLocks noChangeArrowheads="1"/>
            </p:cNvSpPr>
            <p:nvPr/>
          </p:nvSpPr>
          <p:spPr bwMode="auto">
            <a:xfrm>
              <a:off x="1402" y="2650"/>
              <a:ext cx="65" cy="61"/>
            </a:xfrm>
            <a:prstGeom prst="ellipse">
              <a:avLst/>
            </a:prstGeom>
            <a:solidFill>
              <a:srgbClr val="B9D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endParaRPr kumimoji="0" lang="en-US" alt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grpSp>
      <p:sp>
        <p:nvSpPr>
          <p:cNvPr id="47128" name="AutoShape 117">
            <a:extLst>
              <a:ext uri="{FF2B5EF4-FFF2-40B4-BE49-F238E27FC236}">
                <a16:creationId xmlns:a16="http://schemas.microsoft.com/office/drawing/2014/main" id="{FA10FC83-A6CE-4E51-B097-8EF37374C059}"/>
              </a:ext>
            </a:extLst>
          </p:cNvPr>
          <p:cNvSpPr>
            <a:spLocks noChangeArrowheads="1"/>
          </p:cNvSpPr>
          <p:nvPr/>
        </p:nvSpPr>
        <p:spPr bwMode="auto">
          <a:xfrm>
            <a:off x="2157413" y="3257551"/>
            <a:ext cx="969962" cy="1173163"/>
          </a:xfrm>
          <a:prstGeom prst="triangle">
            <a:avLst>
              <a:gd name="adj" fmla="val 50000"/>
            </a:avLst>
          </a:prstGeom>
          <a:solidFill>
            <a:schemeClr val="bg1"/>
          </a:solidFill>
          <a:ln w="19050">
            <a:solidFill>
              <a:srgbClr val="A6A6A6"/>
            </a:solidFill>
            <a:miter lim="800000"/>
            <a:headEnd/>
            <a:tailEnd/>
          </a:ln>
        </p:spPr>
        <p:txBody>
          <a:bodyPr wrap="none"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endParaRPr kumimoji="0" lang="en-US" alt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129" name="Line 118">
            <a:extLst>
              <a:ext uri="{FF2B5EF4-FFF2-40B4-BE49-F238E27FC236}">
                <a16:creationId xmlns:a16="http://schemas.microsoft.com/office/drawing/2014/main" id="{F227C448-C5CA-4F0C-9EE9-8377027E46B2}"/>
              </a:ext>
            </a:extLst>
          </p:cNvPr>
          <p:cNvSpPr>
            <a:spLocks noChangeShapeType="1"/>
          </p:cNvSpPr>
          <p:nvPr/>
        </p:nvSpPr>
        <p:spPr bwMode="auto">
          <a:xfrm flipH="1">
            <a:off x="2230438" y="4241800"/>
            <a:ext cx="823912" cy="0"/>
          </a:xfrm>
          <a:prstGeom prst="line">
            <a:avLst/>
          </a:prstGeom>
          <a:noFill/>
          <a:ln w="19050">
            <a:solidFill>
              <a:srgbClr val="A6A6A6"/>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130" name="Line 119">
            <a:extLst>
              <a:ext uri="{FF2B5EF4-FFF2-40B4-BE49-F238E27FC236}">
                <a16:creationId xmlns:a16="http://schemas.microsoft.com/office/drawing/2014/main" id="{3BD3FDB6-7001-40ED-B603-EEB1C6C58B90}"/>
              </a:ext>
            </a:extLst>
          </p:cNvPr>
          <p:cNvSpPr>
            <a:spLocks noChangeShapeType="1"/>
          </p:cNvSpPr>
          <p:nvPr/>
        </p:nvSpPr>
        <p:spPr bwMode="auto">
          <a:xfrm flipH="1">
            <a:off x="2301875" y="4054475"/>
            <a:ext cx="679450" cy="0"/>
          </a:xfrm>
          <a:prstGeom prst="line">
            <a:avLst/>
          </a:prstGeom>
          <a:noFill/>
          <a:ln w="19050">
            <a:solidFill>
              <a:srgbClr val="A6A6A6"/>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131" name="Rectangle 120">
            <a:extLst>
              <a:ext uri="{FF2B5EF4-FFF2-40B4-BE49-F238E27FC236}">
                <a16:creationId xmlns:a16="http://schemas.microsoft.com/office/drawing/2014/main" id="{6EBB944D-A751-4ACD-B6BA-29385FDA9C58}"/>
              </a:ext>
            </a:extLst>
          </p:cNvPr>
          <p:cNvSpPr>
            <a:spLocks noChangeArrowheads="1"/>
          </p:cNvSpPr>
          <p:nvPr/>
        </p:nvSpPr>
        <p:spPr bwMode="auto">
          <a:xfrm>
            <a:off x="2239964" y="4252914"/>
            <a:ext cx="808037"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45720" rIns="45720">
            <a:spAutoFit/>
          </a:bodyP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r>
              <a:rPr kumimoji="0" lang="en-US" altLang="en-US" sz="700" b="1" i="0" u="none" strike="noStrike" kern="1200" cap="none" spc="0" normalizeH="0" baseline="0" noProof="0">
                <a:ln>
                  <a:noFill/>
                </a:ln>
                <a:solidFill>
                  <a:srgbClr val="000000"/>
                </a:solidFill>
                <a:effectLst/>
                <a:uLnTx/>
                <a:uFillTx/>
                <a:latin typeface="Arial Narrow" panose="020B0606020202030204" pitchFamily="34" charset="0"/>
                <a:ea typeface="+mn-ea"/>
                <a:cs typeface="+mn-cs"/>
              </a:rPr>
              <a:t>Dashboard</a:t>
            </a:r>
          </a:p>
        </p:txBody>
      </p:sp>
      <p:sp>
        <p:nvSpPr>
          <p:cNvPr id="47132" name="Rectangle 121">
            <a:extLst>
              <a:ext uri="{FF2B5EF4-FFF2-40B4-BE49-F238E27FC236}">
                <a16:creationId xmlns:a16="http://schemas.microsoft.com/office/drawing/2014/main" id="{61F22EB4-DD59-45FD-93B9-CA081FC660BA}"/>
              </a:ext>
            </a:extLst>
          </p:cNvPr>
          <p:cNvSpPr>
            <a:spLocks noChangeArrowheads="1"/>
          </p:cNvSpPr>
          <p:nvPr/>
        </p:nvSpPr>
        <p:spPr bwMode="auto">
          <a:xfrm>
            <a:off x="2200275" y="4024313"/>
            <a:ext cx="8826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45720" rIns="45720">
            <a:spAutoFit/>
          </a:bodyP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r>
              <a:rPr kumimoji="0" lang="en-US" altLang="en-US" sz="800" b="1" i="0" u="none" strike="noStrike" kern="1200" cap="none" spc="0" normalizeH="0" baseline="0" noProof="0">
                <a:ln>
                  <a:noFill/>
                </a:ln>
                <a:solidFill>
                  <a:srgbClr val="000000"/>
                </a:solidFill>
                <a:effectLst/>
                <a:uLnTx/>
                <a:uFillTx/>
                <a:latin typeface="Arial Narrow" panose="020B0606020202030204" pitchFamily="34" charset="0"/>
                <a:ea typeface="+mn-ea"/>
                <a:cs typeface="+mn-cs"/>
              </a:rPr>
              <a:t>Strategic </a:t>
            </a:r>
            <a:br>
              <a:rPr kumimoji="0" lang="en-US" altLang="en-US" sz="800" b="1" i="0" u="none" strike="noStrike" kern="1200" cap="none" spc="0" normalizeH="0" baseline="0" noProof="0">
                <a:ln>
                  <a:noFill/>
                </a:ln>
                <a:solidFill>
                  <a:srgbClr val="000000"/>
                </a:solidFill>
                <a:effectLst/>
                <a:uLnTx/>
                <a:uFillTx/>
                <a:latin typeface="Arial Narrow" panose="020B0606020202030204" pitchFamily="34" charset="0"/>
                <a:ea typeface="+mn-ea"/>
                <a:cs typeface="+mn-cs"/>
              </a:rPr>
            </a:br>
            <a:r>
              <a:rPr kumimoji="0" lang="en-US" altLang="en-US" sz="800" b="1" i="0" u="none" strike="noStrike" kern="1200" cap="none" spc="0" normalizeH="0" baseline="0" noProof="0">
                <a:ln>
                  <a:noFill/>
                </a:ln>
                <a:solidFill>
                  <a:srgbClr val="000000"/>
                </a:solidFill>
                <a:effectLst/>
                <a:uLnTx/>
                <a:uFillTx/>
                <a:latin typeface="Arial Narrow" panose="020B0606020202030204" pitchFamily="34" charset="0"/>
                <a:ea typeface="+mn-ea"/>
                <a:cs typeface="+mn-cs"/>
              </a:rPr>
              <a:t>Job Family</a:t>
            </a:r>
          </a:p>
        </p:txBody>
      </p:sp>
      <p:grpSp>
        <p:nvGrpSpPr>
          <p:cNvPr id="47133" name="Group 122">
            <a:extLst>
              <a:ext uri="{FF2B5EF4-FFF2-40B4-BE49-F238E27FC236}">
                <a16:creationId xmlns:a16="http://schemas.microsoft.com/office/drawing/2014/main" id="{E6390172-25B6-498B-A8BD-FC3DA0239938}"/>
              </a:ext>
            </a:extLst>
          </p:cNvPr>
          <p:cNvGrpSpPr>
            <a:grpSpLocks/>
          </p:cNvGrpSpPr>
          <p:nvPr/>
        </p:nvGrpSpPr>
        <p:grpSpPr bwMode="auto">
          <a:xfrm>
            <a:off x="2449514" y="3565525"/>
            <a:ext cx="390525" cy="427038"/>
            <a:chOff x="1198" y="2495"/>
            <a:chExt cx="310" cy="383"/>
          </a:xfrm>
        </p:grpSpPr>
        <p:sp>
          <p:nvSpPr>
            <p:cNvPr id="47181" name="Arc 123">
              <a:extLst>
                <a:ext uri="{FF2B5EF4-FFF2-40B4-BE49-F238E27FC236}">
                  <a16:creationId xmlns:a16="http://schemas.microsoft.com/office/drawing/2014/main" id="{2DA2DBEB-51D1-464F-9B24-DCD549D44512}"/>
                </a:ext>
              </a:extLst>
            </p:cNvPr>
            <p:cNvSpPr>
              <a:spLocks/>
            </p:cNvSpPr>
            <p:nvPr/>
          </p:nvSpPr>
          <p:spPr bwMode="auto">
            <a:xfrm flipH="1">
              <a:off x="1261" y="2540"/>
              <a:ext cx="34" cy="131"/>
            </a:xfrm>
            <a:custGeom>
              <a:avLst/>
              <a:gdLst>
                <a:gd name="T0" fmla="*/ 0 w 21586"/>
                <a:gd name="T1" fmla="*/ 0 h 21592"/>
                <a:gd name="T2" fmla="*/ 0 w 21586"/>
                <a:gd name="T3" fmla="*/ 0 h 21592"/>
                <a:gd name="T4" fmla="*/ 0 w 21586"/>
                <a:gd name="T5" fmla="*/ 0 h 21592"/>
                <a:gd name="T6" fmla="*/ 0 60000 65536"/>
                <a:gd name="T7" fmla="*/ 0 60000 65536"/>
                <a:gd name="T8" fmla="*/ 0 60000 65536"/>
                <a:gd name="T9" fmla="*/ 0 w 21586"/>
                <a:gd name="T10" fmla="*/ 0 h 21592"/>
                <a:gd name="T11" fmla="*/ 21586 w 21586"/>
                <a:gd name="T12" fmla="*/ 21592 h 21592"/>
              </a:gdLst>
              <a:ahLst/>
              <a:cxnLst>
                <a:cxn ang="T6">
                  <a:pos x="T0" y="T1"/>
                </a:cxn>
                <a:cxn ang="T7">
                  <a:pos x="T2" y="T3"/>
                </a:cxn>
                <a:cxn ang="T8">
                  <a:pos x="T4" y="T5"/>
                </a:cxn>
              </a:cxnLst>
              <a:rect l="T9" t="T10" r="T11" b="T12"/>
              <a:pathLst>
                <a:path w="21586" h="21592" fill="none" extrusionOk="0">
                  <a:moveTo>
                    <a:pt x="595" y="0"/>
                  </a:moveTo>
                  <a:cubicBezTo>
                    <a:pt x="11983" y="314"/>
                    <a:pt x="21168" y="9418"/>
                    <a:pt x="21585" y="20802"/>
                  </a:cubicBezTo>
                </a:path>
                <a:path w="21586" h="21592" stroke="0" extrusionOk="0">
                  <a:moveTo>
                    <a:pt x="595" y="0"/>
                  </a:moveTo>
                  <a:cubicBezTo>
                    <a:pt x="11983" y="314"/>
                    <a:pt x="21168" y="9418"/>
                    <a:pt x="21585" y="20802"/>
                  </a:cubicBezTo>
                  <a:lnTo>
                    <a:pt x="0" y="21592"/>
                  </a:lnTo>
                  <a:lnTo>
                    <a:pt x="595" y="0"/>
                  </a:lnTo>
                  <a:close/>
                </a:path>
              </a:pathLst>
            </a:custGeom>
            <a:noFill/>
            <a:ln w="9525" cap="rnd">
              <a:solidFill>
                <a:srgbClr val="FF8000"/>
              </a:solidFill>
              <a:round/>
              <a:headEnd/>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182" name="Arc 124">
              <a:extLst>
                <a:ext uri="{FF2B5EF4-FFF2-40B4-BE49-F238E27FC236}">
                  <a16:creationId xmlns:a16="http://schemas.microsoft.com/office/drawing/2014/main" id="{18CDC40F-B453-434E-90AF-AD35AC892EF3}"/>
                </a:ext>
              </a:extLst>
            </p:cNvPr>
            <p:cNvSpPr>
              <a:spLocks/>
            </p:cNvSpPr>
            <p:nvPr/>
          </p:nvSpPr>
          <p:spPr bwMode="auto">
            <a:xfrm>
              <a:off x="1413" y="2540"/>
              <a:ext cx="34" cy="131"/>
            </a:xfrm>
            <a:custGeom>
              <a:avLst/>
              <a:gdLst>
                <a:gd name="T0" fmla="*/ 0 w 21586"/>
                <a:gd name="T1" fmla="*/ 0 h 21592"/>
                <a:gd name="T2" fmla="*/ 0 w 21586"/>
                <a:gd name="T3" fmla="*/ 0 h 21592"/>
                <a:gd name="T4" fmla="*/ 0 w 21586"/>
                <a:gd name="T5" fmla="*/ 0 h 21592"/>
                <a:gd name="T6" fmla="*/ 0 60000 65536"/>
                <a:gd name="T7" fmla="*/ 0 60000 65536"/>
                <a:gd name="T8" fmla="*/ 0 60000 65536"/>
                <a:gd name="T9" fmla="*/ 0 w 21586"/>
                <a:gd name="T10" fmla="*/ 0 h 21592"/>
                <a:gd name="T11" fmla="*/ 21586 w 21586"/>
                <a:gd name="T12" fmla="*/ 21592 h 21592"/>
              </a:gdLst>
              <a:ahLst/>
              <a:cxnLst>
                <a:cxn ang="T6">
                  <a:pos x="T0" y="T1"/>
                </a:cxn>
                <a:cxn ang="T7">
                  <a:pos x="T2" y="T3"/>
                </a:cxn>
                <a:cxn ang="T8">
                  <a:pos x="T4" y="T5"/>
                </a:cxn>
              </a:cxnLst>
              <a:rect l="T9" t="T10" r="T11" b="T12"/>
              <a:pathLst>
                <a:path w="21586" h="21592" fill="none" extrusionOk="0">
                  <a:moveTo>
                    <a:pt x="595" y="0"/>
                  </a:moveTo>
                  <a:cubicBezTo>
                    <a:pt x="11983" y="314"/>
                    <a:pt x="21168" y="9418"/>
                    <a:pt x="21585" y="20802"/>
                  </a:cubicBezTo>
                </a:path>
                <a:path w="21586" h="21592" stroke="0" extrusionOk="0">
                  <a:moveTo>
                    <a:pt x="595" y="0"/>
                  </a:moveTo>
                  <a:cubicBezTo>
                    <a:pt x="11983" y="314"/>
                    <a:pt x="21168" y="9418"/>
                    <a:pt x="21585" y="20802"/>
                  </a:cubicBezTo>
                  <a:lnTo>
                    <a:pt x="0" y="21592"/>
                  </a:lnTo>
                  <a:lnTo>
                    <a:pt x="595" y="0"/>
                  </a:lnTo>
                  <a:close/>
                </a:path>
              </a:pathLst>
            </a:custGeom>
            <a:noFill/>
            <a:ln w="9525" cap="rnd">
              <a:solidFill>
                <a:srgbClr val="FF8000"/>
              </a:solidFill>
              <a:round/>
              <a:headEnd/>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183" name="Arc 125">
              <a:extLst>
                <a:ext uri="{FF2B5EF4-FFF2-40B4-BE49-F238E27FC236}">
                  <a16:creationId xmlns:a16="http://schemas.microsoft.com/office/drawing/2014/main" id="{E4E381F7-0FB5-45D5-998E-22A72C6D4D6F}"/>
                </a:ext>
              </a:extLst>
            </p:cNvPr>
            <p:cNvSpPr>
              <a:spLocks/>
            </p:cNvSpPr>
            <p:nvPr/>
          </p:nvSpPr>
          <p:spPr bwMode="auto">
            <a:xfrm flipH="1">
              <a:off x="1351" y="2540"/>
              <a:ext cx="34" cy="131"/>
            </a:xfrm>
            <a:custGeom>
              <a:avLst/>
              <a:gdLst>
                <a:gd name="T0" fmla="*/ 0 w 21586"/>
                <a:gd name="T1" fmla="*/ 0 h 21592"/>
                <a:gd name="T2" fmla="*/ 0 w 21586"/>
                <a:gd name="T3" fmla="*/ 0 h 21592"/>
                <a:gd name="T4" fmla="*/ 0 w 21586"/>
                <a:gd name="T5" fmla="*/ 0 h 21592"/>
                <a:gd name="T6" fmla="*/ 0 60000 65536"/>
                <a:gd name="T7" fmla="*/ 0 60000 65536"/>
                <a:gd name="T8" fmla="*/ 0 60000 65536"/>
                <a:gd name="T9" fmla="*/ 0 w 21586"/>
                <a:gd name="T10" fmla="*/ 0 h 21592"/>
                <a:gd name="T11" fmla="*/ 21586 w 21586"/>
                <a:gd name="T12" fmla="*/ 21592 h 21592"/>
              </a:gdLst>
              <a:ahLst/>
              <a:cxnLst>
                <a:cxn ang="T6">
                  <a:pos x="T0" y="T1"/>
                </a:cxn>
                <a:cxn ang="T7">
                  <a:pos x="T2" y="T3"/>
                </a:cxn>
                <a:cxn ang="T8">
                  <a:pos x="T4" y="T5"/>
                </a:cxn>
              </a:cxnLst>
              <a:rect l="T9" t="T10" r="T11" b="T12"/>
              <a:pathLst>
                <a:path w="21586" h="21592" fill="none" extrusionOk="0">
                  <a:moveTo>
                    <a:pt x="595" y="0"/>
                  </a:moveTo>
                  <a:cubicBezTo>
                    <a:pt x="11983" y="314"/>
                    <a:pt x="21168" y="9418"/>
                    <a:pt x="21585" y="20802"/>
                  </a:cubicBezTo>
                </a:path>
                <a:path w="21586" h="21592" stroke="0" extrusionOk="0">
                  <a:moveTo>
                    <a:pt x="595" y="0"/>
                  </a:moveTo>
                  <a:cubicBezTo>
                    <a:pt x="11983" y="314"/>
                    <a:pt x="21168" y="9418"/>
                    <a:pt x="21585" y="20802"/>
                  </a:cubicBezTo>
                  <a:lnTo>
                    <a:pt x="0" y="21592"/>
                  </a:lnTo>
                  <a:lnTo>
                    <a:pt x="595" y="0"/>
                  </a:lnTo>
                  <a:close/>
                </a:path>
              </a:pathLst>
            </a:custGeom>
            <a:noFill/>
            <a:ln w="9525" cap="rnd">
              <a:solidFill>
                <a:srgbClr val="FF8000"/>
              </a:solidFill>
              <a:round/>
              <a:headEnd/>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grpSp>
          <p:nvGrpSpPr>
            <p:cNvPr id="47184" name="Group 126">
              <a:extLst>
                <a:ext uri="{FF2B5EF4-FFF2-40B4-BE49-F238E27FC236}">
                  <a16:creationId xmlns:a16="http://schemas.microsoft.com/office/drawing/2014/main" id="{CE336571-7BB9-444F-A132-8620EE4AC3FC}"/>
                </a:ext>
              </a:extLst>
            </p:cNvPr>
            <p:cNvGrpSpPr>
              <a:grpSpLocks/>
            </p:cNvGrpSpPr>
            <p:nvPr/>
          </p:nvGrpSpPr>
          <p:grpSpPr bwMode="auto">
            <a:xfrm>
              <a:off x="1284" y="2495"/>
              <a:ext cx="152" cy="61"/>
              <a:chOff x="592" y="1824"/>
              <a:chExt cx="448" cy="64"/>
            </a:xfrm>
          </p:grpSpPr>
          <p:sp>
            <p:nvSpPr>
              <p:cNvPr id="47198" name="Oval 127">
                <a:extLst>
                  <a:ext uri="{FF2B5EF4-FFF2-40B4-BE49-F238E27FC236}">
                    <a16:creationId xmlns:a16="http://schemas.microsoft.com/office/drawing/2014/main" id="{9BC0E445-E749-4690-9C1F-1B9691E5F33D}"/>
                  </a:ext>
                </a:extLst>
              </p:cNvPr>
              <p:cNvSpPr>
                <a:spLocks noChangeArrowheads="1"/>
              </p:cNvSpPr>
              <p:nvPr/>
            </p:nvSpPr>
            <p:spPr bwMode="auto">
              <a:xfrm>
                <a:off x="592" y="1824"/>
                <a:ext cx="192" cy="64"/>
              </a:xfrm>
              <a:prstGeom prst="ellipse">
                <a:avLst/>
              </a:prstGeom>
              <a:solidFill>
                <a:srgbClr val="B9D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endParaRPr kumimoji="0" lang="en-US" alt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199" name="Oval 128">
                <a:extLst>
                  <a:ext uri="{FF2B5EF4-FFF2-40B4-BE49-F238E27FC236}">
                    <a16:creationId xmlns:a16="http://schemas.microsoft.com/office/drawing/2014/main" id="{F96EF661-5324-4C71-93F6-61F2A8754643}"/>
                  </a:ext>
                </a:extLst>
              </p:cNvPr>
              <p:cNvSpPr>
                <a:spLocks noChangeArrowheads="1"/>
              </p:cNvSpPr>
              <p:nvPr/>
            </p:nvSpPr>
            <p:spPr bwMode="auto">
              <a:xfrm>
                <a:off x="848" y="1824"/>
                <a:ext cx="192" cy="64"/>
              </a:xfrm>
              <a:prstGeom prst="ellipse">
                <a:avLst/>
              </a:prstGeom>
              <a:solidFill>
                <a:srgbClr val="B9D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endParaRPr kumimoji="0" lang="en-US" alt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grpSp>
        <p:sp>
          <p:nvSpPr>
            <p:cNvPr id="47185" name="Arc 129">
              <a:extLst>
                <a:ext uri="{FF2B5EF4-FFF2-40B4-BE49-F238E27FC236}">
                  <a16:creationId xmlns:a16="http://schemas.microsoft.com/office/drawing/2014/main" id="{D11F4FC9-58A6-4270-BD83-74256A7AF0C1}"/>
                </a:ext>
              </a:extLst>
            </p:cNvPr>
            <p:cNvSpPr>
              <a:spLocks/>
            </p:cNvSpPr>
            <p:nvPr/>
          </p:nvSpPr>
          <p:spPr bwMode="auto">
            <a:xfrm flipH="1">
              <a:off x="1212" y="2707"/>
              <a:ext cx="34" cy="131"/>
            </a:xfrm>
            <a:custGeom>
              <a:avLst/>
              <a:gdLst>
                <a:gd name="T0" fmla="*/ 0 w 21586"/>
                <a:gd name="T1" fmla="*/ 0 h 21592"/>
                <a:gd name="T2" fmla="*/ 0 w 21586"/>
                <a:gd name="T3" fmla="*/ 0 h 21592"/>
                <a:gd name="T4" fmla="*/ 0 w 21586"/>
                <a:gd name="T5" fmla="*/ 0 h 21592"/>
                <a:gd name="T6" fmla="*/ 0 60000 65536"/>
                <a:gd name="T7" fmla="*/ 0 60000 65536"/>
                <a:gd name="T8" fmla="*/ 0 60000 65536"/>
                <a:gd name="T9" fmla="*/ 0 w 21586"/>
                <a:gd name="T10" fmla="*/ 0 h 21592"/>
                <a:gd name="T11" fmla="*/ 21586 w 21586"/>
                <a:gd name="T12" fmla="*/ 21592 h 21592"/>
              </a:gdLst>
              <a:ahLst/>
              <a:cxnLst>
                <a:cxn ang="T6">
                  <a:pos x="T0" y="T1"/>
                </a:cxn>
                <a:cxn ang="T7">
                  <a:pos x="T2" y="T3"/>
                </a:cxn>
                <a:cxn ang="T8">
                  <a:pos x="T4" y="T5"/>
                </a:cxn>
              </a:cxnLst>
              <a:rect l="T9" t="T10" r="T11" b="T12"/>
              <a:pathLst>
                <a:path w="21586" h="21592" fill="none" extrusionOk="0">
                  <a:moveTo>
                    <a:pt x="595" y="0"/>
                  </a:moveTo>
                  <a:cubicBezTo>
                    <a:pt x="11983" y="314"/>
                    <a:pt x="21168" y="9418"/>
                    <a:pt x="21585" y="20802"/>
                  </a:cubicBezTo>
                </a:path>
                <a:path w="21586" h="21592" stroke="0" extrusionOk="0">
                  <a:moveTo>
                    <a:pt x="595" y="0"/>
                  </a:moveTo>
                  <a:cubicBezTo>
                    <a:pt x="11983" y="314"/>
                    <a:pt x="21168" y="9418"/>
                    <a:pt x="21585" y="20802"/>
                  </a:cubicBezTo>
                  <a:lnTo>
                    <a:pt x="0" y="21592"/>
                  </a:lnTo>
                  <a:lnTo>
                    <a:pt x="595" y="0"/>
                  </a:lnTo>
                  <a:close/>
                </a:path>
              </a:pathLst>
            </a:custGeom>
            <a:noFill/>
            <a:ln w="9525" cap="rnd">
              <a:solidFill>
                <a:srgbClr val="FF8000"/>
              </a:solidFill>
              <a:round/>
              <a:headEnd/>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186" name="Arc 130">
              <a:extLst>
                <a:ext uri="{FF2B5EF4-FFF2-40B4-BE49-F238E27FC236}">
                  <a16:creationId xmlns:a16="http://schemas.microsoft.com/office/drawing/2014/main" id="{3CC21E81-B54D-4067-9293-ACBD9CCFD23C}"/>
                </a:ext>
              </a:extLst>
            </p:cNvPr>
            <p:cNvSpPr>
              <a:spLocks/>
            </p:cNvSpPr>
            <p:nvPr/>
          </p:nvSpPr>
          <p:spPr bwMode="auto">
            <a:xfrm flipH="1">
              <a:off x="1310" y="2707"/>
              <a:ext cx="34" cy="131"/>
            </a:xfrm>
            <a:custGeom>
              <a:avLst/>
              <a:gdLst>
                <a:gd name="T0" fmla="*/ 0 w 21586"/>
                <a:gd name="T1" fmla="*/ 0 h 21592"/>
                <a:gd name="T2" fmla="*/ 0 w 21586"/>
                <a:gd name="T3" fmla="*/ 0 h 21592"/>
                <a:gd name="T4" fmla="*/ 0 w 21586"/>
                <a:gd name="T5" fmla="*/ 0 h 21592"/>
                <a:gd name="T6" fmla="*/ 0 60000 65536"/>
                <a:gd name="T7" fmla="*/ 0 60000 65536"/>
                <a:gd name="T8" fmla="*/ 0 60000 65536"/>
                <a:gd name="T9" fmla="*/ 0 w 21586"/>
                <a:gd name="T10" fmla="*/ 0 h 21592"/>
                <a:gd name="T11" fmla="*/ 21586 w 21586"/>
                <a:gd name="T12" fmla="*/ 21592 h 21592"/>
              </a:gdLst>
              <a:ahLst/>
              <a:cxnLst>
                <a:cxn ang="T6">
                  <a:pos x="T0" y="T1"/>
                </a:cxn>
                <a:cxn ang="T7">
                  <a:pos x="T2" y="T3"/>
                </a:cxn>
                <a:cxn ang="T8">
                  <a:pos x="T4" y="T5"/>
                </a:cxn>
              </a:cxnLst>
              <a:rect l="T9" t="T10" r="T11" b="T12"/>
              <a:pathLst>
                <a:path w="21586" h="21592" fill="none" extrusionOk="0">
                  <a:moveTo>
                    <a:pt x="595" y="0"/>
                  </a:moveTo>
                  <a:cubicBezTo>
                    <a:pt x="11983" y="314"/>
                    <a:pt x="21168" y="9418"/>
                    <a:pt x="21585" y="20802"/>
                  </a:cubicBezTo>
                </a:path>
                <a:path w="21586" h="21592" stroke="0" extrusionOk="0">
                  <a:moveTo>
                    <a:pt x="595" y="0"/>
                  </a:moveTo>
                  <a:cubicBezTo>
                    <a:pt x="11983" y="314"/>
                    <a:pt x="21168" y="9418"/>
                    <a:pt x="21585" y="20802"/>
                  </a:cubicBezTo>
                  <a:lnTo>
                    <a:pt x="0" y="21592"/>
                  </a:lnTo>
                  <a:lnTo>
                    <a:pt x="595" y="0"/>
                  </a:lnTo>
                  <a:close/>
                </a:path>
              </a:pathLst>
            </a:custGeom>
            <a:noFill/>
            <a:ln w="9525" cap="rnd">
              <a:solidFill>
                <a:srgbClr val="FF8000"/>
              </a:solidFill>
              <a:round/>
              <a:headEnd/>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187" name="Arc 131">
              <a:extLst>
                <a:ext uri="{FF2B5EF4-FFF2-40B4-BE49-F238E27FC236}">
                  <a16:creationId xmlns:a16="http://schemas.microsoft.com/office/drawing/2014/main" id="{95CE92FD-1BD5-458D-95CD-738F61FB9B22}"/>
                </a:ext>
              </a:extLst>
            </p:cNvPr>
            <p:cNvSpPr>
              <a:spLocks/>
            </p:cNvSpPr>
            <p:nvPr/>
          </p:nvSpPr>
          <p:spPr bwMode="auto">
            <a:xfrm flipH="1">
              <a:off x="1387" y="2707"/>
              <a:ext cx="34" cy="131"/>
            </a:xfrm>
            <a:custGeom>
              <a:avLst/>
              <a:gdLst>
                <a:gd name="T0" fmla="*/ 0 w 21586"/>
                <a:gd name="T1" fmla="*/ 0 h 21592"/>
                <a:gd name="T2" fmla="*/ 0 w 21586"/>
                <a:gd name="T3" fmla="*/ 0 h 21592"/>
                <a:gd name="T4" fmla="*/ 0 w 21586"/>
                <a:gd name="T5" fmla="*/ 0 h 21592"/>
                <a:gd name="T6" fmla="*/ 0 60000 65536"/>
                <a:gd name="T7" fmla="*/ 0 60000 65536"/>
                <a:gd name="T8" fmla="*/ 0 60000 65536"/>
                <a:gd name="T9" fmla="*/ 0 w 21586"/>
                <a:gd name="T10" fmla="*/ 0 h 21592"/>
                <a:gd name="T11" fmla="*/ 21586 w 21586"/>
                <a:gd name="T12" fmla="*/ 21592 h 21592"/>
              </a:gdLst>
              <a:ahLst/>
              <a:cxnLst>
                <a:cxn ang="T6">
                  <a:pos x="T0" y="T1"/>
                </a:cxn>
                <a:cxn ang="T7">
                  <a:pos x="T2" y="T3"/>
                </a:cxn>
                <a:cxn ang="T8">
                  <a:pos x="T4" y="T5"/>
                </a:cxn>
              </a:cxnLst>
              <a:rect l="T9" t="T10" r="T11" b="T12"/>
              <a:pathLst>
                <a:path w="21586" h="21592" fill="none" extrusionOk="0">
                  <a:moveTo>
                    <a:pt x="595" y="0"/>
                  </a:moveTo>
                  <a:cubicBezTo>
                    <a:pt x="11983" y="314"/>
                    <a:pt x="21168" y="9418"/>
                    <a:pt x="21585" y="20802"/>
                  </a:cubicBezTo>
                </a:path>
                <a:path w="21586" h="21592" stroke="0" extrusionOk="0">
                  <a:moveTo>
                    <a:pt x="595" y="0"/>
                  </a:moveTo>
                  <a:cubicBezTo>
                    <a:pt x="11983" y="314"/>
                    <a:pt x="21168" y="9418"/>
                    <a:pt x="21585" y="20802"/>
                  </a:cubicBezTo>
                  <a:lnTo>
                    <a:pt x="0" y="21592"/>
                  </a:lnTo>
                  <a:lnTo>
                    <a:pt x="595" y="0"/>
                  </a:lnTo>
                  <a:close/>
                </a:path>
              </a:pathLst>
            </a:custGeom>
            <a:noFill/>
            <a:ln w="9525" cap="rnd">
              <a:solidFill>
                <a:srgbClr val="FF8000"/>
              </a:solidFill>
              <a:round/>
              <a:headEnd/>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188" name="Arc 132">
              <a:extLst>
                <a:ext uri="{FF2B5EF4-FFF2-40B4-BE49-F238E27FC236}">
                  <a16:creationId xmlns:a16="http://schemas.microsoft.com/office/drawing/2014/main" id="{A813DAAB-EC40-4FA6-A535-6CD035DD7DEE}"/>
                </a:ext>
              </a:extLst>
            </p:cNvPr>
            <p:cNvSpPr>
              <a:spLocks/>
            </p:cNvSpPr>
            <p:nvPr/>
          </p:nvSpPr>
          <p:spPr bwMode="auto">
            <a:xfrm>
              <a:off x="1438" y="2699"/>
              <a:ext cx="35" cy="131"/>
            </a:xfrm>
            <a:custGeom>
              <a:avLst/>
              <a:gdLst>
                <a:gd name="T0" fmla="*/ 0 w 21586"/>
                <a:gd name="T1" fmla="*/ 0 h 21592"/>
                <a:gd name="T2" fmla="*/ 0 w 21586"/>
                <a:gd name="T3" fmla="*/ 0 h 21592"/>
                <a:gd name="T4" fmla="*/ 0 w 21586"/>
                <a:gd name="T5" fmla="*/ 0 h 21592"/>
                <a:gd name="T6" fmla="*/ 0 60000 65536"/>
                <a:gd name="T7" fmla="*/ 0 60000 65536"/>
                <a:gd name="T8" fmla="*/ 0 60000 65536"/>
                <a:gd name="T9" fmla="*/ 0 w 21586"/>
                <a:gd name="T10" fmla="*/ 0 h 21592"/>
                <a:gd name="T11" fmla="*/ 21586 w 21586"/>
                <a:gd name="T12" fmla="*/ 21592 h 21592"/>
              </a:gdLst>
              <a:ahLst/>
              <a:cxnLst>
                <a:cxn ang="T6">
                  <a:pos x="T0" y="T1"/>
                </a:cxn>
                <a:cxn ang="T7">
                  <a:pos x="T2" y="T3"/>
                </a:cxn>
                <a:cxn ang="T8">
                  <a:pos x="T4" y="T5"/>
                </a:cxn>
              </a:cxnLst>
              <a:rect l="T9" t="T10" r="T11" b="T12"/>
              <a:pathLst>
                <a:path w="21586" h="21592" fill="none" extrusionOk="0">
                  <a:moveTo>
                    <a:pt x="595" y="0"/>
                  </a:moveTo>
                  <a:cubicBezTo>
                    <a:pt x="11983" y="314"/>
                    <a:pt x="21168" y="9418"/>
                    <a:pt x="21585" y="20802"/>
                  </a:cubicBezTo>
                </a:path>
                <a:path w="21586" h="21592" stroke="0" extrusionOk="0">
                  <a:moveTo>
                    <a:pt x="595" y="0"/>
                  </a:moveTo>
                  <a:cubicBezTo>
                    <a:pt x="11983" y="314"/>
                    <a:pt x="21168" y="9418"/>
                    <a:pt x="21585" y="20802"/>
                  </a:cubicBezTo>
                  <a:lnTo>
                    <a:pt x="0" y="21592"/>
                  </a:lnTo>
                  <a:lnTo>
                    <a:pt x="595" y="0"/>
                  </a:lnTo>
                  <a:close/>
                </a:path>
              </a:pathLst>
            </a:custGeom>
            <a:noFill/>
            <a:ln w="9525" cap="rnd">
              <a:solidFill>
                <a:srgbClr val="FF8000"/>
              </a:solidFill>
              <a:round/>
              <a:headEnd/>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189" name="Arc 133">
              <a:extLst>
                <a:ext uri="{FF2B5EF4-FFF2-40B4-BE49-F238E27FC236}">
                  <a16:creationId xmlns:a16="http://schemas.microsoft.com/office/drawing/2014/main" id="{B0ED3812-EB51-4800-9E30-7C87156315C7}"/>
                </a:ext>
              </a:extLst>
            </p:cNvPr>
            <p:cNvSpPr>
              <a:spLocks/>
            </p:cNvSpPr>
            <p:nvPr/>
          </p:nvSpPr>
          <p:spPr bwMode="auto">
            <a:xfrm>
              <a:off x="1268" y="2707"/>
              <a:ext cx="35" cy="131"/>
            </a:xfrm>
            <a:custGeom>
              <a:avLst/>
              <a:gdLst>
                <a:gd name="T0" fmla="*/ 0 w 21586"/>
                <a:gd name="T1" fmla="*/ 0 h 21592"/>
                <a:gd name="T2" fmla="*/ 0 w 21586"/>
                <a:gd name="T3" fmla="*/ 0 h 21592"/>
                <a:gd name="T4" fmla="*/ 0 w 21586"/>
                <a:gd name="T5" fmla="*/ 0 h 21592"/>
                <a:gd name="T6" fmla="*/ 0 60000 65536"/>
                <a:gd name="T7" fmla="*/ 0 60000 65536"/>
                <a:gd name="T8" fmla="*/ 0 60000 65536"/>
                <a:gd name="T9" fmla="*/ 0 w 21586"/>
                <a:gd name="T10" fmla="*/ 0 h 21592"/>
                <a:gd name="T11" fmla="*/ 21586 w 21586"/>
                <a:gd name="T12" fmla="*/ 21592 h 21592"/>
              </a:gdLst>
              <a:ahLst/>
              <a:cxnLst>
                <a:cxn ang="T6">
                  <a:pos x="T0" y="T1"/>
                </a:cxn>
                <a:cxn ang="T7">
                  <a:pos x="T2" y="T3"/>
                </a:cxn>
                <a:cxn ang="T8">
                  <a:pos x="T4" y="T5"/>
                </a:cxn>
              </a:cxnLst>
              <a:rect l="T9" t="T10" r="T11" b="T12"/>
              <a:pathLst>
                <a:path w="21586" h="21592" fill="none" extrusionOk="0">
                  <a:moveTo>
                    <a:pt x="595" y="0"/>
                  </a:moveTo>
                  <a:cubicBezTo>
                    <a:pt x="11983" y="314"/>
                    <a:pt x="21168" y="9418"/>
                    <a:pt x="21585" y="20802"/>
                  </a:cubicBezTo>
                </a:path>
                <a:path w="21586" h="21592" stroke="0" extrusionOk="0">
                  <a:moveTo>
                    <a:pt x="595" y="0"/>
                  </a:moveTo>
                  <a:cubicBezTo>
                    <a:pt x="11983" y="314"/>
                    <a:pt x="21168" y="9418"/>
                    <a:pt x="21585" y="20802"/>
                  </a:cubicBezTo>
                  <a:lnTo>
                    <a:pt x="0" y="21592"/>
                  </a:lnTo>
                  <a:lnTo>
                    <a:pt x="595" y="0"/>
                  </a:lnTo>
                  <a:close/>
                </a:path>
              </a:pathLst>
            </a:custGeom>
            <a:noFill/>
            <a:ln w="9525" cap="rnd">
              <a:solidFill>
                <a:srgbClr val="FF8000"/>
              </a:solidFill>
              <a:round/>
              <a:headEnd/>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190" name="Oval 134">
              <a:extLst>
                <a:ext uri="{FF2B5EF4-FFF2-40B4-BE49-F238E27FC236}">
                  <a16:creationId xmlns:a16="http://schemas.microsoft.com/office/drawing/2014/main" id="{0E068292-477E-4D0B-9558-D5C63A04AA84}"/>
                </a:ext>
              </a:extLst>
            </p:cNvPr>
            <p:cNvSpPr>
              <a:spLocks noChangeArrowheads="1"/>
            </p:cNvSpPr>
            <p:nvPr/>
          </p:nvSpPr>
          <p:spPr bwMode="auto">
            <a:xfrm>
              <a:off x="1443" y="2817"/>
              <a:ext cx="65" cy="61"/>
            </a:xfrm>
            <a:prstGeom prst="ellipse">
              <a:avLst/>
            </a:prstGeom>
            <a:solidFill>
              <a:srgbClr val="B9D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endParaRPr kumimoji="0" lang="en-US" alt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191" name="Oval 135">
              <a:extLst>
                <a:ext uri="{FF2B5EF4-FFF2-40B4-BE49-F238E27FC236}">
                  <a16:creationId xmlns:a16="http://schemas.microsoft.com/office/drawing/2014/main" id="{2C91C990-BDD7-407A-98DB-04CC1217ED05}"/>
                </a:ext>
              </a:extLst>
            </p:cNvPr>
            <p:cNvSpPr>
              <a:spLocks noChangeArrowheads="1"/>
            </p:cNvSpPr>
            <p:nvPr/>
          </p:nvSpPr>
          <p:spPr bwMode="auto">
            <a:xfrm>
              <a:off x="1198" y="2817"/>
              <a:ext cx="65" cy="61"/>
            </a:xfrm>
            <a:prstGeom prst="ellipse">
              <a:avLst/>
            </a:prstGeom>
            <a:solidFill>
              <a:srgbClr val="B9D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endParaRPr kumimoji="0" lang="en-US" alt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grpSp>
          <p:nvGrpSpPr>
            <p:cNvPr id="47192" name="Group 136">
              <a:extLst>
                <a:ext uri="{FF2B5EF4-FFF2-40B4-BE49-F238E27FC236}">
                  <a16:creationId xmlns:a16="http://schemas.microsoft.com/office/drawing/2014/main" id="{92AC333E-B473-4AE8-9C04-6F0726A9DFDD}"/>
                </a:ext>
              </a:extLst>
            </p:cNvPr>
            <p:cNvGrpSpPr>
              <a:grpSpLocks/>
            </p:cNvGrpSpPr>
            <p:nvPr/>
          </p:nvGrpSpPr>
          <p:grpSpPr bwMode="auto">
            <a:xfrm>
              <a:off x="1274" y="2817"/>
              <a:ext cx="152" cy="61"/>
              <a:chOff x="592" y="1824"/>
              <a:chExt cx="448" cy="64"/>
            </a:xfrm>
          </p:grpSpPr>
          <p:sp>
            <p:nvSpPr>
              <p:cNvPr id="47196" name="Oval 137">
                <a:extLst>
                  <a:ext uri="{FF2B5EF4-FFF2-40B4-BE49-F238E27FC236}">
                    <a16:creationId xmlns:a16="http://schemas.microsoft.com/office/drawing/2014/main" id="{9966E319-BDA3-448B-B2B7-28B846CA6BEB}"/>
                  </a:ext>
                </a:extLst>
              </p:cNvPr>
              <p:cNvSpPr>
                <a:spLocks noChangeArrowheads="1"/>
              </p:cNvSpPr>
              <p:nvPr/>
            </p:nvSpPr>
            <p:spPr bwMode="auto">
              <a:xfrm>
                <a:off x="592" y="1824"/>
                <a:ext cx="192" cy="64"/>
              </a:xfrm>
              <a:prstGeom prst="ellipse">
                <a:avLst/>
              </a:prstGeom>
              <a:solidFill>
                <a:srgbClr val="B9D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endParaRPr kumimoji="0" lang="en-US" alt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197" name="Oval 138">
                <a:extLst>
                  <a:ext uri="{FF2B5EF4-FFF2-40B4-BE49-F238E27FC236}">
                    <a16:creationId xmlns:a16="http://schemas.microsoft.com/office/drawing/2014/main" id="{EAC413DB-1CD9-4074-994F-8FB46654ACAC}"/>
                  </a:ext>
                </a:extLst>
              </p:cNvPr>
              <p:cNvSpPr>
                <a:spLocks noChangeArrowheads="1"/>
              </p:cNvSpPr>
              <p:nvPr/>
            </p:nvSpPr>
            <p:spPr bwMode="auto">
              <a:xfrm>
                <a:off x="848" y="1824"/>
                <a:ext cx="192" cy="64"/>
              </a:xfrm>
              <a:prstGeom prst="ellipse">
                <a:avLst/>
              </a:prstGeom>
              <a:solidFill>
                <a:srgbClr val="B9D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endParaRPr kumimoji="0" lang="en-US" alt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grpSp>
        <p:sp>
          <p:nvSpPr>
            <p:cNvPr id="47193" name="Oval 139">
              <a:extLst>
                <a:ext uri="{FF2B5EF4-FFF2-40B4-BE49-F238E27FC236}">
                  <a16:creationId xmlns:a16="http://schemas.microsoft.com/office/drawing/2014/main" id="{1090ADBE-FA06-43D9-B2E6-250B4448D6B4}"/>
                </a:ext>
              </a:extLst>
            </p:cNvPr>
            <p:cNvSpPr>
              <a:spLocks noChangeArrowheads="1"/>
            </p:cNvSpPr>
            <p:nvPr/>
          </p:nvSpPr>
          <p:spPr bwMode="auto">
            <a:xfrm>
              <a:off x="1224" y="2650"/>
              <a:ext cx="65" cy="61"/>
            </a:xfrm>
            <a:prstGeom prst="ellipse">
              <a:avLst/>
            </a:prstGeom>
            <a:solidFill>
              <a:srgbClr val="B9D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endParaRPr kumimoji="0" lang="en-US" alt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194" name="Oval 140">
              <a:extLst>
                <a:ext uri="{FF2B5EF4-FFF2-40B4-BE49-F238E27FC236}">
                  <a16:creationId xmlns:a16="http://schemas.microsoft.com/office/drawing/2014/main" id="{14B741CC-F857-4F81-B91C-06A6FCD10F87}"/>
                </a:ext>
              </a:extLst>
            </p:cNvPr>
            <p:cNvSpPr>
              <a:spLocks noChangeArrowheads="1"/>
            </p:cNvSpPr>
            <p:nvPr/>
          </p:nvSpPr>
          <p:spPr bwMode="auto">
            <a:xfrm>
              <a:off x="1315" y="2650"/>
              <a:ext cx="65" cy="61"/>
            </a:xfrm>
            <a:prstGeom prst="ellipse">
              <a:avLst/>
            </a:prstGeom>
            <a:solidFill>
              <a:srgbClr val="B9D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endParaRPr kumimoji="0" lang="en-US" alt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195" name="Oval 141">
              <a:extLst>
                <a:ext uri="{FF2B5EF4-FFF2-40B4-BE49-F238E27FC236}">
                  <a16:creationId xmlns:a16="http://schemas.microsoft.com/office/drawing/2014/main" id="{8E9AB0F5-FE21-4315-ACE2-B7012B287995}"/>
                </a:ext>
              </a:extLst>
            </p:cNvPr>
            <p:cNvSpPr>
              <a:spLocks noChangeArrowheads="1"/>
            </p:cNvSpPr>
            <p:nvPr/>
          </p:nvSpPr>
          <p:spPr bwMode="auto">
            <a:xfrm>
              <a:off x="1402" y="2650"/>
              <a:ext cx="65" cy="61"/>
            </a:xfrm>
            <a:prstGeom prst="ellipse">
              <a:avLst/>
            </a:prstGeom>
            <a:solidFill>
              <a:srgbClr val="B9D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endParaRPr kumimoji="0" lang="en-US" alt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grpSp>
      <p:sp>
        <p:nvSpPr>
          <p:cNvPr id="47134" name="AutoShape 142">
            <a:extLst>
              <a:ext uri="{FF2B5EF4-FFF2-40B4-BE49-F238E27FC236}">
                <a16:creationId xmlns:a16="http://schemas.microsoft.com/office/drawing/2014/main" id="{B6123516-1AB6-41F2-86F6-F5BDE867CA81}"/>
              </a:ext>
            </a:extLst>
          </p:cNvPr>
          <p:cNvSpPr>
            <a:spLocks noChangeArrowheads="1"/>
          </p:cNvSpPr>
          <p:nvPr/>
        </p:nvSpPr>
        <p:spPr bwMode="auto">
          <a:xfrm>
            <a:off x="1812925" y="3341689"/>
            <a:ext cx="971550" cy="1171575"/>
          </a:xfrm>
          <a:prstGeom prst="triangle">
            <a:avLst>
              <a:gd name="adj" fmla="val 50000"/>
            </a:avLst>
          </a:prstGeom>
          <a:solidFill>
            <a:schemeClr val="bg1"/>
          </a:solidFill>
          <a:ln w="19050">
            <a:solidFill>
              <a:srgbClr val="A6A6A6"/>
            </a:solidFill>
            <a:miter lim="800000"/>
            <a:headEnd/>
            <a:tailEnd/>
          </a:ln>
        </p:spPr>
        <p:txBody>
          <a:bodyPr wrap="none"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endParaRPr kumimoji="0" lang="en-US" alt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135" name="Line 143">
            <a:extLst>
              <a:ext uri="{FF2B5EF4-FFF2-40B4-BE49-F238E27FC236}">
                <a16:creationId xmlns:a16="http://schemas.microsoft.com/office/drawing/2014/main" id="{F128A0CC-2D84-44BA-879E-28A00B7400BE}"/>
              </a:ext>
            </a:extLst>
          </p:cNvPr>
          <p:cNvSpPr>
            <a:spLocks noChangeShapeType="1"/>
          </p:cNvSpPr>
          <p:nvPr/>
        </p:nvSpPr>
        <p:spPr bwMode="auto">
          <a:xfrm flipH="1">
            <a:off x="1885950" y="4325938"/>
            <a:ext cx="825500" cy="0"/>
          </a:xfrm>
          <a:prstGeom prst="line">
            <a:avLst/>
          </a:prstGeom>
          <a:noFill/>
          <a:ln w="19050">
            <a:solidFill>
              <a:srgbClr val="A6A6A6"/>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136" name="Line 144">
            <a:extLst>
              <a:ext uri="{FF2B5EF4-FFF2-40B4-BE49-F238E27FC236}">
                <a16:creationId xmlns:a16="http://schemas.microsoft.com/office/drawing/2014/main" id="{26532058-C7CE-497E-9FA4-75FFE71A6E84}"/>
              </a:ext>
            </a:extLst>
          </p:cNvPr>
          <p:cNvSpPr>
            <a:spLocks noChangeShapeType="1"/>
          </p:cNvSpPr>
          <p:nvPr/>
        </p:nvSpPr>
        <p:spPr bwMode="auto">
          <a:xfrm flipH="1">
            <a:off x="1957389" y="4138613"/>
            <a:ext cx="681037" cy="0"/>
          </a:xfrm>
          <a:prstGeom prst="line">
            <a:avLst/>
          </a:prstGeom>
          <a:noFill/>
          <a:ln w="19050">
            <a:solidFill>
              <a:srgbClr val="A6A6A6"/>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137" name="Rectangle 145">
            <a:extLst>
              <a:ext uri="{FF2B5EF4-FFF2-40B4-BE49-F238E27FC236}">
                <a16:creationId xmlns:a16="http://schemas.microsoft.com/office/drawing/2014/main" id="{7B504B22-4BB9-4CBC-90CA-05D3BF98EAA8}"/>
              </a:ext>
            </a:extLst>
          </p:cNvPr>
          <p:cNvSpPr>
            <a:spLocks noChangeArrowheads="1"/>
          </p:cNvSpPr>
          <p:nvPr/>
        </p:nvSpPr>
        <p:spPr bwMode="auto">
          <a:xfrm>
            <a:off x="1895476" y="4337051"/>
            <a:ext cx="809625"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45720" rIns="45720">
            <a:spAutoFit/>
          </a:bodyP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r>
              <a:rPr kumimoji="0" lang="en-US" altLang="en-US" sz="800" b="1" i="0" u="none" strike="noStrike" kern="1200" cap="none" spc="0" normalizeH="0" baseline="0" noProof="0">
                <a:ln>
                  <a:noFill/>
                </a:ln>
                <a:solidFill>
                  <a:srgbClr val="000000"/>
                </a:solidFill>
                <a:effectLst/>
                <a:uLnTx/>
                <a:uFillTx/>
                <a:latin typeface="Arial Narrow" panose="020B0606020202030204" pitchFamily="34" charset="0"/>
                <a:ea typeface="+mn-ea"/>
                <a:cs typeface="+mn-cs"/>
              </a:rPr>
              <a:t>Dashboard</a:t>
            </a:r>
          </a:p>
        </p:txBody>
      </p:sp>
      <p:sp>
        <p:nvSpPr>
          <p:cNvPr id="47138" name="Rectangle 146">
            <a:extLst>
              <a:ext uri="{FF2B5EF4-FFF2-40B4-BE49-F238E27FC236}">
                <a16:creationId xmlns:a16="http://schemas.microsoft.com/office/drawing/2014/main" id="{F679F20D-E644-436E-8FCC-3B8969DAD3FE}"/>
              </a:ext>
            </a:extLst>
          </p:cNvPr>
          <p:cNvSpPr>
            <a:spLocks noChangeArrowheads="1"/>
          </p:cNvSpPr>
          <p:nvPr/>
        </p:nvSpPr>
        <p:spPr bwMode="auto">
          <a:xfrm>
            <a:off x="1855789" y="4106863"/>
            <a:ext cx="8842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45720" rIns="45720">
            <a:spAutoFit/>
          </a:bodyP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r>
              <a:rPr kumimoji="0" lang="en-US" altLang="en-US" sz="700" b="1" i="0" u="none" strike="noStrike" kern="1200" cap="none" spc="0" normalizeH="0" baseline="0" noProof="0">
                <a:ln>
                  <a:noFill/>
                </a:ln>
                <a:solidFill>
                  <a:srgbClr val="000000"/>
                </a:solidFill>
                <a:effectLst/>
                <a:uLnTx/>
                <a:uFillTx/>
                <a:latin typeface="Arial Narrow" panose="020B0606020202030204" pitchFamily="34" charset="0"/>
                <a:ea typeface="+mn-ea"/>
                <a:cs typeface="+mn-cs"/>
              </a:rPr>
              <a:t>Strategic </a:t>
            </a:r>
            <a:br>
              <a:rPr kumimoji="0" lang="en-US" altLang="en-US" sz="700" b="1" i="0" u="none" strike="noStrike" kern="1200" cap="none" spc="0" normalizeH="0" baseline="0" noProof="0">
                <a:ln>
                  <a:noFill/>
                </a:ln>
                <a:solidFill>
                  <a:srgbClr val="000000"/>
                </a:solidFill>
                <a:effectLst/>
                <a:uLnTx/>
                <a:uFillTx/>
                <a:latin typeface="Arial Narrow" panose="020B0606020202030204" pitchFamily="34" charset="0"/>
                <a:ea typeface="+mn-ea"/>
                <a:cs typeface="+mn-cs"/>
              </a:rPr>
            </a:br>
            <a:r>
              <a:rPr kumimoji="0" lang="en-US" altLang="en-US" sz="700" b="1" i="0" u="none" strike="noStrike" kern="1200" cap="none" spc="0" normalizeH="0" baseline="0" noProof="0">
                <a:ln>
                  <a:noFill/>
                </a:ln>
                <a:solidFill>
                  <a:srgbClr val="000000"/>
                </a:solidFill>
                <a:effectLst/>
                <a:uLnTx/>
                <a:uFillTx/>
                <a:latin typeface="Arial Narrow" panose="020B0606020202030204" pitchFamily="34" charset="0"/>
                <a:ea typeface="+mn-ea"/>
                <a:cs typeface="+mn-cs"/>
              </a:rPr>
              <a:t>Job Family</a:t>
            </a:r>
          </a:p>
        </p:txBody>
      </p:sp>
      <p:grpSp>
        <p:nvGrpSpPr>
          <p:cNvPr id="47139" name="Group 147">
            <a:extLst>
              <a:ext uri="{FF2B5EF4-FFF2-40B4-BE49-F238E27FC236}">
                <a16:creationId xmlns:a16="http://schemas.microsoft.com/office/drawing/2014/main" id="{395AE1C3-02EA-4593-92B8-D11656C0AA35}"/>
              </a:ext>
            </a:extLst>
          </p:cNvPr>
          <p:cNvGrpSpPr>
            <a:grpSpLocks/>
          </p:cNvGrpSpPr>
          <p:nvPr/>
        </p:nvGrpSpPr>
        <p:grpSpPr bwMode="auto">
          <a:xfrm>
            <a:off x="2105026" y="3649664"/>
            <a:ext cx="392113" cy="427037"/>
            <a:chOff x="1198" y="2495"/>
            <a:chExt cx="310" cy="383"/>
          </a:xfrm>
        </p:grpSpPr>
        <p:sp>
          <p:nvSpPr>
            <p:cNvPr id="47162" name="Arc 148">
              <a:extLst>
                <a:ext uri="{FF2B5EF4-FFF2-40B4-BE49-F238E27FC236}">
                  <a16:creationId xmlns:a16="http://schemas.microsoft.com/office/drawing/2014/main" id="{09BE40D4-A634-41E2-A421-E39DE98773D9}"/>
                </a:ext>
              </a:extLst>
            </p:cNvPr>
            <p:cNvSpPr>
              <a:spLocks/>
            </p:cNvSpPr>
            <p:nvPr/>
          </p:nvSpPr>
          <p:spPr bwMode="auto">
            <a:xfrm flipH="1">
              <a:off x="1261" y="2540"/>
              <a:ext cx="34" cy="131"/>
            </a:xfrm>
            <a:custGeom>
              <a:avLst/>
              <a:gdLst>
                <a:gd name="T0" fmla="*/ 0 w 21586"/>
                <a:gd name="T1" fmla="*/ 0 h 21592"/>
                <a:gd name="T2" fmla="*/ 0 w 21586"/>
                <a:gd name="T3" fmla="*/ 0 h 21592"/>
                <a:gd name="T4" fmla="*/ 0 w 21586"/>
                <a:gd name="T5" fmla="*/ 0 h 21592"/>
                <a:gd name="T6" fmla="*/ 0 60000 65536"/>
                <a:gd name="T7" fmla="*/ 0 60000 65536"/>
                <a:gd name="T8" fmla="*/ 0 60000 65536"/>
                <a:gd name="T9" fmla="*/ 0 w 21586"/>
                <a:gd name="T10" fmla="*/ 0 h 21592"/>
                <a:gd name="T11" fmla="*/ 21586 w 21586"/>
                <a:gd name="T12" fmla="*/ 21592 h 21592"/>
              </a:gdLst>
              <a:ahLst/>
              <a:cxnLst>
                <a:cxn ang="T6">
                  <a:pos x="T0" y="T1"/>
                </a:cxn>
                <a:cxn ang="T7">
                  <a:pos x="T2" y="T3"/>
                </a:cxn>
                <a:cxn ang="T8">
                  <a:pos x="T4" y="T5"/>
                </a:cxn>
              </a:cxnLst>
              <a:rect l="T9" t="T10" r="T11" b="T12"/>
              <a:pathLst>
                <a:path w="21586" h="21592" fill="none" extrusionOk="0">
                  <a:moveTo>
                    <a:pt x="595" y="0"/>
                  </a:moveTo>
                  <a:cubicBezTo>
                    <a:pt x="11983" y="314"/>
                    <a:pt x="21168" y="9418"/>
                    <a:pt x="21585" y="20802"/>
                  </a:cubicBezTo>
                </a:path>
                <a:path w="21586" h="21592" stroke="0" extrusionOk="0">
                  <a:moveTo>
                    <a:pt x="595" y="0"/>
                  </a:moveTo>
                  <a:cubicBezTo>
                    <a:pt x="11983" y="314"/>
                    <a:pt x="21168" y="9418"/>
                    <a:pt x="21585" y="20802"/>
                  </a:cubicBezTo>
                  <a:lnTo>
                    <a:pt x="0" y="21592"/>
                  </a:lnTo>
                  <a:lnTo>
                    <a:pt x="595" y="0"/>
                  </a:lnTo>
                  <a:close/>
                </a:path>
              </a:pathLst>
            </a:custGeom>
            <a:noFill/>
            <a:ln w="9525" cap="rnd">
              <a:solidFill>
                <a:srgbClr val="FF8000"/>
              </a:solidFill>
              <a:round/>
              <a:headEnd/>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163" name="Arc 149">
              <a:extLst>
                <a:ext uri="{FF2B5EF4-FFF2-40B4-BE49-F238E27FC236}">
                  <a16:creationId xmlns:a16="http://schemas.microsoft.com/office/drawing/2014/main" id="{5CF2B842-8836-40BA-B26C-E02B536A1F15}"/>
                </a:ext>
              </a:extLst>
            </p:cNvPr>
            <p:cNvSpPr>
              <a:spLocks/>
            </p:cNvSpPr>
            <p:nvPr/>
          </p:nvSpPr>
          <p:spPr bwMode="auto">
            <a:xfrm>
              <a:off x="1413" y="2540"/>
              <a:ext cx="34" cy="131"/>
            </a:xfrm>
            <a:custGeom>
              <a:avLst/>
              <a:gdLst>
                <a:gd name="T0" fmla="*/ 0 w 21586"/>
                <a:gd name="T1" fmla="*/ 0 h 21592"/>
                <a:gd name="T2" fmla="*/ 0 w 21586"/>
                <a:gd name="T3" fmla="*/ 0 h 21592"/>
                <a:gd name="T4" fmla="*/ 0 w 21586"/>
                <a:gd name="T5" fmla="*/ 0 h 21592"/>
                <a:gd name="T6" fmla="*/ 0 60000 65536"/>
                <a:gd name="T7" fmla="*/ 0 60000 65536"/>
                <a:gd name="T8" fmla="*/ 0 60000 65536"/>
                <a:gd name="T9" fmla="*/ 0 w 21586"/>
                <a:gd name="T10" fmla="*/ 0 h 21592"/>
                <a:gd name="T11" fmla="*/ 21586 w 21586"/>
                <a:gd name="T12" fmla="*/ 21592 h 21592"/>
              </a:gdLst>
              <a:ahLst/>
              <a:cxnLst>
                <a:cxn ang="T6">
                  <a:pos x="T0" y="T1"/>
                </a:cxn>
                <a:cxn ang="T7">
                  <a:pos x="T2" y="T3"/>
                </a:cxn>
                <a:cxn ang="T8">
                  <a:pos x="T4" y="T5"/>
                </a:cxn>
              </a:cxnLst>
              <a:rect l="T9" t="T10" r="T11" b="T12"/>
              <a:pathLst>
                <a:path w="21586" h="21592" fill="none" extrusionOk="0">
                  <a:moveTo>
                    <a:pt x="595" y="0"/>
                  </a:moveTo>
                  <a:cubicBezTo>
                    <a:pt x="11983" y="314"/>
                    <a:pt x="21168" y="9418"/>
                    <a:pt x="21585" y="20802"/>
                  </a:cubicBezTo>
                </a:path>
                <a:path w="21586" h="21592" stroke="0" extrusionOk="0">
                  <a:moveTo>
                    <a:pt x="595" y="0"/>
                  </a:moveTo>
                  <a:cubicBezTo>
                    <a:pt x="11983" y="314"/>
                    <a:pt x="21168" y="9418"/>
                    <a:pt x="21585" y="20802"/>
                  </a:cubicBezTo>
                  <a:lnTo>
                    <a:pt x="0" y="21592"/>
                  </a:lnTo>
                  <a:lnTo>
                    <a:pt x="595" y="0"/>
                  </a:lnTo>
                  <a:close/>
                </a:path>
              </a:pathLst>
            </a:custGeom>
            <a:noFill/>
            <a:ln w="9525" cap="rnd">
              <a:solidFill>
                <a:srgbClr val="FF8000"/>
              </a:solidFill>
              <a:round/>
              <a:headEnd/>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164" name="Arc 150">
              <a:extLst>
                <a:ext uri="{FF2B5EF4-FFF2-40B4-BE49-F238E27FC236}">
                  <a16:creationId xmlns:a16="http://schemas.microsoft.com/office/drawing/2014/main" id="{03412BC4-B3B9-41DD-8AFA-3A94D103F47E}"/>
                </a:ext>
              </a:extLst>
            </p:cNvPr>
            <p:cNvSpPr>
              <a:spLocks/>
            </p:cNvSpPr>
            <p:nvPr/>
          </p:nvSpPr>
          <p:spPr bwMode="auto">
            <a:xfrm flipH="1">
              <a:off x="1351" y="2540"/>
              <a:ext cx="34" cy="131"/>
            </a:xfrm>
            <a:custGeom>
              <a:avLst/>
              <a:gdLst>
                <a:gd name="T0" fmla="*/ 0 w 21586"/>
                <a:gd name="T1" fmla="*/ 0 h 21592"/>
                <a:gd name="T2" fmla="*/ 0 w 21586"/>
                <a:gd name="T3" fmla="*/ 0 h 21592"/>
                <a:gd name="T4" fmla="*/ 0 w 21586"/>
                <a:gd name="T5" fmla="*/ 0 h 21592"/>
                <a:gd name="T6" fmla="*/ 0 60000 65536"/>
                <a:gd name="T7" fmla="*/ 0 60000 65536"/>
                <a:gd name="T8" fmla="*/ 0 60000 65536"/>
                <a:gd name="T9" fmla="*/ 0 w 21586"/>
                <a:gd name="T10" fmla="*/ 0 h 21592"/>
                <a:gd name="T11" fmla="*/ 21586 w 21586"/>
                <a:gd name="T12" fmla="*/ 21592 h 21592"/>
              </a:gdLst>
              <a:ahLst/>
              <a:cxnLst>
                <a:cxn ang="T6">
                  <a:pos x="T0" y="T1"/>
                </a:cxn>
                <a:cxn ang="T7">
                  <a:pos x="T2" y="T3"/>
                </a:cxn>
                <a:cxn ang="T8">
                  <a:pos x="T4" y="T5"/>
                </a:cxn>
              </a:cxnLst>
              <a:rect l="T9" t="T10" r="T11" b="T12"/>
              <a:pathLst>
                <a:path w="21586" h="21592" fill="none" extrusionOk="0">
                  <a:moveTo>
                    <a:pt x="595" y="0"/>
                  </a:moveTo>
                  <a:cubicBezTo>
                    <a:pt x="11983" y="314"/>
                    <a:pt x="21168" y="9418"/>
                    <a:pt x="21585" y="20802"/>
                  </a:cubicBezTo>
                </a:path>
                <a:path w="21586" h="21592" stroke="0" extrusionOk="0">
                  <a:moveTo>
                    <a:pt x="595" y="0"/>
                  </a:moveTo>
                  <a:cubicBezTo>
                    <a:pt x="11983" y="314"/>
                    <a:pt x="21168" y="9418"/>
                    <a:pt x="21585" y="20802"/>
                  </a:cubicBezTo>
                  <a:lnTo>
                    <a:pt x="0" y="21592"/>
                  </a:lnTo>
                  <a:lnTo>
                    <a:pt x="595" y="0"/>
                  </a:lnTo>
                  <a:close/>
                </a:path>
              </a:pathLst>
            </a:custGeom>
            <a:noFill/>
            <a:ln w="9525" cap="rnd">
              <a:solidFill>
                <a:srgbClr val="FF8000"/>
              </a:solidFill>
              <a:round/>
              <a:headEnd/>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grpSp>
          <p:nvGrpSpPr>
            <p:cNvPr id="47165" name="Group 151">
              <a:extLst>
                <a:ext uri="{FF2B5EF4-FFF2-40B4-BE49-F238E27FC236}">
                  <a16:creationId xmlns:a16="http://schemas.microsoft.com/office/drawing/2014/main" id="{84E9B528-0FFA-464A-A083-F3A6BFE70BAE}"/>
                </a:ext>
              </a:extLst>
            </p:cNvPr>
            <p:cNvGrpSpPr>
              <a:grpSpLocks/>
            </p:cNvGrpSpPr>
            <p:nvPr/>
          </p:nvGrpSpPr>
          <p:grpSpPr bwMode="auto">
            <a:xfrm>
              <a:off x="1284" y="2495"/>
              <a:ext cx="152" cy="61"/>
              <a:chOff x="592" y="1824"/>
              <a:chExt cx="448" cy="64"/>
            </a:xfrm>
          </p:grpSpPr>
          <p:sp>
            <p:nvSpPr>
              <p:cNvPr id="47179" name="Oval 152">
                <a:extLst>
                  <a:ext uri="{FF2B5EF4-FFF2-40B4-BE49-F238E27FC236}">
                    <a16:creationId xmlns:a16="http://schemas.microsoft.com/office/drawing/2014/main" id="{96D95D39-E2A4-47AB-A8D7-CD514B032A91}"/>
                  </a:ext>
                </a:extLst>
              </p:cNvPr>
              <p:cNvSpPr>
                <a:spLocks noChangeArrowheads="1"/>
              </p:cNvSpPr>
              <p:nvPr/>
            </p:nvSpPr>
            <p:spPr bwMode="auto">
              <a:xfrm>
                <a:off x="592" y="1824"/>
                <a:ext cx="192" cy="64"/>
              </a:xfrm>
              <a:prstGeom prst="ellipse">
                <a:avLst/>
              </a:prstGeom>
              <a:solidFill>
                <a:srgbClr val="B9D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endParaRPr kumimoji="0" lang="en-US" alt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180" name="Oval 153">
                <a:extLst>
                  <a:ext uri="{FF2B5EF4-FFF2-40B4-BE49-F238E27FC236}">
                    <a16:creationId xmlns:a16="http://schemas.microsoft.com/office/drawing/2014/main" id="{8E3C15F4-C01F-4D61-96A4-3B88FCBDB151}"/>
                  </a:ext>
                </a:extLst>
              </p:cNvPr>
              <p:cNvSpPr>
                <a:spLocks noChangeArrowheads="1"/>
              </p:cNvSpPr>
              <p:nvPr/>
            </p:nvSpPr>
            <p:spPr bwMode="auto">
              <a:xfrm>
                <a:off x="848" y="1824"/>
                <a:ext cx="192" cy="64"/>
              </a:xfrm>
              <a:prstGeom prst="ellipse">
                <a:avLst/>
              </a:prstGeom>
              <a:solidFill>
                <a:srgbClr val="B9D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endParaRPr kumimoji="0" lang="en-US" alt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grpSp>
        <p:sp>
          <p:nvSpPr>
            <p:cNvPr id="47166" name="Arc 154">
              <a:extLst>
                <a:ext uri="{FF2B5EF4-FFF2-40B4-BE49-F238E27FC236}">
                  <a16:creationId xmlns:a16="http://schemas.microsoft.com/office/drawing/2014/main" id="{9FFBA70C-D16A-4F7B-9E2E-74E4A8B63287}"/>
                </a:ext>
              </a:extLst>
            </p:cNvPr>
            <p:cNvSpPr>
              <a:spLocks/>
            </p:cNvSpPr>
            <p:nvPr/>
          </p:nvSpPr>
          <p:spPr bwMode="auto">
            <a:xfrm flipH="1">
              <a:off x="1212" y="2707"/>
              <a:ext cx="34" cy="131"/>
            </a:xfrm>
            <a:custGeom>
              <a:avLst/>
              <a:gdLst>
                <a:gd name="T0" fmla="*/ 0 w 21586"/>
                <a:gd name="T1" fmla="*/ 0 h 21592"/>
                <a:gd name="T2" fmla="*/ 0 w 21586"/>
                <a:gd name="T3" fmla="*/ 0 h 21592"/>
                <a:gd name="T4" fmla="*/ 0 w 21586"/>
                <a:gd name="T5" fmla="*/ 0 h 21592"/>
                <a:gd name="T6" fmla="*/ 0 60000 65536"/>
                <a:gd name="T7" fmla="*/ 0 60000 65536"/>
                <a:gd name="T8" fmla="*/ 0 60000 65536"/>
                <a:gd name="T9" fmla="*/ 0 w 21586"/>
                <a:gd name="T10" fmla="*/ 0 h 21592"/>
                <a:gd name="T11" fmla="*/ 21586 w 21586"/>
                <a:gd name="T12" fmla="*/ 21592 h 21592"/>
              </a:gdLst>
              <a:ahLst/>
              <a:cxnLst>
                <a:cxn ang="T6">
                  <a:pos x="T0" y="T1"/>
                </a:cxn>
                <a:cxn ang="T7">
                  <a:pos x="T2" y="T3"/>
                </a:cxn>
                <a:cxn ang="T8">
                  <a:pos x="T4" y="T5"/>
                </a:cxn>
              </a:cxnLst>
              <a:rect l="T9" t="T10" r="T11" b="T12"/>
              <a:pathLst>
                <a:path w="21586" h="21592" fill="none" extrusionOk="0">
                  <a:moveTo>
                    <a:pt x="595" y="0"/>
                  </a:moveTo>
                  <a:cubicBezTo>
                    <a:pt x="11983" y="314"/>
                    <a:pt x="21168" y="9418"/>
                    <a:pt x="21585" y="20802"/>
                  </a:cubicBezTo>
                </a:path>
                <a:path w="21586" h="21592" stroke="0" extrusionOk="0">
                  <a:moveTo>
                    <a:pt x="595" y="0"/>
                  </a:moveTo>
                  <a:cubicBezTo>
                    <a:pt x="11983" y="314"/>
                    <a:pt x="21168" y="9418"/>
                    <a:pt x="21585" y="20802"/>
                  </a:cubicBezTo>
                  <a:lnTo>
                    <a:pt x="0" y="21592"/>
                  </a:lnTo>
                  <a:lnTo>
                    <a:pt x="595" y="0"/>
                  </a:lnTo>
                  <a:close/>
                </a:path>
              </a:pathLst>
            </a:custGeom>
            <a:noFill/>
            <a:ln w="9525" cap="rnd">
              <a:solidFill>
                <a:srgbClr val="FF8000"/>
              </a:solidFill>
              <a:round/>
              <a:headEnd/>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167" name="Arc 155">
              <a:extLst>
                <a:ext uri="{FF2B5EF4-FFF2-40B4-BE49-F238E27FC236}">
                  <a16:creationId xmlns:a16="http://schemas.microsoft.com/office/drawing/2014/main" id="{BD2DD733-D03C-4767-A41C-337FF05B6841}"/>
                </a:ext>
              </a:extLst>
            </p:cNvPr>
            <p:cNvSpPr>
              <a:spLocks/>
            </p:cNvSpPr>
            <p:nvPr/>
          </p:nvSpPr>
          <p:spPr bwMode="auto">
            <a:xfrm flipH="1">
              <a:off x="1310" y="2707"/>
              <a:ext cx="34" cy="131"/>
            </a:xfrm>
            <a:custGeom>
              <a:avLst/>
              <a:gdLst>
                <a:gd name="T0" fmla="*/ 0 w 21586"/>
                <a:gd name="T1" fmla="*/ 0 h 21592"/>
                <a:gd name="T2" fmla="*/ 0 w 21586"/>
                <a:gd name="T3" fmla="*/ 0 h 21592"/>
                <a:gd name="T4" fmla="*/ 0 w 21586"/>
                <a:gd name="T5" fmla="*/ 0 h 21592"/>
                <a:gd name="T6" fmla="*/ 0 60000 65536"/>
                <a:gd name="T7" fmla="*/ 0 60000 65536"/>
                <a:gd name="T8" fmla="*/ 0 60000 65536"/>
                <a:gd name="T9" fmla="*/ 0 w 21586"/>
                <a:gd name="T10" fmla="*/ 0 h 21592"/>
                <a:gd name="T11" fmla="*/ 21586 w 21586"/>
                <a:gd name="T12" fmla="*/ 21592 h 21592"/>
              </a:gdLst>
              <a:ahLst/>
              <a:cxnLst>
                <a:cxn ang="T6">
                  <a:pos x="T0" y="T1"/>
                </a:cxn>
                <a:cxn ang="T7">
                  <a:pos x="T2" y="T3"/>
                </a:cxn>
                <a:cxn ang="T8">
                  <a:pos x="T4" y="T5"/>
                </a:cxn>
              </a:cxnLst>
              <a:rect l="T9" t="T10" r="T11" b="T12"/>
              <a:pathLst>
                <a:path w="21586" h="21592" fill="none" extrusionOk="0">
                  <a:moveTo>
                    <a:pt x="595" y="0"/>
                  </a:moveTo>
                  <a:cubicBezTo>
                    <a:pt x="11983" y="314"/>
                    <a:pt x="21168" y="9418"/>
                    <a:pt x="21585" y="20802"/>
                  </a:cubicBezTo>
                </a:path>
                <a:path w="21586" h="21592" stroke="0" extrusionOk="0">
                  <a:moveTo>
                    <a:pt x="595" y="0"/>
                  </a:moveTo>
                  <a:cubicBezTo>
                    <a:pt x="11983" y="314"/>
                    <a:pt x="21168" y="9418"/>
                    <a:pt x="21585" y="20802"/>
                  </a:cubicBezTo>
                  <a:lnTo>
                    <a:pt x="0" y="21592"/>
                  </a:lnTo>
                  <a:lnTo>
                    <a:pt x="595" y="0"/>
                  </a:lnTo>
                  <a:close/>
                </a:path>
              </a:pathLst>
            </a:custGeom>
            <a:noFill/>
            <a:ln w="9525" cap="rnd">
              <a:solidFill>
                <a:srgbClr val="FF8000"/>
              </a:solidFill>
              <a:round/>
              <a:headEnd/>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168" name="Arc 156">
              <a:extLst>
                <a:ext uri="{FF2B5EF4-FFF2-40B4-BE49-F238E27FC236}">
                  <a16:creationId xmlns:a16="http://schemas.microsoft.com/office/drawing/2014/main" id="{34464933-47D6-40B1-846D-F508237A3487}"/>
                </a:ext>
              </a:extLst>
            </p:cNvPr>
            <p:cNvSpPr>
              <a:spLocks/>
            </p:cNvSpPr>
            <p:nvPr/>
          </p:nvSpPr>
          <p:spPr bwMode="auto">
            <a:xfrm flipH="1">
              <a:off x="1387" y="2707"/>
              <a:ext cx="34" cy="131"/>
            </a:xfrm>
            <a:custGeom>
              <a:avLst/>
              <a:gdLst>
                <a:gd name="T0" fmla="*/ 0 w 21586"/>
                <a:gd name="T1" fmla="*/ 0 h 21592"/>
                <a:gd name="T2" fmla="*/ 0 w 21586"/>
                <a:gd name="T3" fmla="*/ 0 h 21592"/>
                <a:gd name="T4" fmla="*/ 0 w 21586"/>
                <a:gd name="T5" fmla="*/ 0 h 21592"/>
                <a:gd name="T6" fmla="*/ 0 60000 65536"/>
                <a:gd name="T7" fmla="*/ 0 60000 65536"/>
                <a:gd name="T8" fmla="*/ 0 60000 65536"/>
                <a:gd name="T9" fmla="*/ 0 w 21586"/>
                <a:gd name="T10" fmla="*/ 0 h 21592"/>
                <a:gd name="T11" fmla="*/ 21586 w 21586"/>
                <a:gd name="T12" fmla="*/ 21592 h 21592"/>
              </a:gdLst>
              <a:ahLst/>
              <a:cxnLst>
                <a:cxn ang="T6">
                  <a:pos x="T0" y="T1"/>
                </a:cxn>
                <a:cxn ang="T7">
                  <a:pos x="T2" y="T3"/>
                </a:cxn>
                <a:cxn ang="T8">
                  <a:pos x="T4" y="T5"/>
                </a:cxn>
              </a:cxnLst>
              <a:rect l="T9" t="T10" r="T11" b="T12"/>
              <a:pathLst>
                <a:path w="21586" h="21592" fill="none" extrusionOk="0">
                  <a:moveTo>
                    <a:pt x="595" y="0"/>
                  </a:moveTo>
                  <a:cubicBezTo>
                    <a:pt x="11983" y="314"/>
                    <a:pt x="21168" y="9418"/>
                    <a:pt x="21585" y="20802"/>
                  </a:cubicBezTo>
                </a:path>
                <a:path w="21586" h="21592" stroke="0" extrusionOk="0">
                  <a:moveTo>
                    <a:pt x="595" y="0"/>
                  </a:moveTo>
                  <a:cubicBezTo>
                    <a:pt x="11983" y="314"/>
                    <a:pt x="21168" y="9418"/>
                    <a:pt x="21585" y="20802"/>
                  </a:cubicBezTo>
                  <a:lnTo>
                    <a:pt x="0" y="21592"/>
                  </a:lnTo>
                  <a:lnTo>
                    <a:pt x="595" y="0"/>
                  </a:lnTo>
                  <a:close/>
                </a:path>
              </a:pathLst>
            </a:custGeom>
            <a:noFill/>
            <a:ln w="9525" cap="rnd">
              <a:solidFill>
                <a:srgbClr val="FF8000"/>
              </a:solidFill>
              <a:round/>
              <a:headEnd/>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169" name="Arc 157">
              <a:extLst>
                <a:ext uri="{FF2B5EF4-FFF2-40B4-BE49-F238E27FC236}">
                  <a16:creationId xmlns:a16="http://schemas.microsoft.com/office/drawing/2014/main" id="{52FEE123-B3A4-4461-8AE6-8D90FAE0D7A3}"/>
                </a:ext>
              </a:extLst>
            </p:cNvPr>
            <p:cNvSpPr>
              <a:spLocks/>
            </p:cNvSpPr>
            <p:nvPr/>
          </p:nvSpPr>
          <p:spPr bwMode="auto">
            <a:xfrm>
              <a:off x="1438" y="2699"/>
              <a:ext cx="35" cy="131"/>
            </a:xfrm>
            <a:custGeom>
              <a:avLst/>
              <a:gdLst>
                <a:gd name="T0" fmla="*/ 0 w 21586"/>
                <a:gd name="T1" fmla="*/ 0 h 21592"/>
                <a:gd name="T2" fmla="*/ 0 w 21586"/>
                <a:gd name="T3" fmla="*/ 0 h 21592"/>
                <a:gd name="T4" fmla="*/ 0 w 21586"/>
                <a:gd name="T5" fmla="*/ 0 h 21592"/>
                <a:gd name="T6" fmla="*/ 0 60000 65536"/>
                <a:gd name="T7" fmla="*/ 0 60000 65536"/>
                <a:gd name="T8" fmla="*/ 0 60000 65536"/>
                <a:gd name="T9" fmla="*/ 0 w 21586"/>
                <a:gd name="T10" fmla="*/ 0 h 21592"/>
                <a:gd name="T11" fmla="*/ 21586 w 21586"/>
                <a:gd name="T12" fmla="*/ 21592 h 21592"/>
              </a:gdLst>
              <a:ahLst/>
              <a:cxnLst>
                <a:cxn ang="T6">
                  <a:pos x="T0" y="T1"/>
                </a:cxn>
                <a:cxn ang="T7">
                  <a:pos x="T2" y="T3"/>
                </a:cxn>
                <a:cxn ang="T8">
                  <a:pos x="T4" y="T5"/>
                </a:cxn>
              </a:cxnLst>
              <a:rect l="T9" t="T10" r="T11" b="T12"/>
              <a:pathLst>
                <a:path w="21586" h="21592" fill="none" extrusionOk="0">
                  <a:moveTo>
                    <a:pt x="595" y="0"/>
                  </a:moveTo>
                  <a:cubicBezTo>
                    <a:pt x="11983" y="314"/>
                    <a:pt x="21168" y="9418"/>
                    <a:pt x="21585" y="20802"/>
                  </a:cubicBezTo>
                </a:path>
                <a:path w="21586" h="21592" stroke="0" extrusionOk="0">
                  <a:moveTo>
                    <a:pt x="595" y="0"/>
                  </a:moveTo>
                  <a:cubicBezTo>
                    <a:pt x="11983" y="314"/>
                    <a:pt x="21168" y="9418"/>
                    <a:pt x="21585" y="20802"/>
                  </a:cubicBezTo>
                  <a:lnTo>
                    <a:pt x="0" y="21592"/>
                  </a:lnTo>
                  <a:lnTo>
                    <a:pt x="595" y="0"/>
                  </a:lnTo>
                  <a:close/>
                </a:path>
              </a:pathLst>
            </a:custGeom>
            <a:noFill/>
            <a:ln w="9525" cap="rnd">
              <a:solidFill>
                <a:srgbClr val="FF8000"/>
              </a:solidFill>
              <a:round/>
              <a:headEnd/>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170" name="Arc 158">
              <a:extLst>
                <a:ext uri="{FF2B5EF4-FFF2-40B4-BE49-F238E27FC236}">
                  <a16:creationId xmlns:a16="http://schemas.microsoft.com/office/drawing/2014/main" id="{246F97BE-B1FE-4855-8D78-0055DB8E73C7}"/>
                </a:ext>
              </a:extLst>
            </p:cNvPr>
            <p:cNvSpPr>
              <a:spLocks/>
            </p:cNvSpPr>
            <p:nvPr/>
          </p:nvSpPr>
          <p:spPr bwMode="auto">
            <a:xfrm>
              <a:off x="1268" y="2707"/>
              <a:ext cx="35" cy="131"/>
            </a:xfrm>
            <a:custGeom>
              <a:avLst/>
              <a:gdLst>
                <a:gd name="T0" fmla="*/ 0 w 21586"/>
                <a:gd name="T1" fmla="*/ 0 h 21592"/>
                <a:gd name="T2" fmla="*/ 0 w 21586"/>
                <a:gd name="T3" fmla="*/ 0 h 21592"/>
                <a:gd name="T4" fmla="*/ 0 w 21586"/>
                <a:gd name="T5" fmla="*/ 0 h 21592"/>
                <a:gd name="T6" fmla="*/ 0 60000 65536"/>
                <a:gd name="T7" fmla="*/ 0 60000 65536"/>
                <a:gd name="T8" fmla="*/ 0 60000 65536"/>
                <a:gd name="T9" fmla="*/ 0 w 21586"/>
                <a:gd name="T10" fmla="*/ 0 h 21592"/>
                <a:gd name="T11" fmla="*/ 21586 w 21586"/>
                <a:gd name="T12" fmla="*/ 21592 h 21592"/>
              </a:gdLst>
              <a:ahLst/>
              <a:cxnLst>
                <a:cxn ang="T6">
                  <a:pos x="T0" y="T1"/>
                </a:cxn>
                <a:cxn ang="T7">
                  <a:pos x="T2" y="T3"/>
                </a:cxn>
                <a:cxn ang="T8">
                  <a:pos x="T4" y="T5"/>
                </a:cxn>
              </a:cxnLst>
              <a:rect l="T9" t="T10" r="T11" b="T12"/>
              <a:pathLst>
                <a:path w="21586" h="21592" fill="none" extrusionOk="0">
                  <a:moveTo>
                    <a:pt x="595" y="0"/>
                  </a:moveTo>
                  <a:cubicBezTo>
                    <a:pt x="11983" y="314"/>
                    <a:pt x="21168" y="9418"/>
                    <a:pt x="21585" y="20802"/>
                  </a:cubicBezTo>
                </a:path>
                <a:path w="21586" h="21592" stroke="0" extrusionOk="0">
                  <a:moveTo>
                    <a:pt x="595" y="0"/>
                  </a:moveTo>
                  <a:cubicBezTo>
                    <a:pt x="11983" y="314"/>
                    <a:pt x="21168" y="9418"/>
                    <a:pt x="21585" y="20802"/>
                  </a:cubicBezTo>
                  <a:lnTo>
                    <a:pt x="0" y="21592"/>
                  </a:lnTo>
                  <a:lnTo>
                    <a:pt x="595" y="0"/>
                  </a:lnTo>
                  <a:close/>
                </a:path>
              </a:pathLst>
            </a:custGeom>
            <a:noFill/>
            <a:ln w="9525" cap="rnd">
              <a:solidFill>
                <a:srgbClr val="FF8000"/>
              </a:solidFill>
              <a:round/>
              <a:headEnd/>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171" name="Oval 159">
              <a:extLst>
                <a:ext uri="{FF2B5EF4-FFF2-40B4-BE49-F238E27FC236}">
                  <a16:creationId xmlns:a16="http://schemas.microsoft.com/office/drawing/2014/main" id="{9A558E88-3139-485C-938A-93E7DACF552A}"/>
                </a:ext>
              </a:extLst>
            </p:cNvPr>
            <p:cNvSpPr>
              <a:spLocks noChangeArrowheads="1"/>
            </p:cNvSpPr>
            <p:nvPr/>
          </p:nvSpPr>
          <p:spPr bwMode="auto">
            <a:xfrm>
              <a:off x="1443" y="2817"/>
              <a:ext cx="65" cy="61"/>
            </a:xfrm>
            <a:prstGeom prst="ellipse">
              <a:avLst/>
            </a:prstGeom>
            <a:solidFill>
              <a:srgbClr val="B9D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endParaRPr kumimoji="0" lang="en-US" alt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172" name="Oval 160">
              <a:extLst>
                <a:ext uri="{FF2B5EF4-FFF2-40B4-BE49-F238E27FC236}">
                  <a16:creationId xmlns:a16="http://schemas.microsoft.com/office/drawing/2014/main" id="{077AEE3A-C6FB-4C1C-909B-BAA2B2DA5F66}"/>
                </a:ext>
              </a:extLst>
            </p:cNvPr>
            <p:cNvSpPr>
              <a:spLocks noChangeArrowheads="1"/>
            </p:cNvSpPr>
            <p:nvPr/>
          </p:nvSpPr>
          <p:spPr bwMode="auto">
            <a:xfrm>
              <a:off x="1198" y="2817"/>
              <a:ext cx="65" cy="61"/>
            </a:xfrm>
            <a:prstGeom prst="ellipse">
              <a:avLst/>
            </a:prstGeom>
            <a:solidFill>
              <a:srgbClr val="B9D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endParaRPr kumimoji="0" lang="en-US" alt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grpSp>
          <p:nvGrpSpPr>
            <p:cNvPr id="47173" name="Group 161">
              <a:extLst>
                <a:ext uri="{FF2B5EF4-FFF2-40B4-BE49-F238E27FC236}">
                  <a16:creationId xmlns:a16="http://schemas.microsoft.com/office/drawing/2014/main" id="{2C982125-90AD-4A7E-ADBE-2DDD11AFC6B3}"/>
                </a:ext>
              </a:extLst>
            </p:cNvPr>
            <p:cNvGrpSpPr>
              <a:grpSpLocks/>
            </p:cNvGrpSpPr>
            <p:nvPr/>
          </p:nvGrpSpPr>
          <p:grpSpPr bwMode="auto">
            <a:xfrm>
              <a:off x="1274" y="2817"/>
              <a:ext cx="152" cy="61"/>
              <a:chOff x="592" y="1824"/>
              <a:chExt cx="448" cy="64"/>
            </a:xfrm>
          </p:grpSpPr>
          <p:sp>
            <p:nvSpPr>
              <p:cNvPr id="47177" name="Oval 162">
                <a:extLst>
                  <a:ext uri="{FF2B5EF4-FFF2-40B4-BE49-F238E27FC236}">
                    <a16:creationId xmlns:a16="http://schemas.microsoft.com/office/drawing/2014/main" id="{2F75684E-EE29-4EB0-B3DC-E4AC873DA675}"/>
                  </a:ext>
                </a:extLst>
              </p:cNvPr>
              <p:cNvSpPr>
                <a:spLocks noChangeArrowheads="1"/>
              </p:cNvSpPr>
              <p:nvPr/>
            </p:nvSpPr>
            <p:spPr bwMode="auto">
              <a:xfrm>
                <a:off x="592" y="1824"/>
                <a:ext cx="192" cy="64"/>
              </a:xfrm>
              <a:prstGeom prst="ellipse">
                <a:avLst/>
              </a:prstGeom>
              <a:solidFill>
                <a:srgbClr val="B9D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endParaRPr kumimoji="0" lang="en-US" alt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178" name="Oval 163">
                <a:extLst>
                  <a:ext uri="{FF2B5EF4-FFF2-40B4-BE49-F238E27FC236}">
                    <a16:creationId xmlns:a16="http://schemas.microsoft.com/office/drawing/2014/main" id="{BAB0F1E4-1AFA-4194-9467-04A7D71A65BB}"/>
                  </a:ext>
                </a:extLst>
              </p:cNvPr>
              <p:cNvSpPr>
                <a:spLocks noChangeArrowheads="1"/>
              </p:cNvSpPr>
              <p:nvPr/>
            </p:nvSpPr>
            <p:spPr bwMode="auto">
              <a:xfrm>
                <a:off x="848" y="1824"/>
                <a:ext cx="192" cy="64"/>
              </a:xfrm>
              <a:prstGeom prst="ellipse">
                <a:avLst/>
              </a:prstGeom>
              <a:solidFill>
                <a:srgbClr val="B9D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endParaRPr kumimoji="0" lang="en-US" alt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grpSp>
        <p:sp>
          <p:nvSpPr>
            <p:cNvPr id="47174" name="Oval 164">
              <a:extLst>
                <a:ext uri="{FF2B5EF4-FFF2-40B4-BE49-F238E27FC236}">
                  <a16:creationId xmlns:a16="http://schemas.microsoft.com/office/drawing/2014/main" id="{FD82C081-8DB2-4B88-8AAF-5267989EF64E}"/>
                </a:ext>
              </a:extLst>
            </p:cNvPr>
            <p:cNvSpPr>
              <a:spLocks noChangeArrowheads="1"/>
            </p:cNvSpPr>
            <p:nvPr/>
          </p:nvSpPr>
          <p:spPr bwMode="auto">
            <a:xfrm>
              <a:off x="1224" y="2650"/>
              <a:ext cx="65" cy="61"/>
            </a:xfrm>
            <a:prstGeom prst="ellipse">
              <a:avLst/>
            </a:prstGeom>
            <a:solidFill>
              <a:srgbClr val="B9D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endParaRPr kumimoji="0" lang="en-US" alt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175" name="Oval 165">
              <a:extLst>
                <a:ext uri="{FF2B5EF4-FFF2-40B4-BE49-F238E27FC236}">
                  <a16:creationId xmlns:a16="http://schemas.microsoft.com/office/drawing/2014/main" id="{BE222EEF-DEC5-43D5-94C3-052B6098DC98}"/>
                </a:ext>
              </a:extLst>
            </p:cNvPr>
            <p:cNvSpPr>
              <a:spLocks noChangeArrowheads="1"/>
            </p:cNvSpPr>
            <p:nvPr/>
          </p:nvSpPr>
          <p:spPr bwMode="auto">
            <a:xfrm>
              <a:off x="1315" y="2650"/>
              <a:ext cx="65" cy="61"/>
            </a:xfrm>
            <a:prstGeom prst="ellipse">
              <a:avLst/>
            </a:prstGeom>
            <a:solidFill>
              <a:srgbClr val="B9D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endParaRPr kumimoji="0" lang="en-US" alt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176" name="Oval 166">
              <a:extLst>
                <a:ext uri="{FF2B5EF4-FFF2-40B4-BE49-F238E27FC236}">
                  <a16:creationId xmlns:a16="http://schemas.microsoft.com/office/drawing/2014/main" id="{3E028883-6C71-4083-8B84-CDE37DA0F008}"/>
                </a:ext>
              </a:extLst>
            </p:cNvPr>
            <p:cNvSpPr>
              <a:spLocks noChangeArrowheads="1"/>
            </p:cNvSpPr>
            <p:nvPr/>
          </p:nvSpPr>
          <p:spPr bwMode="auto">
            <a:xfrm>
              <a:off x="1402" y="2650"/>
              <a:ext cx="65" cy="61"/>
            </a:xfrm>
            <a:prstGeom prst="ellipse">
              <a:avLst/>
            </a:prstGeom>
            <a:solidFill>
              <a:srgbClr val="B9D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endParaRPr kumimoji="0" lang="en-US" alt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grpSp>
      <p:sp>
        <p:nvSpPr>
          <p:cNvPr id="47140" name="Oval 167">
            <a:extLst>
              <a:ext uri="{FF2B5EF4-FFF2-40B4-BE49-F238E27FC236}">
                <a16:creationId xmlns:a16="http://schemas.microsoft.com/office/drawing/2014/main" id="{EDA9A452-7D48-4FFE-952C-161A1AD92A58}"/>
              </a:ext>
            </a:extLst>
          </p:cNvPr>
          <p:cNvSpPr>
            <a:spLocks noChangeArrowheads="1"/>
          </p:cNvSpPr>
          <p:nvPr/>
        </p:nvSpPr>
        <p:spPr bwMode="auto">
          <a:xfrm>
            <a:off x="2122489" y="3302000"/>
            <a:ext cx="193675" cy="171450"/>
          </a:xfrm>
          <a:prstGeom prst="ellipse">
            <a:avLst/>
          </a:prstGeom>
          <a:solidFill>
            <a:schemeClr val="bg1"/>
          </a:solidFill>
          <a:ln w="19050">
            <a:solidFill>
              <a:srgbClr val="587993"/>
            </a:solidFill>
            <a:round/>
            <a:headEnd/>
            <a:tailEnd/>
          </a:ln>
        </p:spPr>
        <p:txBody>
          <a:bodyPr wrap="none" lIns="45720" rIns="45720"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r>
              <a:rPr kumimoji="0" lang="en-US" altLang="en-US" sz="1200" b="1" i="0" u="none" strike="noStrike" kern="1200" cap="none" spc="0" normalizeH="0" baseline="0" noProof="0">
                <a:ln>
                  <a:noFill/>
                </a:ln>
                <a:solidFill>
                  <a:srgbClr val="000000"/>
                </a:solidFill>
                <a:effectLst/>
                <a:uLnTx/>
                <a:uFillTx/>
                <a:latin typeface="Arial Narrow" panose="020B0606020202030204" pitchFamily="34" charset="0"/>
                <a:ea typeface="+mn-ea"/>
                <a:cs typeface="+mn-cs"/>
              </a:rPr>
              <a:t>1</a:t>
            </a:r>
          </a:p>
        </p:txBody>
      </p:sp>
      <p:sp>
        <p:nvSpPr>
          <p:cNvPr id="47141" name="Oval 168">
            <a:extLst>
              <a:ext uri="{FF2B5EF4-FFF2-40B4-BE49-F238E27FC236}">
                <a16:creationId xmlns:a16="http://schemas.microsoft.com/office/drawing/2014/main" id="{BC0FF7C4-A9F1-431F-975A-BF155D79C5B7}"/>
              </a:ext>
            </a:extLst>
          </p:cNvPr>
          <p:cNvSpPr>
            <a:spLocks noChangeArrowheads="1"/>
          </p:cNvSpPr>
          <p:nvPr/>
        </p:nvSpPr>
        <p:spPr bwMode="auto">
          <a:xfrm>
            <a:off x="2473326" y="3221038"/>
            <a:ext cx="193675" cy="171450"/>
          </a:xfrm>
          <a:prstGeom prst="ellipse">
            <a:avLst/>
          </a:prstGeom>
          <a:solidFill>
            <a:schemeClr val="bg1"/>
          </a:solidFill>
          <a:ln w="19050">
            <a:solidFill>
              <a:srgbClr val="587993"/>
            </a:solidFill>
            <a:round/>
            <a:headEnd/>
            <a:tailEnd/>
          </a:ln>
        </p:spPr>
        <p:txBody>
          <a:bodyPr wrap="none" lIns="45720" rIns="45720"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r>
              <a:rPr kumimoji="0" lang="en-US" altLang="en-US" sz="1200" b="1" i="0" u="none" strike="noStrike" kern="1200" cap="none" spc="0" normalizeH="0" baseline="0" noProof="0">
                <a:ln>
                  <a:noFill/>
                </a:ln>
                <a:solidFill>
                  <a:srgbClr val="000000"/>
                </a:solidFill>
                <a:effectLst/>
                <a:uLnTx/>
                <a:uFillTx/>
                <a:latin typeface="Arial Narrow" panose="020B0606020202030204" pitchFamily="34" charset="0"/>
                <a:ea typeface="+mn-ea"/>
                <a:cs typeface="+mn-cs"/>
              </a:rPr>
              <a:t>2</a:t>
            </a:r>
          </a:p>
        </p:txBody>
      </p:sp>
      <p:sp>
        <p:nvSpPr>
          <p:cNvPr id="47142" name="Oval 169">
            <a:extLst>
              <a:ext uri="{FF2B5EF4-FFF2-40B4-BE49-F238E27FC236}">
                <a16:creationId xmlns:a16="http://schemas.microsoft.com/office/drawing/2014/main" id="{A450E1E0-6C15-4433-9B94-BEFF2E437FFF}"/>
              </a:ext>
            </a:extLst>
          </p:cNvPr>
          <p:cNvSpPr>
            <a:spLocks noChangeArrowheads="1"/>
          </p:cNvSpPr>
          <p:nvPr/>
        </p:nvSpPr>
        <p:spPr bwMode="auto">
          <a:xfrm>
            <a:off x="2824164" y="3140076"/>
            <a:ext cx="192087" cy="169863"/>
          </a:xfrm>
          <a:prstGeom prst="ellipse">
            <a:avLst/>
          </a:prstGeom>
          <a:solidFill>
            <a:schemeClr val="bg1"/>
          </a:solidFill>
          <a:ln w="19050">
            <a:solidFill>
              <a:srgbClr val="587993"/>
            </a:solidFill>
            <a:round/>
            <a:headEnd/>
            <a:tailEnd/>
          </a:ln>
        </p:spPr>
        <p:txBody>
          <a:bodyPr wrap="none" lIns="45720" rIns="45720"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r>
              <a:rPr kumimoji="0" lang="en-US" altLang="en-US" sz="1200" b="1" i="0" u="none" strike="noStrike" kern="1200" cap="none" spc="0" normalizeH="0" baseline="0" noProof="0">
                <a:ln>
                  <a:noFill/>
                </a:ln>
                <a:solidFill>
                  <a:srgbClr val="000000"/>
                </a:solidFill>
                <a:effectLst/>
                <a:uLnTx/>
                <a:uFillTx/>
                <a:latin typeface="Arial Narrow" panose="020B0606020202030204" pitchFamily="34" charset="0"/>
                <a:ea typeface="+mn-ea"/>
                <a:cs typeface="+mn-cs"/>
              </a:rPr>
              <a:t>3</a:t>
            </a:r>
          </a:p>
        </p:txBody>
      </p:sp>
      <p:sp>
        <p:nvSpPr>
          <p:cNvPr id="47143" name="Oval 170">
            <a:extLst>
              <a:ext uri="{FF2B5EF4-FFF2-40B4-BE49-F238E27FC236}">
                <a16:creationId xmlns:a16="http://schemas.microsoft.com/office/drawing/2014/main" id="{9D162988-6E89-48AD-92FC-8BF2AF2345B9}"/>
              </a:ext>
            </a:extLst>
          </p:cNvPr>
          <p:cNvSpPr>
            <a:spLocks noChangeArrowheads="1"/>
          </p:cNvSpPr>
          <p:nvPr/>
        </p:nvSpPr>
        <p:spPr bwMode="auto">
          <a:xfrm>
            <a:off x="3175000" y="3059113"/>
            <a:ext cx="192088" cy="169862"/>
          </a:xfrm>
          <a:prstGeom prst="ellipse">
            <a:avLst/>
          </a:prstGeom>
          <a:solidFill>
            <a:schemeClr val="bg1"/>
          </a:solidFill>
          <a:ln w="19050">
            <a:solidFill>
              <a:srgbClr val="587993"/>
            </a:solidFill>
            <a:round/>
            <a:headEnd/>
            <a:tailEnd/>
          </a:ln>
        </p:spPr>
        <p:txBody>
          <a:bodyPr wrap="none" lIns="45720" rIns="45720"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r>
              <a:rPr kumimoji="0" lang="en-US" altLang="en-US" sz="1200" b="1" i="0" u="none" strike="noStrike" kern="1200" cap="none" spc="0" normalizeH="0" baseline="0" noProof="0">
                <a:ln>
                  <a:noFill/>
                </a:ln>
                <a:solidFill>
                  <a:srgbClr val="000000"/>
                </a:solidFill>
                <a:effectLst/>
                <a:uLnTx/>
                <a:uFillTx/>
                <a:latin typeface="Arial Narrow" panose="020B0606020202030204" pitchFamily="34" charset="0"/>
                <a:ea typeface="+mn-ea"/>
                <a:cs typeface="+mn-cs"/>
              </a:rPr>
              <a:t>4</a:t>
            </a:r>
          </a:p>
        </p:txBody>
      </p:sp>
      <p:sp>
        <p:nvSpPr>
          <p:cNvPr id="47144" name="Oval 171">
            <a:extLst>
              <a:ext uri="{FF2B5EF4-FFF2-40B4-BE49-F238E27FC236}">
                <a16:creationId xmlns:a16="http://schemas.microsoft.com/office/drawing/2014/main" id="{C6C7B984-0E07-4CE8-9301-E4E7ED847977}"/>
              </a:ext>
            </a:extLst>
          </p:cNvPr>
          <p:cNvSpPr>
            <a:spLocks noChangeArrowheads="1"/>
          </p:cNvSpPr>
          <p:nvPr/>
        </p:nvSpPr>
        <p:spPr bwMode="auto">
          <a:xfrm>
            <a:off x="3524251" y="2978151"/>
            <a:ext cx="193675" cy="169863"/>
          </a:xfrm>
          <a:prstGeom prst="ellipse">
            <a:avLst/>
          </a:prstGeom>
          <a:solidFill>
            <a:schemeClr val="bg1"/>
          </a:solidFill>
          <a:ln w="19050">
            <a:solidFill>
              <a:srgbClr val="587993"/>
            </a:solidFill>
            <a:round/>
            <a:headEnd/>
            <a:tailEnd/>
          </a:ln>
        </p:spPr>
        <p:txBody>
          <a:bodyPr wrap="none" lIns="45720" rIns="45720"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r>
              <a:rPr kumimoji="0" lang="en-US" altLang="en-US" sz="1200" b="1" i="0" u="none" strike="noStrike" kern="1200" cap="none" spc="0" normalizeH="0" baseline="0" noProof="0">
                <a:ln>
                  <a:noFill/>
                </a:ln>
                <a:solidFill>
                  <a:srgbClr val="000000"/>
                </a:solidFill>
                <a:effectLst/>
                <a:uLnTx/>
                <a:uFillTx/>
                <a:latin typeface="Arial Narrow" panose="020B0606020202030204" pitchFamily="34" charset="0"/>
                <a:ea typeface="+mn-ea"/>
                <a:cs typeface="+mn-cs"/>
              </a:rPr>
              <a:t>5</a:t>
            </a:r>
          </a:p>
        </p:txBody>
      </p:sp>
      <p:sp>
        <p:nvSpPr>
          <p:cNvPr id="47145" name="Rectangle 172">
            <a:extLst>
              <a:ext uri="{FF2B5EF4-FFF2-40B4-BE49-F238E27FC236}">
                <a16:creationId xmlns:a16="http://schemas.microsoft.com/office/drawing/2014/main" id="{40631736-0CB8-48BB-AB57-537BAC6DE195}"/>
              </a:ext>
            </a:extLst>
          </p:cNvPr>
          <p:cNvSpPr>
            <a:spLocks noChangeArrowheads="1"/>
          </p:cNvSpPr>
          <p:nvPr/>
        </p:nvSpPr>
        <p:spPr bwMode="auto">
          <a:xfrm>
            <a:off x="2373313" y="4507141"/>
            <a:ext cx="122950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nchor="ctr" anchorCtr="1">
            <a:spAutoFit/>
          </a:bodyP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r>
              <a:rPr kumimoji="0" lang="en-US" altLang="en-US" sz="1400" b="1" i="0" u="none" strike="noStrike" kern="1200" cap="none" spc="0" normalizeH="0" baseline="0" noProof="0">
                <a:ln>
                  <a:noFill/>
                </a:ln>
                <a:solidFill>
                  <a:srgbClr val="000000"/>
                </a:solidFill>
                <a:effectLst/>
                <a:uLnTx/>
                <a:uFillTx/>
                <a:latin typeface="Arial Narrow" panose="020B0606020202030204" pitchFamily="34" charset="0"/>
                <a:ea typeface="+mn-ea"/>
                <a:cs typeface="+mn-cs"/>
              </a:rPr>
              <a:t>Strategic Themes</a:t>
            </a:r>
          </a:p>
        </p:txBody>
      </p:sp>
      <p:sp>
        <p:nvSpPr>
          <p:cNvPr id="47146" name="Arc 173">
            <a:extLst>
              <a:ext uri="{FF2B5EF4-FFF2-40B4-BE49-F238E27FC236}">
                <a16:creationId xmlns:a16="http://schemas.microsoft.com/office/drawing/2014/main" id="{7B9AB995-1825-4A4B-877A-CCA061C66B64}"/>
              </a:ext>
            </a:extLst>
          </p:cNvPr>
          <p:cNvSpPr>
            <a:spLocks/>
          </p:cNvSpPr>
          <p:nvPr/>
        </p:nvSpPr>
        <p:spPr bwMode="auto">
          <a:xfrm flipH="1">
            <a:off x="2163764" y="2338389"/>
            <a:ext cx="52387" cy="935037"/>
          </a:xfrm>
          <a:custGeom>
            <a:avLst/>
            <a:gdLst>
              <a:gd name="T0" fmla="*/ 49273088 w 21600"/>
              <a:gd name="T1" fmla="*/ 0 h 41762"/>
              <a:gd name="T2" fmla="*/ 24084955 w 21600"/>
              <a:gd name="T3" fmla="*/ 2147483646 h 41762"/>
              <a:gd name="T4" fmla="*/ 0 w 21600"/>
              <a:gd name="T5" fmla="*/ 2147483646 h 41762"/>
              <a:gd name="T6" fmla="*/ 0 60000 65536"/>
              <a:gd name="T7" fmla="*/ 0 60000 65536"/>
              <a:gd name="T8" fmla="*/ 0 60000 65536"/>
              <a:gd name="T9" fmla="*/ 0 w 21600"/>
              <a:gd name="T10" fmla="*/ 0 h 41762"/>
              <a:gd name="T11" fmla="*/ 21600 w 21600"/>
              <a:gd name="T12" fmla="*/ 41762 h 41762"/>
            </a:gdLst>
            <a:ahLst/>
            <a:cxnLst>
              <a:cxn ang="T6">
                <a:pos x="T0" y="T1"/>
              </a:cxn>
              <a:cxn ang="T7">
                <a:pos x="T2" y="T3"/>
              </a:cxn>
              <a:cxn ang="T8">
                <a:pos x="T4" y="T5"/>
              </a:cxn>
            </a:cxnLst>
            <a:rect l="T9" t="T10" r="T11" b="T12"/>
            <a:pathLst>
              <a:path w="21600" h="41762" fill="none" extrusionOk="0">
                <a:moveTo>
                  <a:pt x="6997" y="-1"/>
                </a:moveTo>
                <a:cubicBezTo>
                  <a:pt x="15731" y="2990"/>
                  <a:pt x="21600" y="11202"/>
                  <a:pt x="21600" y="20435"/>
                </a:cubicBezTo>
                <a:cubicBezTo>
                  <a:pt x="21600" y="31044"/>
                  <a:pt x="13895" y="40082"/>
                  <a:pt x="3420" y="41762"/>
                </a:cubicBezTo>
              </a:path>
              <a:path w="21600" h="41762" stroke="0" extrusionOk="0">
                <a:moveTo>
                  <a:pt x="6997" y="-1"/>
                </a:moveTo>
                <a:cubicBezTo>
                  <a:pt x="15731" y="2990"/>
                  <a:pt x="21600" y="11202"/>
                  <a:pt x="21600" y="20435"/>
                </a:cubicBezTo>
                <a:cubicBezTo>
                  <a:pt x="21600" y="31044"/>
                  <a:pt x="13895" y="40082"/>
                  <a:pt x="3420" y="41762"/>
                </a:cubicBezTo>
                <a:lnTo>
                  <a:pt x="0" y="20435"/>
                </a:lnTo>
                <a:lnTo>
                  <a:pt x="6997" y="-1"/>
                </a:lnTo>
                <a:close/>
              </a:path>
            </a:pathLst>
          </a:custGeom>
          <a:noFill/>
          <a:ln w="28575">
            <a:solidFill>
              <a:srgbClr val="FF9933"/>
            </a:solidFill>
            <a:prstDash val="dash"/>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147" name="Arc 174">
            <a:extLst>
              <a:ext uri="{FF2B5EF4-FFF2-40B4-BE49-F238E27FC236}">
                <a16:creationId xmlns:a16="http://schemas.microsoft.com/office/drawing/2014/main" id="{C2D7774A-999B-46BA-8657-8CE17D3F4B15}"/>
              </a:ext>
            </a:extLst>
          </p:cNvPr>
          <p:cNvSpPr>
            <a:spLocks/>
          </p:cNvSpPr>
          <p:nvPr/>
        </p:nvSpPr>
        <p:spPr bwMode="auto">
          <a:xfrm flipH="1">
            <a:off x="2576513" y="2338388"/>
            <a:ext cx="44450" cy="901700"/>
          </a:xfrm>
          <a:custGeom>
            <a:avLst/>
            <a:gdLst>
              <a:gd name="T0" fmla="*/ 9530012 w 21600"/>
              <a:gd name="T1" fmla="*/ 0 h 39209"/>
              <a:gd name="T2" fmla="*/ 14548862 w 21600"/>
              <a:gd name="T3" fmla="*/ 2147483646 h 39209"/>
              <a:gd name="T4" fmla="*/ 0 w 21600"/>
              <a:gd name="T5" fmla="*/ 2147483646 h 39209"/>
              <a:gd name="T6" fmla="*/ 0 60000 65536"/>
              <a:gd name="T7" fmla="*/ 0 60000 65536"/>
              <a:gd name="T8" fmla="*/ 0 60000 65536"/>
              <a:gd name="T9" fmla="*/ 0 w 21600"/>
              <a:gd name="T10" fmla="*/ 0 h 39209"/>
              <a:gd name="T11" fmla="*/ 21600 w 21600"/>
              <a:gd name="T12" fmla="*/ 39209 h 39209"/>
            </a:gdLst>
            <a:ahLst/>
            <a:cxnLst>
              <a:cxn ang="T6">
                <a:pos x="T0" y="T1"/>
              </a:cxn>
              <a:cxn ang="T7">
                <a:pos x="T2" y="T3"/>
              </a:cxn>
              <a:cxn ang="T8">
                <a:pos x="T4" y="T5"/>
              </a:cxn>
            </a:cxnLst>
            <a:rect l="T9" t="T10" r="T11" b="T12"/>
            <a:pathLst>
              <a:path w="21600" h="39209" fill="none" extrusionOk="0">
                <a:moveTo>
                  <a:pt x="6997" y="-1"/>
                </a:moveTo>
                <a:cubicBezTo>
                  <a:pt x="15731" y="2990"/>
                  <a:pt x="21600" y="11202"/>
                  <a:pt x="21600" y="20435"/>
                </a:cubicBezTo>
                <a:cubicBezTo>
                  <a:pt x="21600" y="28200"/>
                  <a:pt x="17431" y="35368"/>
                  <a:pt x="10681" y="39208"/>
                </a:cubicBezTo>
              </a:path>
              <a:path w="21600" h="39209" stroke="0" extrusionOk="0">
                <a:moveTo>
                  <a:pt x="6997" y="-1"/>
                </a:moveTo>
                <a:cubicBezTo>
                  <a:pt x="15731" y="2990"/>
                  <a:pt x="21600" y="11202"/>
                  <a:pt x="21600" y="20435"/>
                </a:cubicBezTo>
                <a:cubicBezTo>
                  <a:pt x="21600" y="28200"/>
                  <a:pt x="17431" y="35368"/>
                  <a:pt x="10681" y="39208"/>
                </a:cubicBezTo>
                <a:lnTo>
                  <a:pt x="0" y="20435"/>
                </a:lnTo>
                <a:lnTo>
                  <a:pt x="6997" y="-1"/>
                </a:lnTo>
                <a:close/>
              </a:path>
            </a:pathLst>
          </a:custGeom>
          <a:noFill/>
          <a:ln w="28575">
            <a:solidFill>
              <a:srgbClr val="FF9933"/>
            </a:solidFill>
            <a:prstDash val="dash"/>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148" name="Arc 175">
            <a:extLst>
              <a:ext uri="{FF2B5EF4-FFF2-40B4-BE49-F238E27FC236}">
                <a16:creationId xmlns:a16="http://schemas.microsoft.com/office/drawing/2014/main" id="{77E24417-7B18-4D33-AA31-38F7EEA3D0A5}"/>
              </a:ext>
            </a:extLst>
          </p:cNvPr>
          <p:cNvSpPr>
            <a:spLocks/>
          </p:cNvSpPr>
          <p:nvPr/>
        </p:nvSpPr>
        <p:spPr bwMode="auto">
          <a:xfrm flipH="1">
            <a:off x="2935288" y="2338389"/>
            <a:ext cx="38100" cy="803275"/>
          </a:xfrm>
          <a:custGeom>
            <a:avLst/>
            <a:gdLst>
              <a:gd name="T0" fmla="*/ 2039980 w 21600"/>
              <a:gd name="T1" fmla="*/ 0 h 39209"/>
              <a:gd name="T2" fmla="*/ 3114328 w 21600"/>
              <a:gd name="T3" fmla="*/ 2147483646 h 39209"/>
              <a:gd name="T4" fmla="*/ 0 w 21600"/>
              <a:gd name="T5" fmla="*/ 2147483646 h 39209"/>
              <a:gd name="T6" fmla="*/ 0 60000 65536"/>
              <a:gd name="T7" fmla="*/ 0 60000 65536"/>
              <a:gd name="T8" fmla="*/ 0 60000 65536"/>
              <a:gd name="T9" fmla="*/ 0 w 21600"/>
              <a:gd name="T10" fmla="*/ 0 h 39209"/>
              <a:gd name="T11" fmla="*/ 21600 w 21600"/>
              <a:gd name="T12" fmla="*/ 39209 h 39209"/>
            </a:gdLst>
            <a:ahLst/>
            <a:cxnLst>
              <a:cxn ang="T6">
                <a:pos x="T0" y="T1"/>
              </a:cxn>
              <a:cxn ang="T7">
                <a:pos x="T2" y="T3"/>
              </a:cxn>
              <a:cxn ang="T8">
                <a:pos x="T4" y="T5"/>
              </a:cxn>
            </a:cxnLst>
            <a:rect l="T9" t="T10" r="T11" b="T12"/>
            <a:pathLst>
              <a:path w="21600" h="39209" fill="none" extrusionOk="0">
                <a:moveTo>
                  <a:pt x="6997" y="-1"/>
                </a:moveTo>
                <a:cubicBezTo>
                  <a:pt x="15731" y="2990"/>
                  <a:pt x="21600" y="11202"/>
                  <a:pt x="21600" y="20435"/>
                </a:cubicBezTo>
                <a:cubicBezTo>
                  <a:pt x="21600" y="28200"/>
                  <a:pt x="17431" y="35368"/>
                  <a:pt x="10681" y="39208"/>
                </a:cubicBezTo>
              </a:path>
              <a:path w="21600" h="39209" stroke="0" extrusionOk="0">
                <a:moveTo>
                  <a:pt x="6997" y="-1"/>
                </a:moveTo>
                <a:cubicBezTo>
                  <a:pt x="15731" y="2990"/>
                  <a:pt x="21600" y="11202"/>
                  <a:pt x="21600" y="20435"/>
                </a:cubicBezTo>
                <a:cubicBezTo>
                  <a:pt x="21600" y="28200"/>
                  <a:pt x="17431" y="35368"/>
                  <a:pt x="10681" y="39208"/>
                </a:cubicBezTo>
                <a:lnTo>
                  <a:pt x="0" y="20435"/>
                </a:lnTo>
                <a:lnTo>
                  <a:pt x="6997" y="-1"/>
                </a:lnTo>
                <a:close/>
              </a:path>
            </a:pathLst>
          </a:custGeom>
          <a:noFill/>
          <a:ln w="28575">
            <a:solidFill>
              <a:srgbClr val="FF9933"/>
            </a:solidFill>
            <a:prstDash val="dash"/>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149" name="Arc 176">
            <a:extLst>
              <a:ext uri="{FF2B5EF4-FFF2-40B4-BE49-F238E27FC236}">
                <a16:creationId xmlns:a16="http://schemas.microsoft.com/office/drawing/2014/main" id="{17E57259-EAF1-4F75-A42C-3F2683DD7EBA}"/>
              </a:ext>
            </a:extLst>
          </p:cNvPr>
          <p:cNvSpPr>
            <a:spLocks/>
          </p:cNvSpPr>
          <p:nvPr/>
        </p:nvSpPr>
        <p:spPr bwMode="auto">
          <a:xfrm flipH="1">
            <a:off x="3257551" y="2338389"/>
            <a:ext cx="34925" cy="720725"/>
          </a:xfrm>
          <a:custGeom>
            <a:avLst/>
            <a:gdLst>
              <a:gd name="T0" fmla="*/ 854511 w 21600"/>
              <a:gd name="T1" fmla="*/ 0 h 39209"/>
              <a:gd name="T2" fmla="*/ 1304612 w 21600"/>
              <a:gd name="T3" fmla="*/ 2147483646 h 39209"/>
              <a:gd name="T4" fmla="*/ 0 w 21600"/>
              <a:gd name="T5" fmla="*/ 2147483646 h 39209"/>
              <a:gd name="T6" fmla="*/ 0 60000 65536"/>
              <a:gd name="T7" fmla="*/ 0 60000 65536"/>
              <a:gd name="T8" fmla="*/ 0 60000 65536"/>
              <a:gd name="T9" fmla="*/ 0 w 21600"/>
              <a:gd name="T10" fmla="*/ 0 h 39209"/>
              <a:gd name="T11" fmla="*/ 21600 w 21600"/>
              <a:gd name="T12" fmla="*/ 39209 h 39209"/>
            </a:gdLst>
            <a:ahLst/>
            <a:cxnLst>
              <a:cxn ang="T6">
                <a:pos x="T0" y="T1"/>
              </a:cxn>
              <a:cxn ang="T7">
                <a:pos x="T2" y="T3"/>
              </a:cxn>
              <a:cxn ang="T8">
                <a:pos x="T4" y="T5"/>
              </a:cxn>
            </a:cxnLst>
            <a:rect l="T9" t="T10" r="T11" b="T12"/>
            <a:pathLst>
              <a:path w="21600" h="39209" fill="none" extrusionOk="0">
                <a:moveTo>
                  <a:pt x="6997" y="-1"/>
                </a:moveTo>
                <a:cubicBezTo>
                  <a:pt x="15731" y="2990"/>
                  <a:pt x="21600" y="11202"/>
                  <a:pt x="21600" y="20435"/>
                </a:cubicBezTo>
                <a:cubicBezTo>
                  <a:pt x="21600" y="28200"/>
                  <a:pt x="17431" y="35368"/>
                  <a:pt x="10681" y="39208"/>
                </a:cubicBezTo>
              </a:path>
              <a:path w="21600" h="39209" stroke="0" extrusionOk="0">
                <a:moveTo>
                  <a:pt x="6997" y="-1"/>
                </a:moveTo>
                <a:cubicBezTo>
                  <a:pt x="15731" y="2990"/>
                  <a:pt x="21600" y="11202"/>
                  <a:pt x="21600" y="20435"/>
                </a:cubicBezTo>
                <a:cubicBezTo>
                  <a:pt x="21600" y="28200"/>
                  <a:pt x="17431" y="35368"/>
                  <a:pt x="10681" y="39208"/>
                </a:cubicBezTo>
                <a:lnTo>
                  <a:pt x="0" y="20435"/>
                </a:lnTo>
                <a:lnTo>
                  <a:pt x="6997" y="-1"/>
                </a:lnTo>
                <a:close/>
              </a:path>
            </a:pathLst>
          </a:custGeom>
          <a:noFill/>
          <a:ln w="28575">
            <a:solidFill>
              <a:srgbClr val="FF9933"/>
            </a:solidFill>
            <a:prstDash val="dash"/>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150" name="Arc 177">
            <a:extLst>
              <a:ext uri="{FF2B5EF4-FFF2-40B4-BE49-F238E27FC236}">
                <a16:creationId xmlns:a16="http://schemas.microsoft.com/office/drawing/2014/main" id="{B9D6C125-0DC3-4129-874A-C3D40885D0E9}"/>
              </a:ext>
            </a:extLst>
          </p:cNvPr>
          <p:cNvSpPr>
            <a:spLocks/>
          </p:cNvSpPr>
          <p:nvPr/>
        </p:nvSpPr>
        <p:spPr bwMode="auto">
          <a:xfrm flipH="1">
            <a:off x="3644901" y="2341564"/>
            <a:ext cx="42863" cy="663575"/>
          </a:xfrm>
          <a:custGeom>
            <a:avLst/>
            <a:gdLst>
              <a:gd name="T0" fmla="*/ 6625189 w 21600"/>
              <a:gd name="T1" fmla="*/ 0 h 39209"/>
              <a:gd name="T2" fmla="*/ 10114245 w 21600"/>
              <a:gd name="T3" fmla="*/ 2147483646 h 39209"/>
              <a:gd name="T4" fmla="*/ 0 w 21600"/>
              <a:gd name="T5" fmla="*/ 2147483646 h 39209"/>
              <a:gd name="T6" fmla="*/ 0 60000 65536"/>
              <a:gd name="T7" fmla="*/ 0 60000 65536"/>
              <a:gd name="T8" fmla="*/ 0 60000 65536"/>
              <a:gd name="T9" fmla="*/ 0 w 21600"/>
              <a:gd name="T10" fmla="*/ 0 h 39209"/>
              <a:gd name="T11" fmla="*/ 21600 w 21600"/>
              <a:gd name="T12" fmla="*/ 39209 h 39209"/>
            </a:gdLst>
            <a:ahLst/>
            <a:cxnLst>
              <a:cxn ang="T6">
                <a:pos x="T0" y="T1"/>
              </a:cxn>
              <a:cxn ang="T7">
                <a:pos x="T2" y="T3"/>
              </a:cxn>
              <a:cxn ang="T8">
                <a:pos x="T4" y="T5"/>
              </a:cxn>
            </a:cxnLst>
            <a:rect l="T9" t="T10" r="T11" b="T12"/>
            <a:pathLst>
              <a:path w="21600" h="39209" fill="none" extrusionOk="0">
                <a:moveTo>
                  <a:pt x="6997" y="-1"/>
                </a:moveTo>
                <a:cubicBezTo>
                  <a:pt x="15731" y="2990"/>
                  <a:pt x="21600" y="11202"/>
                  <a:pt x="21600" y="20435"/>
                </a:cubicBezTo>
                <a:cubicBezTo>
                  <a:pt x="21600" y="28200"/>
                  <a:pt x="17431" y="35368"/>
                  <a:pt x="10681" y="39208"/>
                </a:cubicBezTo>
              </a:path>
              <a:path w="21600" h="39209" stroke="0" extrusionOk="0">
                <a:moveTo>
                  <a:pt x="6997" y="-1"/>
                </a:moveTo>
                <a:cubicBezTo>
                  <a:pt x="15731" y="2990"/>
                  <a:pt x="21600" y="11202"/>
                  <a:pt x="21600" y="20435"/>
                </a:cubicBezTo>
                <a:cubicBezTo>
                  <a:pt x="21600" y="28200"/>
                  <a:pt x="17431" y="35368"/>
                  <a:pt x="10681" y="39208"/>
                </a:cubicBezTo>
                <a:lnTo>
                  <a:pt x="0" y="20435"/>
                </a:lnTo>
                <a:lnTo>
                  <a:pt x="6997" y="-1"/>
                </a:lnTo>
                <a:close/>
              </a:path>
            </a:pathLst>
          </a:custGeom>
          <a:noFill/>
          <a:ln w="28575">
            <a:solidFill>
              <a:srgbClr val="FF9933"/>
            </a:solidFill>
            <a:prstDash val="dash"/>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151" name="Rectangle 178">
            <a:extLst>
              <a:ext uri="{FF2B5EF4-FFF2-40B4-BE49-F238E27FC236}">
                <a16:creationId xmlns:a16="http://schemas.microsoft.com/office/drawing/2014/main" id="{E54A5866-A99B-43B4-B55B-3BCF6EEA9A5E}"/>
              </a:ext>
            </a:extLst>
          </p:cNvPr>
          <p:cNvSpPr>
            <a:spLocks noChangeArrowheads="1"/>
          </p:cNvSpPr>
          <p:nvPr/>
        </p:nvSpPr>
        <p:spPr bwMode="auto">
          <a:xfrm>
            <a:off x="2041526" y="2779714"/>
            <a:ext cx="1808163" cy="134937"/>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lIns="45720" rIns="45720"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endParaRPr kumimoji="0" lang="en-US" alt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47152" name="Rectangle 179">
            <a:extLst>
              <a:ext uri="{FF2B5EF4-FFF2-40B4-BE49-F238E27FC236}">
                <a16:creationId xmlns:a16="http://schemas.microsoft.com/office/drawing/2014/main" id="{290F351F-8D16-400A-972E-B08C2A157FF2}"/>
              </a:ext>
            </a:extLst>
          </p:cNvPr>
          <p:cNvSpPr>
            <a:spLocks noChangeArrowheads="1"/>
          </p:cNvSpPr>
          <p:nvPr/>
        </p:nvSpPr>
        <p:spPr bwMode="auto">
          <a:xfrm>
            <a:off x="1789113" y="2748191"/>
            <a:ext cx="210661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nchor="ctr" anchorCtr="1">
            <a:spAutoFit/>
          </a:bodyP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l"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r>
              <a:rPr kumimoji="0" lang="en-US" altLang="en-US" sz="1400" b="1" i="0" u="none" strike="noStrike" kern="1200" cap="none" spc="0" normalizeH="0" baseline="0" noProof="0">
                <a:ln>
                  <a:noFill/>
                </a:ln>
                <a:solidFill>
                  <a:srgbClr val="000000"/>
                </a:solidFill>
                <a:effectLst/>
                <a:uLnTx/>
                <a:uFillTx/>
                <a:latin typeface="Arial Narrow" panose="020B0606020202030204" pitchFamily="34" charset="0"/>
                <a:ea typeface="+mn-ea"/>
                <a:cs typeface="+mn-cs"/>
              </a:rPr>
              <a:t>Key Process Management</a:t>
            </a:r>
          </a:p>
        </p:txBody>
      </p:sp>
      <p:grpSp>
        <p:nvGrpSpPr>
          <p:cNvPr id="47153" name="Group 181">
            <a:extLst>
              <a:ext uri="{FF2B5EF4-FFF2-40B4-BE49-F238E27FC236}">
                <a16:creationId xmlns:a16="http://schemas.microsoft.com/office/drawing/2014/main" id="{CD1D6723-F569-4C67-A228-CE17AB4FE435}"/>
              </a:ext>
            </a:extLst>
          </p:cNvPr>
          <p:cNvGrpSpPr>
            <a:grpSpLocks/>
          </p:cNvGrpSpPr>
          <p:nvPr/>
        </p:nvGrpSpPr>
        <p:grpSpPr bwMode="auto">
          <a:xfrm>
            <a:off x="4397374" y="1279527"/>
            <a:ext cx="5592449" cy="3811587"/>
            <a:chOff x="2123" y="1209"/>
            <a:chExt cx="3403" cy="2439"/>
          </a:xfrm>
        </p:grpSpPr>
        <p:sp>
          <p:nvSpPr>
            <p:cNvPr id="47156" name="Rectangle 182">
              <a:extLst>
                <a:ext uri="{FF2B5EF4-FFF2-40B4-BE49-F238E27FC236}">
                  <a16:creationId xmlns:a16="http://schemas.microsoft.com/office/drawing/2014/main" id="{39E61944-5A11-44F6-ABF3-0D0B33B0BA84}"/>
                </a:ext>
              </a:extLst>
            </p:cNvPr>
            <p:cNvSpPr>
              <a:spLocks noChangeArrowheads="1"/>
            </p:cNvSpPr>
            <p:nvPr/>
          </p:nvSpPr>
          <p:spPr bwMode="auto">
            <a:xfrm>
              <a:off x="2123" y="1209"/>
              <a:ext cx="3403" cy="2439"/>
            </a:xfrm>
            <a:prstGeom prst="rect">
              <a:avLst/>
            </a:prstGeom>
            <a:solidFill>
              <a:schemeClr val="bg1"/>
            </a:solidFill>
            <a:ln w="19050">
              <a:solidFill>
                <a:srgbClr val="587993"/>
              </a:solidFill>
              <a:miter lim="800000"/>
              <a:headEnd/>
              <a:tailEnd/>
            </a:ln>
          </p:spPr>
          <p:txBody>
            <a:bodyPr wrap="none" lIns="45720" rIns="45720" anchor="ct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endParaRPr kumimoji="0" lang="en-US" alt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pic>
          <p:nvPicPr>
            <p:cNvPr id="47157" name="Picture 183">
              <a:extLst>
                <a:ext uri="{FF2B5EF4-FFF2-40B4-BE49-F238E27FC236}">
                  <a16:creationId xmlns:a16="http://schemas.microsoft.com/office/drawing/2014/main" id="{8F463C1F-1E1F-47E5-967D-308D26C614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3" y="1401"/>
              <a:ext cx="3218" cy="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47158" name="Text Box 184">
              <a:extLst>
                <a:ext uri="{FF2B5EF4-FFF2-40B4-BE49-F238E27FC236}">
                  <a16:creationId xmlns:a16="http://schemas.microsoft.com/office/drawing/2014/main" id="{3CA86CEE-758C-45BD-9CCD-94833A9233A8}"/>
                </a:ext>
              </a:extLst>
            </p:cNvPr>
            <p:cNvSpPr txBox="1">
              <a:spLocks noChangeArrowheads="1"/>
            </p:cNvSpPr>
            <p:nvPr/>
          </p:nvSpPr>
          <p:spPr bwMode="auto">
            <a:xfrm>
              <a:off x="2162" y="1373"/>
              <a:ext cx="960" cy="340"/>
            </a:xfrm>
            <a:prstGeom prst="rect">
              <a:avLst/>
            </a:prstGeom>
            <a:solidFill>
              <a:srgbClr val="969696"/>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45720" rIns="45720">
              <a:spAutoFit/>
            </a:bodyP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35000"/>
                </a:spcBef>
                <a:spcAft>
                  <a:spcPct val="0"/>
                </a:spcAft>
                <a:buClrTx/>
                <a:buSzTx/>
                <a:buFont typeface="Wingdings" panose="05000000000000000000" pitchFamily="2" charset="2"/>
                <a:buNone/>
                <a:tabLst/>
                <a:defRPr/>
              </a:pPr>
              <a:r>
                <a:rPr kumimoji="0" lang="en-US" altLang="en-US" sz="900" b="1" i="0" u="none" strike="noStrike" kern="1200" cap="none" spc="0" normalizeH="0" baseline="0" noProof="0">
                  <a:ln>
                    <a:noFill/>
                  </a:ln>
                  <a:solidFill>
                    <a:srgbClr val="FFFFFF"/>
                  </a:solidFill>
                  <a:effectLst/>
                  <a:uLnTx/>
                  <a:uFillTx/>
                  <a:latin typeface="Arial Narrow" panose="020B0606020202030204" pitchFamily="34" charset="0"/>
                  <a:ea typeface="+mn-ea"/>
                  <a:cs typeface="+mn-cs"/>
                </a:rPr>
                <a:t>Strategic Theme</a:t>
              </a:r>
              <a:br>
                <a:rPr kumimoji="0" lang="en-US" altLang="en-US" sz="900" b="1" i="0" u="none" strike="noStrike" kern="1200" cap="none" spc="0" normalizeH="0" baseline="0" noProof="0">
                  <a:ln>
                    <a:noFill/>
                  </a:ln>
                  <a:solidFill>
                    <a:srgbClr val="FFFFFF"/>
                  </a:solidFill>
                  <a:effectLst/>
                  <a:uLnTx/>
                  <a:uFillTx/>
                  <a:latin typeface="Arial Narrow" panose="020B0606020202030204" pitchFamily="34" charset="0"/>
                  <a:ea typeface="+mn-ea"/>
                  <a:cs typeface="+mn-cs"/>
                </a:rPr>
              </a:br>
              <a:r>
                <a:rPr kumimoji="0" lang="en-US" altLang="en-US" sz="900" b="1" i="0" u="none" strike="noStrike" kern="1200" cap="none" spc="0" normalizeH="0" baseline="0" noProof="0">
                  <a:ln>
                    <a:noFill/>
                  </a:ln>
                  <a:solidFill>
                    <a:srgbClr val="FFFFFF"/>
                  </a:solidFill>
                  <a:effectLst/>
                  <a:uLnTx/>
                  <a:uFillTx/>
                  <a:latin typeface="Arial Narrow" panose="020B0606020202030204" pitchFamily="34" charset="0"/>
                  <a:ea typeface="+mn-ea"/>
                  <a:cs typeface="+mn-cs"/>
                </a:rPr>
                <a:t>(Ground Turnaround)</a:t>
              </a:r>
            </a:p>
          </p:txBody>
        </p:sp>
        <p:sp>
          <p:nvSpPr>
            <p:cNvPr id="47159" name="Text Box 185">
              <a:extLst>
                <a:ext uri="{FF2B5EF4-FFF2-40B4-BE49-F238E27FC236}">
                  <a16:creationId xmlns:a16="http://schemas.microsoft.com/office/drawing/2014/main" id="{EB81826A-5278-43C6-A196-565B0164F0F1}"/>
                </a:ext>
              </a:extLst>
            </p:cNvPr>
            <p:cNvSpPr txBox="1">
              <a:spLocks noChangeArrowheads="1"/>
            </p:cNvSpPr>
            <p:nvPr/>
          </p:nvSpPr>
          <p:spPr bwMode="auto">
            <a:xfrm>
              <a:off x="3795" y="2329"/>
              <a:ext cx="510" cy="453"/>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45720" rIns="45720">
              <a:spAutoFit/>
            </a:bodyPr>
            <a:lstStyle>
              <a:lvl1pPr indent="57150">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57150" algn="l" defTabSz="914400" rtl="0" eaLnBrk="0" fontAlgn="base" latinLnBrk="0" hangingPunct="0">
                <a:lnSpc>
                  <a:spcPct val="100000"/>
                </a:lnSpc>
                <a:spcBef>
                  <a:spcPct val="35000"/>
                </a:spcBef>
                <a:spcAft>
                  <a:spcPct val="0"/>
                </a:spcAft>
                <a:buClr>
                  <a:srgbClr val="003399"/>
                </a:buClr>
                <a:buSzPct val="120000"/>
                <a:buFontTx/>
                <a:buChar char="•"/>
                <a:tabLst/>
                <a:defRPr/>
              </a:pPr>
              <a:r>
                <a:rPr kumimoji="0" lang="en-US" altLang="en-US" sz="600" b="1" i="0" u="none" strike="noStrike" kern="1200" cap="none" spc="0" normalizeH="0" baseline="0" noProof="0">
                  <a:ln>
                    <a:noFill/>
                  </a:ln>
                  <a:solidFill>
                    <a:srgbClr val="000000"/>
                  </a:solidFill>
                  <a:effectLst/>
                  <a:uLnTx/>
                  <a:uFillTx/>
                  <a:latin typeface="Arial Narrow" panose="020B0606020202030204" pitchFamily="34" charset="0"/>
                  <a:ea typeface="+mn-ea"/>
                  <a:cs typeface="+mn-cs"/>
                </a:rPr>
                <a:t>On Ground Time</a:t>
              </a:r>
            </a:p>
            <a:p>
              <a:pPr marL="0" marR="0" lvl="0" indent="57150" algn="l" defTabSz="914400" rtl="0" eaLnBrk="0" fontAlgn="base" latinLnBrk="0" hangingPunct="0">
                <a:lnSpc>
                  <a:spcPct val="100000"/>
                </a:lnSpc>
                <a:spcBef>
                  <a:spcPct val="35000"/>
                </a:spcBef>
                <a:spcAft>
                  <a:spcPct val="0"/>
                </a:spcAft>
                <a:buClr>
                  <a:srgbClr val="003399"/>
                </a:buClr>
                <a:buSzPct val="120000"/>
                <a:buFontTx/>
                <a:buChar char="•"/>
                <a:tabLst/>
                <a:defRPr/>
              </a:pPr>
              <a:r>
                <a:rPr kumimoji="0" lang="en-US" altLang="en-US" sz="600" b="1" i="0" u="none" strike="noStrike" kern="1200" cap="none" spc="0" normalizeH="0" baseline="0" noProof="0">
                  <a:ln>
                    <a:noFill/>
                  </a:ln>
                  <a:solidFill>
                    <a:srgbClr val="000000"/>
                  </a:solidFill>
                  <a:effectLst/>
                  <a:uLnTx/>
                  <a:uFillTx/>
                  <a:latin typeface="Arial Narrow" panose="020B0606020202030204" pitchFamily="34" charset="0"/>
                  <a:ea typeface="+mn-ea"/>
                  <a:cs typeface="+mn-cs"/>
                </a:rPr>
                <a:t>On-Time Departure</a:t>
              </a:r>
            </a:p>
          </p:txBody>
        </p:sp>
        <p:sp>
          <p:nvSpPr>
            <p:cNvPr id="47160" name="Text Box 186">
              <a:extLst>
                <a:ext uri="{FF2B5EF4-FFF2-40B4-BE49-F238E27FC236}">
                  <a16:creationId xmlns:a16="http://schemas.microsoft.com/office/drawing/2014/main" id="{3410E4F8-577C-4311-997D-0B7F23CC7AED}"/>
                </a:ext>
              </a:extLst>
            </p:cNvPr>
            <p:cNvSpPr txBox="1">
              <a:spLocks noChangeArrowheads="1"/>
            </p:cNvSpPr>
            <p:nvPr/>
          </p:nvSpPr>
          <p:spPr bwMode="auto">
            <a:xfrm>
              <a:off x="4382" y="2325"/>
              <a:ext cx="319" cy="368"/>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45720" rIns="45720">
              <a:spAutoFit/>
            </a:bodyPr>
            <a:lstStyle>
              <a:lvl1pPr indent="57150">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57150" algn="l" defTabSz="914400" rtl="0" eaLnBrk="0" fontAlgn="base" latinLnBrk="0" hangingPunct="0">
                <a:lnSpc>
                  <a:spcPct val="100000"/>
                </a:lnSpc>
                <a:spcBef>
                  <a:spcPct val="35000"/>
                </a:spcBef>
                <a:spcAft>
                  <a:spcPct val="0"/>
                </a:spcAft>
                <a:buClr>
                  <a:srgbClr val="003399"/>
                </a:buClr>
                <a:buSzPct val="120000"/>
                <a:buFontTx/>
                <a:buChar char="•"/>
                <a:tabLst/>
                <a:defRPr/>
              </a:pPr>
              <a:r>
                <a:rPr kumimoji="0" lang="en-US" altLang="en-US" sz="600" b="1" i="0" u="none" strike="noStrike" kern="1200" cap="none" spc="0" normalizeH="0" baseline="0" noProof="0">
                  <a:ln>
                    <a:noFill/>
                  </a:ln>
                  <a:solidFill>
                    <a:srgbClr val="000000"/>
                  </a:solidFill>
                  <a:effectLst/>
                  <a:uLnTx/>
                  <a:uFillTx/>
                  <a:latin typeface="Arial Narrow" panose="020B0606020202030204" pitchFamily="34" charset="0"/>
                  <a:ea typeface="+mn-ea"/>
                  <a:cs typeface="+mn-cs"/>
                </a:rPr>
                <a:t>30 Minutes</a:t>
              </a:r>
            </a:p>
            <a:p>
              <a:pPr marL="0" marR="0" lvl="0" indent="57150" algn="l" defTabSz="914400" rtl="0" eaLnBrk="0" fontAlgn="base" latinLnBrk="0" hangingPunct="0">
                <a:lnSpc>
                  <a:spcPct val="100000"/>
                </a:lnSpc>
                <a:spcBef>
                  <a:spcPct val="35000"/>
                </a:spcBef>
                <a:spcAft>
                  <a:spcPct val="0"/>
                </a:spcAft>
                <a:buClr>
                  <a:srgbClr val="003399"/>
                </a:buClr>
                <a:buSzPct val="120000"/>
                <a:buFontTx/>
                <a:buChar char="•"/>
                <a:tabLst/>
                <a:defRPr/>
              </a:pPr>
              <a:r>
                <a:rPr kumimoji="0" lang="en-US" altLang="en-US" sz="600" b="1" i="0" u="none" strike="noStrike" kern="1200" cap="none" spc="0" normalizeH="0" baseline="0" noProof="0">
                  <a:ln>
                    <a:noFill/>
                  </a:ln>
                  <a:solidFill>
                    <a:srgbClr val="000000"/>
                  </a:solidFill>
                  <a:effectLst/>
                  <a:uLnTx/>
                  <a:uFillTx/>
                  <a:latin typeface="Arial Narrow" panose="020B0606020202030204" pitchFamily="34" charset="0"/>
                  <a:ea typeface="+mn-ea"/>
                  <a:cs typeface="+mn-cs"/>
                </a:rPr>
                <a:t>90%</a:t>
              </a:r>
            </a:p>
          </p:txBody>
        </p:sp>
        <p:sp>
          <p:nvSpPr>
            <p:cNvPr id="47161" name="Text Box 187">
              <a:extLst>
                <a:ext uri="{FF2B5EF4-FFF2-40B4-BE49-F238E27FC236}">
                  <a16:creationId xmlns:a16="http://schemas.microsoft.com/office/drawing/2014/main" id="{FD6B86D2-1734-4081-A6B3-0B8CECF81471}"/>
                </a:ext>
              </a:extLst>
            </p:cNvPr>
            <p:cNvSpPr txBox="1">
              <a:spLocks noChangeArrowheads="1"/>
            </p:cNvSpPr>
            <p:nvPr/>
          </p:nvSpPr>
          <p:spPr bwMode="auto">
            <a:xfrm>
              <a:off x="3175" y="2323"/>
              <a:ext cx="452" cy="254"/>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45720" rIns="45720">
              <a:spAutoFit/>
            </a:bodyPr>
            <a:lstStyle>
              <a:lvl1pPr indent="57150">
                <a:spcBef>
                  <a:spcPct val="25000"/>
                </a:spcBef>
                <a:buClr>
                  <a:schemeClr val="tx1"/>
                </a:buClr>
                <a:buFont typeface="Wingdings" panose="05000000000000000000" pitchFamily="2" charset="2"/>
                <a:buChar char="§"/>
                <a:tabLst>
                  <a:tab pos="57150" algn="l"/>
                </a:tabLst>
                <a:defRPr>
                  <a:solidFill>
                    <a:schemeClr val="tx1"/>
                  </a:solidFill>
                  <a:latin typeface="Arial Narrow" panose="020B0606020202030204" pitchFamily="34" charset="0"/>
                </a:defRPr>
              </a:lvl1pPr>
              <a:lvl2pPr marL="742950" indent="-285750">
                <a:spcBef>
                  <a:spcPct val="25000"/>
                </a:spcBef>
                <a:buClr>
                  <a:schemeClr val="tx1"/>
                </a:buClr>
                <a:buChar char="—"/>
                <a:tabLst>
                  <a:tab pos="57150" algn="l"/>
                </a:tabLst>
                <a:defRPr sz="1600">
                  <a:solidFill>
                    <a:schemeClr val="tx1"/>
                  </a:solidFill>
                  <a:latin typeface="Arial Narrow" panose="020B0606020202030204" pitchFamily="34" charset="0"/>
                </a:defRPr>
              </a:lvl2pPr>
              <a:lvl3pPr marL="1143000" indent="-228600">
                <a:spcBef>
                  <a:spcPct val="25000"/>
                </a:spcBef>
                <a:buClr>
                  <a:schemeClr val="tx1"/>
                </a:buClr>
                <a:buChar char="•"/>
                <a:tabLst>
                  <a:tab pos="57150" algn="l"/>
                </a:tabLst>
                <a:defRPr sz="1400">
                  <a:solidFill>
                    <a:schemeClr val="tx1"/>
                  </a:solidFill>
                  <a:latin typeface="Arial Narrow" panose="020B0606020202030204" pitchFamily="34" charset="0"/>
                </a:defRPr>
              </a:lvl3pPr>
              <a:lvl4pPr marL="1600200" indent="-228600">
                <a:spcBef>
                  <a:spcPct val="25000"/>
                </a:spcBef>
                <a:buClr>
                  <a:schemeClr val="tx1"/>
                </a:buClr>
                <a:buChar char="-"/>
                <a:tabLst>
                  <a:tab pos="57150" algn="l"/>
                </a:tabLst>
                <a:defRPr sz="1200">
                  <a:solidFill>
                    <a:schemeClr val="tx1"/>
                  </a:solidFill>
                  <a:latin typeface="Arial Narrow" panose="020B0606020202030204" pitchFamily="34" charset="0"/>
                </a:defRPr>
              </a:lvl4pPr>
              <a:lvl5pPr marL="2057400" indent="-228600">
                <a:spcBef>
                  <a:spcPct val="25000"/>
                </a:spcBef>
                <a:buClr>
                  <a:srgbClr val="003399"/>
                </a:buClr>
                <a:tabLst>
                  <a:tab pos="57150" algn="l"/>
                </a:tabLst>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tabLst>
                  <a:tab pos="57150" algn="l"/>
                </a:tabLst>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tabLst>
                  <a:tab pos="57150" algn="l"/>
                </a:tabLst>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tabLst>
                  <a:tab pos="57150" algn="l"/>
                </a:tabLst>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tabLst>
                  <a:tab pos="57150" algn="l"/>
                </a:tabLst>
                <a:defRPr sz="1000">
                  <a:solidFill>
                    <a:schemeClr val="tx1"/>
                  </a:solidFill>
                  <a:latin typeface="Arial Narrow" panose="020B0606020202030204" pitchFamily="34" charset="0"/>
                </a:defRPr>
              </a:lvl9pPr>
            </a:lstStyle>
            <a:p>
              <a:pPr marL="0" marR="0" lvl="0" indent="57150" algn="l" defTabSz="914400" rtl="0" eaLnBrk="0" fontAlgn="base" latinLnBrk="0" hangingPunct="0">
                <a:lnSpc>
                  <a:spcPct val="100000"/>
                </a:lnSpc>
                <a:spcBef>
                  <a:spcPct val="35000"/>
                </a:spcBef>
                <a:spcAft>
                  <a:spcPct val="0"/>
                </a:spcAft>
                <a:buClr>
                  <a:srgbClr val="003399"/>
                </a:buClr>
                <a:buSzTx/>
                <a:buFontTx/>
                <a:buChar char="•"/>
                <a:tabLst>
                  <a:tab pos="57150" algn="l"/>
                </a:tabLst>
                <a:defRPr/>
              </a:pPr>
              <a:r>
                <a:rPr kumimoji="0" lang="en-US" altLang="en-US" sz="600" b="1" i="0" u="none" strike="noStrike" kern="1200" cap="none" spc="0" normalizeH="0" baseline="0" noProof="0">
                  <a:ln>
                    <a:noFill/>
                  </a:ln>
                  <a:solidFill>
                    <a:srgbClr val="000000"/>
                  </a:solidFill>
                  <a:effectLst/>
                  <a:uLnTx/>
                  <a:uFillTx/>
                  <a:latin typeface="Arial Narrow" panose="020B0606020202030204" pitchFamily="34" charset="0"/>
                  <a:ea typeface="+mn-ea"/>
                  <a:cs typeface="+mn-cs"/>
                </a:rPr>
                <a:t>Fast ground</a:t>
              </a:r>
              <a:br>
                <a:rPr kumimoji="0" lang="en-US" altLang="en-US" sz="600" b="1" i="0" u="none" strike="noStrike" kern="1200" cap="none" spc="0" normalizeH="0" baseline="0" noProof="0">
                  <a:ln>
                    <a:noFill/>
                  </a:ln>
                  <a:solidFill>
                    <a:srgbClr val="000000"/>
                  </a:solidFill>
                  <a:effectLst/>
                  <a:uLnTx/>
                  <a:uFillTx/>
                  <a:latin typeface="Arial Narrow" panose="020B0606020202030204" pitchFamily="34" charset="0"/>
                  <a:ea typeface="+mn-ea"/>
                  <a:cs typeface="+mn-cs"/>
                </a:rPr>
              </a:br>
              <a:r>
                <a:rPr kumimoji="0" lang="en-US" altLang="en-US" sz="600" b="1" i="0" u="none" strike="noStrike" kern="1200" cap="none" spc="0" normalizeH="0" baseline="0" noProof="0">
                  <a:ln>
                    <a:noFill/>
                  </a:ln>
                  <a:solidFill>
                    <a:srgbClr val="000000"/>
                  </a:solidFill>
                  <a:effectLst/>
                  <a:uLnTx/>
                  <a:uFillTx/>
                  <a:latin typeface="Arial Narrow" panose="020B0606020202030204" pitchFamily="34" charset="0"/>
                  <a:ea typeface="+mn-ea"/>
                  <a:cs typeface="+mn-cs"/>
                </a:rPr>
                <a:t>	turnaround</a:t>
              </a:r>
            </a:p>
          </p:txBody>
        </p:sp>
      </p:grpSp>
      <p:pic>
        <p:nvPicPr>
          <p:cNvPr id="47154" name="Picture 188">
            <a:extLst>
              <a:ext uri="{FF2B5EF4-FFF2-40B4-BE49-F238E27FC236}">
                <a16:creationId xmlns:a16="http://schemas.microsoft.com/office/drawing/2014/main" id="{52E09E0A-D00F-44E5-8478-A7B89D3EAF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98" t="16754" r="2361" b="8693"/>
          <a:stretch>
            <a:fillRect/>
          </a:stretch>
        </p:blipFill>
        <p:spPr bwMode="auto">
          <a:xfrm>
            <a:off x="6810375" y="3865563"/>
            <a:ext cx="3752850" cy="2387600"/>
          </a:xfrm>
          <a:prstGeom prst="rect">
            <a:avLst/>
          </a:prstGeom>
          <a:noFill/>
          <a:ln w="19050">
            <a:solidFill>
              <a:srgbClr val="D8E1E8"/>
            </a:solidFill>
            <a:miter lim="800000"/>
            <a:headEnd/>
            <a:tailEnd/>
          </a:ln>
          <a:extLst>
            <a:ext uri="{909E8E84-426E-40DD-AFC4-6F175D3DCCD1}">
              <a14:hiddenFill xmlns:a14="http://schemas.microsoft.com/office/drawing/2010/main">
                <a:solidFill>
                  <a:srgbClr val="FFFFFF"/>
                </a:solidFill>
              </a14:hiddenFill>
            </a:ext>
          </a:extLst>
        </p:spPr>
      </p:pic>
      <p:sp>
        <p:nvSpPr>
          <p:cNvPr id="47155" name="Text Box 190">
            <a:extLst>
              <a:ext uri="{FF2B5EF4-FFF2-40B4-BE49-F238E27FC236}">
                <a16:creationId xmlns:a16="http://schemas.microsoft.com/office/drawing/2014/main" id="{B7378375-86C5-4BE9-8CAC-125F8CC8C604}"/>
              </a:ext>
            </a:extLst>
          </p:cNvPr>
          <p:cNvSpPr txBox="1">
            <a:spLocks noChangeArrowheads="1"/>
          </p:cNvSpPr>
          <p:nvPr/>
        </p:nvSpPr>
        <p:spPr bwMode="auto">
          <a:xfrm>
            <a:off x="2908301" y="457201"/>
            <a:ext cx="41830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a:spAutoFit/>
          </a:bodyPr>
          <a:lstStyle>
            <a:lvl1pPr>
              <a:spcBef>
                <a:spcPct val="25000"/>
              </a:spcBef>
              <a:buClr>
                <a:schemeClr val="tx1"/>
              </a:buClr>
              <a:buFont typeface="Wingdings" panose="05000000000000000000" pitchFamily="2" charset="2"/>
              <a:buChar char="§"/>
              <a:defRPr>
                <a:solidFill>
                  <a:schemeClr val="tx1"/>
                </a:solidFill>
                <a:latin typeface="Arial Narrow" panose="020B0606020202030204" pitchFamily="34" charset="0"/>
              </a:defRPr>
            </a:lvl1pPr>
            <a:lvl2pPr marL="742950" indent="-285750">
              <a:spcBef>
                <a:spcPct val="25000"/>
              </a:spcBef>
              <a:buClr>
                <a:schemeClr val="tx1"/>
              </a:buClr>
              <a:buChar char="—"/>
              <a:defRPr sz="1600">
                <a:solidFill>
                  <a:schemeClr val="tx1"/>
                </a:solidFill>
                <a:latin typeface="Arial Narrow" panose="020B0606020202030204" pitchFamily="34" charset="0"/>
              </a:defRPr>
            </a:lvl2pPr>
            <a:lvl3pPr marL="1143000" indent="-228600">
              <a:spcBef>
                <a:spcPct val="25000"/>
              </a:spcBef>
              <a:buClr>
                <a:schemeClr val="tx1"/>
              </a:buClr>
              <a:buChar char="•"/>
              <a:defRPr sz="1400">
                <a:solidFill>
                  <a:schemeClr val="tx1"/>
                </a:solidFill>
                <a:latin typeface="Arial Narrow" panose="020B0606020202030204" pitchFamily="34" charset="0"/>
              </a:defRPr>
            </a:lvl3pPr>
            <a:lvl4pPr marL="1600200" indent="-228600">
              <a:spcBef>
                <a:spcPct val="25000"/>
              </a:spcBef>
              <a:buClr>
                <a:schemeClr val="tx1"/>
              </a:buClr>
              <a:buChar char="-"/>
              <a:defRPr sz="1200">
                <a:solidFill>
                  <a:schemeClr val="tx1"/>
                </a:solidFill>
                <a:latin typeface="Arial Narrow" panose="020B0606020202030204" pitchFamily="34" charset="0"/>
              </a:defRPr>
            </a:lvl4pPr>
            <a:lvl5pPr marL="2057400" indent="-228600">
              <a:spcBef>
                <a:spcPct val="25000"/>
              </a:spcBef>
              <a:buClr>
                <a:srgbClr val="003399"/>
              </a:buClr>
              <a:defRPr sz="1000">
                <a:solidFill>
                  <a:schemeClr val="tx1"/>
                </a:solidFill>
                <a:latin typeface="Arial Narrow" panose="020B0606020202030204" pitchFamily="34" charset="0"/>
              </a:defRPr>
            </a:lvl5pPr>
            <a:lvl6pPr marL="25146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6pPr>
            <a:lvl7pPr marL="29718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7pPr>
            <a:lvl8pPr marL="34290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8pPr>
            <a:lvl9pPr marL="3886200" indent="-228600" eaLnBrk="0" fontAlgn="base" hangingPunct="0">
              <a:spcBef>
                <a:spcPct val="25000"/>
              </a:spcBef>
              <a:spcAft>
                <a:spcPct val="0"/>
              </a:spcAft>
              <a:buClr>
                <a:srgbClr val="003399"/>
              </a:buClr>
              <a:defRPr sz="1000">
                <a:solidFill>
                  <a:schemeClr val="tx1"/>
                </a:solidFill>
                <a:latin typeface="Arial Narrow" panose="020B060602020203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 typeface="Wingdings" panose="05000000000000000000" pitchFamily="2" charset="2"/>
              <a:buNone/>
              <a:tabLst/>
              <a:defRPr/>
            </a:pPr>
            <a:r>
              <a:rPr kumimoji="0" lang="en-US" altLang="en-US" sz="36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Southwest Airline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ight Arrow 1">
            <a:extLst>
              <a:ext uri="{FF2B5EF4-FFF2-40B4-BE49-F238E27FC236}">
                <a16:creationId xmlns:a16="http://schemas.microsoft.com/office/drawing/2014/main" id="{E4DC2DA1-56FF-441A-98CF-689AE9478558}"/>
              </a:ext>
            </a:extLst>
          </p:cNvPr>
          <p:cNvSpPr/>
          <p:nvPr/>
        </p:nvSpPr>
        <p:spPr>
          <a:xfrm rot="20375943">
            <a:off x="3599261" y="2368155"/>
            <a:ext cx="5226844" cy="7119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Calibri"/>
              <a:ea typeface="+mn-ea"/>
              <a:cs typeface="+mn-cs"/>
            </a:endParaRPr>
          </a:p>
        </p:txBody>
      </p:sp>
      <p:cxnSp>
        <p:nvCxnSpPr>
          <p:cNvPr id="10" name="Straight Arrow Connector 9">
            <a:extLst>
              <a:ext uri="{FF2B5EF4-FFF2-40B4-BE49-F238E27FC236}">
                <a16:creationId xmlns:a16="http://schemas.microsoft.com/office/drawing/2014/main" id="{BC3A72D3-1CF4-4DCA-B80B-0B8082603C19}"/>
              </a:ext>
            </a:extLst>
          </p:cNvPr>
          <p:cNvCxnSpPr/>
          <p:nvPr/>
        </p:nvCxnSpPr>
        <p:spPr>
          <a:xfrm flipV="1">
            <a:off x="3395663" y="4850245"/>
            <a:ext cx="5557838" cy="571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1053123-20B3-4B21-940A-F64662967B8D}"/>
              </a:ext>
            </a:extLst>
          </p:cNvPr>
          <p:cNvCxnSpPr/>
          <p:nvPr/>
        </p:nvCxnSpPr>
        <p:spPr>
          <a:xfrm flipH="1" flipV="1">
            <a:off x="3338513" y="1526383"/>
            <a:ext cx="57150" cy="33885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173" name="TextBox 16">
            <a:extLst>
              <a:ext uri="{FF2B5EF4-FFF2-40B4-BE49-F238E27FC236}">
                <a16:creationId xmlns:a16="http://schemas.microsoft.com/office/drawing/2014/main" id="{85C357BE-34BF-44D5-9BA0-88D3E1EDF56F}"/>
              </a:ext>
            </a:extLst>
          </p:cNvPr>
          <p:cNvSpPr txBox="1">
            <a:spLocks noChangeArrowheads="1"/>
          </p:cNvSpPr>
          <p:nvPr/>
        </p:nvSpPr>
        <p:spPr bwMode="auto">
          <a:xfrm>
            <a:off x="3761185" y="5117306"/>
            <a:ext cx="57150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Unicode MS" panose="020B0604020202020204" pitchFamily="34" charset="-128"/>
              </a:defRPr>
            </a:lvl1pPr>
            <a:lvl2pPr marL="742950" indent="-285750">
              <a:spcBef>
                <a:spcPct val="20000"/>
              </a:spcBef>
              <a:buFont typeface="Arial" panose="020B0604020202020204" pitchFamily="34" charset="0"/>
              <a:buChar char="–"/>
              <a:defRPr sz="2800">
                <a:solidFill>
                  <a:schemeClr val="tx1"/>
                </a:solidFill>
                <a:latin typeface="Arial Unicode MS" panose="020B0604020202020204" pitchFamily="34" charset="-128"/>
              </a:defRPr>
            </a:lvl2pPr>
            <a:lvl3pPr marL="1143000" indent="-228600">
              <a:spcBef>
                <a:spcPct val="20000"/>
              </a:spcBef>
              <a:buFont typeface="Arial" panose="020B0604020202020204" pitchFamily="34" charset="0"/>
              <a:buChar char="•"/>
              <a:defRPr sz="2400">
                <a:solidFill>
                  <a:schemeClr val="tx1"/>
                </a:solidFill>
                <a:latin typeface="Arial Unicode MS" panose="020B0604020202020204" pitchFamily="34" charset="-128"/>
              </a:defRPr>
            </a:lvl3pPr>
            <a:lvl4pPr marL="1600200" indent="-228600">
              <a:spcBef>
                <a:spcPct val="20000"/>
              </a:spcBef>
              <a:buFont typeface="Arial" panose="020B0604020202020204" pitchFamily="34" charset="0"/>
              <a:buChar char="–"/>
              <a:defRPr sz="2000">
                <a:solidFill>
                  <a:schemeClr val="tx1"/>
                </a:solidFill>
                <a:latin typeface="Arial Unicode MS" panose="020B0604020202020204" pitchFamily="34" charset="-128"/>
              </a:defRPr>
            </a:lvl4pPr>
            <a:lvl5pPr marL="2057400" indent="-228600">
              <a:spcBef>
                <a:spcPct val="20000"/>
              </a:spcBef>
              <a:buFont typeface="Arial" panose="020B0604020202020204" pitchFamily="34" charset="0"/>
              <a:buChar char="»"/>
              <a:defRPr sz="2000">
                <a:solidFill>
                  <a:schemeClr val="tx1"/>
                </a:solidFill>
                <a:latin typeface="Arial Unicode MS" panose="020B060402020202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9pPr>
          </a:lstStyle>
          <a:p>
            <a:pPr marL="0" marR="0" lvl="0" indent="0" algn="l" defTabSz="6858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1980</a:t>
            </a:r>
          </a:p>
        </p:txBody>
      </p:sp>
      <p:sp>
        <p:nvSpPr>
          <p:cNvPr id="7174" name="TextBox 17">
            <a:extLst>
              <a:ext uri="{FF2B5EF4-FFF2-40B4-BE49-F238E27FC236}">
                <a16:creationId xmlns:a16="http://schemas.microsoft.com/office/drawing/2014/main" id="{5FD2CDAE-CCA7-492C-86EE-051EA22A5637}"/>
              </a:ext>
            </a:extLst>
          </p:cNvPr>
          <p:cNvSpPr txBox="1">
            <a:spLocks noChangeArrowheads="1"/>
          </p:cNvSpPr>
          <p:nvPr/>
        </p:nvSpPr>
        <p:spPr bwMode="auto">
          <a:xfrm>
            <a:off x="3581400" y="3969546"/>
            <a:ext cx="86082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Unicode MS" panose="020B0604020202020204" pitchFamily="34" charset="-128"/>
              </a:defRPr>
            </a:lvl1pPr>
            <a:lvl2pPr marL="742950" indent="-285750">
              <a:spcBef>
                <a:spcPct val="20000"/>
              </a:spcBef>
              <a:buFont typeface="Arial" panose="020B0604020202020204" pitchFamily="34" charset="0"/>
              <a:buChar char="–"/>
              <a:defRPr sz="2800">
                <a:solidFill>
                  <a:schemeClr val="tx1"/>
                </a:solidFill>
                <a:latin typeface="Arial Unicode MS" panose="020B0604020202020204" pitchFamily="34" charset="-128"/>
              </a:defRPr>
            </a:lvl2pPr>
            <a:lvl3pPr marL="1143000" indent="-228600">
              <a:spcBef>
                <a:spcPct val="20000"/>
              </a:spcBef>
              <a:buFont typeface="Arial" panose="020B0604020202020204" pitchFamily="34" charset="0"/>
              <a:buChar char="•"/>
              <a:defRPr sz="2400">
                <a:solidFill>
                  <a:schemeClr val="tx1"/>
                </a:solidFill>
                <a:latin typeface="Arial Unicode MS" panose="020B0604020202020204" pitchFamily="34" charset="-128"/>
              </a:defRPr>
            </a:lvl3pPr>
            <a:lvl4pPr marL="1600200" indent="-228600">
              <a:spcBef>
                <a:spcPct val="20000"/>
              </a:spcBef>
              <a:buFont typeface="Arial" panose="020B0604020202020204" pitchFamily="34" charset="0"/>
              <a:buChar char="–"/>
              <a:defRPr sz="2000">
                <a:solidFill>
                  <a:schemeClr val="tx1"/>
                </a:solidFill>
                <a:latin typeface="Arial Unicode MS" panose="020B0604020202020204" pitchFamily="34" charset="-128"/>
              </a:defRPr>
            </a:lvl4pPr>
            <a:lvl5pPr marL="2057400" indent="-228600">
              <a:spcBef>
                <a:spcPct val="20000"/>
              </a:spcBef>
              <a:buFont typeface="Arial" panose="020B0604020202020204" pitchFamily="34" charset="0"/>
              <a:buChar char="»"/>
              <a:defRPr sz="2000">
                <a:solidFill>
                  <a:schemeClr val="tx1"/>
                </a:solidFill>
                <a:latin typeface="Arial Unicode MS" panose="020B060402020202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9pPr>
          </a:lstStyle>
          <a:p>
            <a:pPr marL="0" marR="0" lvl="0" indent="0" algn="l" defTabSz="6858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1200" b="1"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Decision Support Systems</a:t>
            </a:r>
          </a:p>
        </p:txBody>
      </p:sp>
      <p:sp>
        <p:nvSpPr>
          <p:cNvPr id="7175" name="TextBox 20">
            <a:extLst>
              <a:ext uri="{FF2B5EF4-FFF2-40B4-BE49-F238E27FC236}">
                <a16:creationId xmlns:a16="http://schemas.microsoft.com/office/drawing/2014/main" id="{367506A3-26CE-4C92-854B-08151DF02F1E}"/>
              </a:ext>
            </a:extLst>
          </p:cNvPr>
          <p:cNvSpPr txBox="1">
            <a:spLocks noChangeArrowheads="1"/>
          </p:cNvSpPr>
          <p:nvPr/>
        </p:nvSpPr>
        <p:spPr bwMode="auto">
          <a:xfrm>
            <a:off x="4610100" y="3636170"/>
            <a:ext cx="12001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Unicode MS" panose="020B0604020202020204" pitchFamily="34" charset="-128"/>
              </a:defRPr>
            </a:lvl1pPr>
            <a:lvl2pPr marL="742950" indent="-285750">
              <a:spcBef>
                <a:spcPct val="20000"/>
              </a:spcBef>
              <a:buFont typeface="Arial" panose="020B0604020202020204" pitchFamily="34" charset="0"/>
              <a:buChar char="–"/>
              <a:defRPr sz="2800">
                <a:solidFill>
                  <a:schemeClr val="tx1"/>
                </a:solidFill>
                <a:latin typeface="Arial Unicode MS" panose="020B0604020202020204" pitchFamily="34" charset="-128"/>
              </a:defRPr>
            </a:lvl2pPr>
            <a:lvl3pPr marL="1143000" indent="-228600">
              <a:spcBef>
                <a:spcPct val="20000"/>
              </a:spcBef>
              <a:buFont typeface="Arial" panose="020B0604020202020204" pitchFamily="34" charset="0"/>
              <a:buChar char="•"/>
              <a:defRPr sz="2400">
                <a:solidFill>
                  <a:schemeClr val="tx1"/>
                </a:solidFill>
                <a:latin typeface="Arial Unicode MS" panose="020B0604020202020204" pitchFamily="34" charset="-128"/>
              </a:defRPr>
            </a:lvl3pPr>
            <a:lvl4pPr marL="1600200" indent="-228600">
              <a:spcBef>
                <a:spcPct val="20000"/>
              </a:spcBef>
              <a:buFont typeface="Arial" panose="020B0604020202020204" pitchFamily="34" charset="0"/>
              <a:buChar char="–"/>
              <a:defRPr sz="2000">
                <a:solidFill>
                  <a:schemeClr val="tx1"/>
                </a:solidFill>
                <a:latin typeface="Arial Unicode MS" panose="020B0604020202020204" pitchFamily="34" charset="-128"/>
              </a:defRPr>
            </a:lvl4pPr>
            <a:lvl5pPr marL="2057400" indent="-228600">
              <a:spcBef>
                <a:spcPct val="20000"/>
              </a:spcBef>
              <a:buFont typeface="Arial" panose="020B0604020202020204" pitchFamily="34" charset="0"/>
              <a:buChar char="»"/>
              <a:defRPr sz="2000">
                <a:solidFill>
                  <a:schemeClr val="tx1"/>
                </a:solidFill>
                <a:latin typeface="Arial Unicode MS" panose="020B060402020202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9pPr>
          </a:lstStyle>
          <a:p>
            <a:pPr marL="0" marR="0" lvl="0" indent="0" algn="l" defTabSz="6858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1200" b="1"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Enterprise </a:t>
            </a:r>
          </a:p>
          <a:p>
            <a:pPr marL="0" marR="0" lvl="0" indent="0" algn="l" defTabSz="6858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1200" b="1"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Data Warehousing</a:t>
            </a:r>
          </a:p>
        </p:txBody>
      </p:sp>
      <p:sp>
        <p:nvSpPr>
          <p:cNvPr id="7176" name="TextBox 21">
            <a:extLst>
              <a:ext uri="{FF2B5EF4-FFF2-40B4-BE49-F238E27FC236}">
                <a16:creationId xmlns:a16="http://schemas.microsoft.com/office/drawing/2014/main" id="{B4A11AC0-F185-41EA-B10A-AA4D576B6A3D}"/>
              </a:ext>
            </a:extLst>
          </p:cNvPr>
          <p:cNvSpPr txBox="1">
            <a:spLocks noChangeArrowheads="1"/>
          </p:cNvSpPr>
          <p:nvPr/>
        </p:nvSpPr>
        <p:spPr bwMode="auto">
          <a:xfrm>
            <a:off x="4838700" y="5117306"/>
            <a:ext cx="62865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Unicode MS" panose="020B0604020202020204" pitchFamily="34" charset="-128"/>
              </a:defRPr>
            </a:lvl1pPr>
            <a:lvl2pPr marL="742950" indent="-285750">
              <a:spcBef>
                <a:spcPct val="20000"/>
              </a:spcBef>
              <a:buFont typeface="Arial" panose="020B0604020202020204" pitchFamily="34" charset="0"/>
              <a:buChar char="–"/>
              <a:defRPr sz="2800">
                <a:solidFill>
                  <a:schemeClr val="tx1"/>
                </a:solidFill>
                <a:latin typeface="Arial Unicode MS" panose="020B0604020202020204" pitchFamily="34" charset="-128"/>
              </a:defRPr>
            </a:lvl2pPr>
            <a:lvl3pPr marL="1143000" indent="-228600">
              <a:spcBef>
                <a:spcPct val="20000"/>
              </a:spcBef>
              <a:buFont typeface="Arial" panose="020B0604020202020204" pitchFamily="34" charset="0"/>
              <a:buChar char="•"/>
              <a:defRPr sz="2400">
                <a:solidFill>
                  <a:schemeClr val="tx1"/>
                </a:solidFill>
                <a:latin typeface="Arial Unicode MS" panose="020B0604020202020204" pitchFamily="34" charset="-128"/>
              </a:defRPr>
            </a:lvl3pPr>
            <a:lvl4pPr marL="1600200" indent="-228600">
              <a:spcBef>
                <a:spcPct val="20000"/>
              </a:spcBef>
              <a:buFont typeface="Arial" panose="020B0604020202020204" pitchFamily="34" charset="0"/>
              <a:buChar char="–"/>
              <a:defRPr sz="2000">
                <a:solidFill>
                  <a:schemeClr val="tx1"/>
                </a:solidFill>
                <a:latin typeface="Arial Unicode MS" panose="020B0604020202020204" pitchFamily="34" charset="-128"/>
              </a:defRPr>
            </a:lvl4pPr>
            <a:lvl5pPr marL="2057400" indent="-228600">
              <a:spcBef>
                <a:spcPct val="20000"/>
              </a:spcBef>
              <a:buFont typeface="Arial" panose="020B0604020202020204" pitchFamily="34" charset="0"/>
              <a:buChar char="»"/>
              <a:defRPr sz="2000">
                <a:solidFill>
                  <a:schemeClr val="tx1"/>
                </a:solidFill>
                <a:latin typeface="Arial Unicode MS" panose="020B060402020202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9pPr>
          </a:lstStyle>
          <a:p>
            <a:pPr marL="0" marR="0" lvl="0" indent="0" algn="l" defTabSz="6858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1990</a:t>
            </a:r>
          </a:p>
        </p:txBody>
      </p:sp>
      <p:sp>
        <p:nvSpPr>
          <p:cNvPr id="7177" name="TextBox 22">
            <a:extLst>
              <a:ext uri="{FF2B5EF4-FFF2-40B4-BE49-F238E27FC236}">
                <a16:creationId xmlns:a16="http://schemas.microsoft.com/office/drawing/2014/main" id="{F650224D-1831-4A86-95B9-0B112523AF22}"/>
              </a:ext>
            </a:extLst>
          </p:cNvPr>
          <p:cNvSpPr txBox="1">
            <a:spLocks noChangeArrowheads="1"/>
          </p:cNvSpPr>
          <p:nvPr/>
        </p:nvSpPr>
        <p:spPr bwMode="auto">
          <a:xfrm>
            <a:off x="5695950" y="3261124"/>
            <a:ext cx="12001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Unicode MS" panose="020B0604020202020204" pitchFamily="34" charset="-128"/>
              </a:defRPr>
            </a:lvl1pPr>
            <a:lvl2pPr marL="742950" indent="-285750">
              <a:spcBef>
                <a:spcPct val="20000"/>
              </a:spcBef>
              <a:buFont typeface="Arial" panose="020B0604020202020204" pitchFamily="34" charset="0"/>
              <a:buChar char="–"/>
              <a:defRPr sz="2800">
                <a:solidFill>
                  <a:schemeClr val="tx1"/>
                </a:solidFill>
                <a:latin typeface="Arial Unicode MS" panose="020B0604020202020204" pitchFamily="34" charset="-128"/>
              </a:defRPr>
            </a:lvl2pPr>
            <a:lvl3pPr marL="1143000" indent="-228600">
              <a:spcBef>
                <a:spcPct val="20000"/>
              </a:spcBef>
              <a:buFont typeface="Arial" panose="020B0604020202020204" pitchFamily="34" charset="0"/>
              <a:buChar char="•"/>
              <a:defRPr sz="2400">
                <a:solidFill>
                  <a:schemeClr val="tx1"/>
                </a:solidFill>
                <a:latin typeface="Arial Unicode MS" panose="020B0604020202020204" pitchFamily="34" charset="-128"/>
              </a:defRPr>
            </a:lvl3pPr>
            <a:lvl4pPr marL="1600200" indent="-228600">
              <a:spcBef>
                <a:spcPct val="20000"/>
              </a:spcBef>
              <a:buFont typeface="Arial" panose="020B0604020202020204" pitchFamily="34" charset="0"/>
              <a:buChar char="–"/>
              <a:defRPr sz="2000">
                <a:solidFill>
                  <a:schemeClr val="tx1"/>
                </a:solidFill>
                <a:latin typeface="Arial Unicode MS" panose="020B0604020202020204" pitchFamily="34" charset="-128"/>
              </a:defRPr>
            </a:lvl4pPr>
            <a:lvl5pPr marL="2057400" indent="-228600">
              <a:spcBef>
                <a:spcPct val="20000"/>
              </a:spcBef>
              <a:buFont typeface="Arial" panose="020B0604020202020204" pitchFamily="34" charset="0"/>
              <a:buChar char="»"/>
              <a:defRPr sz="2000">
                <a:solidFill>
                  <a:schemeClr val="tx1"/>
                </a:solidFill>
                <a:latin typeface="Arial Unicode MS" panose="020B060402020202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9pPr>
          </a:lstStyle>
          <a:p>
            <a:pPr marL="0" marR="0" lvl="0" indent="0" algn="l" defTabSz="6858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1200" b="1"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Real Time Data Warehousing</a:t>
            </a:r>
          </a:p>
        </p:txBody>
      </p:sp>
      <p:sp>
        <p:nvSpPr>
          <p:cNvPr id="7178" name="TextBox 23">
            <a:extLst>
              <a:ext uri="{FF2B5EF4-FFF2-40B4-BE49-F238E27FC236}">
                <a16:creationId xmlns:a16="http://schemas.microsoft.com/office/drawing/2014/main" id="{7A55D681-5825-4504-A4E6-404E6387E5C0}"/>
              </a:ext>
            </a:extLst>
          </p:cNvPr>
          <p:cNvSpPr txBox="1">
            <a:spLocks noChangeArrowheads="1"/>
          </p:cNvSpPr>
          <p:nvPr/>
        </p:nvSpPr>
        <p:spPr bwMode="auto">
          <a:xfrm>
            <a:off x="5910263" y="5117307"/>
            <a:ext cx="57150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Unicode MS" panose="020B0604020202020204" pitchFamily="34" charset="-128"/>
              </a:defRPr>
            </a:lvl1pPr>
            <a:lvl2pPr marL="742950" indent="-285750">
              <a:spcBef>
                <a:spcPct val="20000"/>
              </a:spcBef>
              <a:buFont typeface="Arial" panose="020B0604020202020204" pitchFamily="34" charset="0"/>
              <a:buChar char="–"/>
              <a:defRPr sz="2800">
                <a:solidFill>
                  <a:schemeClr val="tx1"/>
                </a:solidFill>
                <a:latin typeface="Arial Unicode MS" panose="020B0604020202020204" pitchFamily="34" charset="-128"/>
              </a:defRPr>
            </a:lvl2pPr>
            <a:lvl3pPr marL="1143000" indent="-228600">
              <a:spcBef>
                <a:spcPct val="20000"/>
              </a:spcBef>
              <a:buFont typeface="Arial" panose="020B0604020202020204" pitchFamily="34" charset="0"/>
              <a:buChar char="•"/>
              <a:defRPr sz="2400">
                <a:solidFill>
                  <a:schemeClr val="tx1"/>
                </a:solidFill>
                <a:latin typeface="Arial Unicode MS" panose="020B0604020202020204" pitchFamily="34" charset="-128"/>
              </a:defRPr>
            </a:lvl3pPr>
            <a:lvl4pPr marL="1600200" indent="-228600">
              <a:spcBef>
                <a:spcPct val="20000"/>
              </a:spcBef>
              <a:buFont typeface="Arial" panose="020B0604020202020204" pitchFamily="34" charset="0"/>
              <a:buChar char="–"/>
              <a:defRPr sz="2000">
                <a:solidFill>
                  <a:schemeClr val="tx1"/>
                </a:solidFill>
                <a:latin typeface="Arial Unicode MS" panose="020B0604020202020204" pitchFamily="34" charset="-128"/>
              </a:defRPr>
            </a:lvl4pPr>
            <a:lvl5pPr marL="2057400" indent="-228600">
              <a:spcBef>
                <a:spcPct val="20000"/>
              </a:spcBef>
              <a:buFont typeface="Arial" panose="020B0604020202020204" pitchFamily="34" charset="0"/>
              <a:buChar char="»"/>
              <a:defRPr sz="2000">
                <a:solidFill>
                  <a:schemeClr val="tx1"/>
                </a:solidFill>
                <a:latin typeface="Arial Unicode MS" panose="020B060402020202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9pPr>
          </a:lstStyle>
          <a:p>
            <a:pPr marL="0" marR="0" lvl="0" indent="0" algn="l" defTabSz="6858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2000</a:t>
            </a:r>
          </a:p>
        </p:txBody>
      </p:sp>
      <p:sp>
        <p:nvSpPr>
          <p:cNvPr id="7179" name="TextBox 24">
            <a:extLst>
              <a:ext uri="{FF2B5EF4-FFF2-40B4-BE49-F238E27FC236}">
                <a16:creationId xmlns:a16="http://schemas.microsoft.com/office/drawing/2014/main" id="{BC0E76B8-C8B8-47D9-8F01-5682EFD118CB}"/>
              </a:ext>
            </a:extLst>
          </p:cNvPr>
          <p:cNvSpPr txBox="1">
            <a:spLocks noChangeArrowheads="1"/>
          </p:cNvSpPr>
          <p:nvPr/>
        </p:nvSpPr>
        <p:spPr bwMode="auto">
          <a:xfrm>
            <a:off x="6724649" y="2914651"/>
            <a:ext cx="8827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Unicode MS" panose="020B0604020202020204" pitchFamily="34" charset="-128"/>
              </a:defRPr>
            </a:lvl1pPr>
            <a:lvl2pPr marL="742950" indent="-285750">
              <a:spcBef>
                <a:spcPct val="20000"/>
              </a:spcBef>
              <a:buFont typeface="Arial" panose="020B0604020202020204" pitchFamily="34" charset="0"/>
              <a:buChar char="–"/>
              <a:defRPr sz="2800">
                <a:solidFill>
                  <a:schemeClr val="tx1"/>
                </a:solidFill>
                <a:latin typeface="Arial Unicode MS" panose="020B0604020202020204" pitchFamily="34" charset="-128"/>
              </a:defRPr>
            </a:lvl2pPr>
            <a:lvl3pPr marL="1143000" indent="-228600">
              <a:spcBef>
                <a:spcPct val="20000"/>
              </a:spcBef>
              <a:buFont typeface="Arial" panose="020B0604020202020204" pitchFamily="34" charset="0"/>
              <a:buChar char="•"/>
              <a:defRPr sz="2400">
                <a:solidFill>
                  <a:schemeClr val="tx1"/>
                </a:solidFill>
                <a:latin typeface="Arial Unicode MS" panose="020B0604020202020204" pitchFamily="34" charset="-128"/>
              </a:defRPr>
            </a:lvl3pPr>
            <a:lvl4pPr marL="1600200" indent="-228600">
              <a:spcBef>
                <a:spcPct val="20000"/>
              </a:spcBef>
              <a:buFont typeface="Arial" panose="020B0604020202020204" pitchFamily="34" charset="0"/>
              <a:buChar char="–"/>
              <a:defRPr sz="2000">
                <a:solidFill>
                  <a:schemeClr val="tx1"/>
                </a:solidFill>
                <a:latin typeface="Arial Unicode MS" panose="020B0604020202020204" pitchFamily="34" charset="-128"/>
              </a:defRPr>
            </a:lvl4pPr>
            <a:lvl5pPr marL="2057400" indent="-228600">
              <a:spcBef>
                <a:spcPct val="20000"/>
              </a:spcBef>
              <a:buFont typeface="Arial" panose="020B0604020202020204" pitchFamily="34" charset="0"/>
              <a:buChar char="»"/>
              <a:defRPr sz="2000">
                <a:solidFill>
                  <a:schemeClr val="tx1"/>
                </a:solidFill>
                <a:latin typeface="Arial Unicode MS" panose="020B060402020202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9pPr>
          </a:lstStyle>
          <a:p>
            <a:pPr marL="0" marR="0" lvl="0" indent="0" algn="l" defTabSz="6858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1200" b="1"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Big Data Analytics</a:t>
            </a:r>
          </a:p>
        </p:txBody>
      </p:sp>
      <p:sp>
        <p:nvSpPr>
          <p:cNvPr id="7180" name="TextBox 25">
            <a:extLst>
              <a:ext uri="{FF2B5EF4-FFF2-40B4-BE49-F238E27FC236}">
                <a16:creationId xmlns:a16="http://schemas.microsoft.com/office/drawing/2014/main" id="{D4B22B94-5F1F-42CF-9990-639EF2130652}"/>
              </a:ext>
            </a:extLst>
          </p:cNvPr>
          <p:cNvSpPr txBox="1">
            <a:spLocks noChangeArrowheads="1"/>
          </p:cNvSpPr>
          <p:nvPr/>
        </p:nvSpPr>
        <p:spPr bwMode="auto">
          <a:xfrm>
            <a:off x="6949679" y="5117306"/>
            <a:ext cx="57150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Unicode MS" panose="020B0604020202020204" pitchFamily="34" charset="-128"/>
              </a:defRPr>
            </a:lvl1pPr>
            <a:lvl2pPr marL="742950" indent="-285750">
              <a:spcBef>
                <a:spcPct val="20000"/>
              </a:spcBef>
              <a:buFont typeface="Arial" panose="020B0604020202020204" pitchFamily="34" charset="0"/>
              <a:buChar char="–"/>
              <a:defRPr sz="2800">
                <a:solidFill>
                  <a:schemeClr val="tx1"/>
                </a:solidFill>
                <a:latin typeface="Arial Unicode MS" panose="020B0604020202020204" pitchFamily="34" charset="-128"/>
              </a:defRPr>
            </a:lvl2pPr>
            <a:lvl3pPr marL="1143000" indent="-228600">
              <a:spcBef>
                <a:spcPct val="20000"/>
              </a:spcBef>
              <a:buFont typeface="Arial" panose="020B0604020202020204" pitchFamily="34" charset="0"/>
              <a:buChar char="•"/>
              <a:defRPr sz="2400">
                <a:solidFill>
                  <a:schemeClr val="tx1"/>
                </a:solidFill>
                <a:latin typeface="Arial Unicode MS" panose="020B0604020202020204" pitchFamily="34" charset="-128"/>
              </a:defRPr>
            </a:lvl3pPr>
            <a:lvl4pPr marL="1600200" indent="-228600">
              <a:spcBef>
                <a:spcPct val="20000"/>
              </a:spcBef>
              <a:buFont typeface="Arial" panose="020B0604020202020204" pitchFamily="34" charset="0"/>
              <a:buChar char="–"/>
              <a:defRPr sz="2000">
                <a:solidFill>
                  <a:schemeClr val="tx1"/>
                </a:solidFill>
                <a:latin typeface="Arial Unicode MS" panose="020B0604020202020204" pitchFamily="34" charset="-128"/>
              </a:defRPr>
            </a:lvl4pPr>
            <a:lvl5pPr marL="2057400" indent="-228600">
              <a:spcBef>
                <a:spcPct val="20000"/>
              </a:spcBef>
              <a:buFont typeface="Arial" panose="020B0604020202020204" pitchFamily="34" charset="0"/>
              <a:buChar char="»"/>
              <a:defRPr sz="2000">
                <a:solidFill>
                  <a:schemeClr val="tx1"/>
                </a:solidFill>
                <a:latin typeface="Arial Unicode MS" panose="020B060402020202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9pPr>
          </a:lstStyle>
          <a:p>
            <a:pPr marL="0" marR="0" lvl="0" indent="0" algn="l" defTabSz="6858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2010</a:t>
            </a:r>
          </a:p>
        </p:txBody>
      </p:sp>
      <p:sp>
        <p:nvSpPr>
          <p:cNvPr id="7181" name="TextBox 26">
            <a:extLst>
              <a:ext uri="{FF2B5EF4-FFF2-40B4-BE49-F238E27FC236}">
                <a16:creationId xmlns:a16="http://schemas.microsoft.com/office/drawing/2014/main" id="{85B60A3C-3702-423F-A855-4F037069E47C}"/>
              </a:ext>
            </a:extLst>
          </p:cNvPr>
          <p:cNvSpPr txBox="1">
            <a:spLocks noChangeArrowheads="1"/>
          </p:cNvSpPr>
          <p:nvPr/>
        </p:nvSpPr>
        <p:spPr bwMode="auto">
          <a:xfrm>
            <a:off x="7696200" y="2571751"/>
            <a:ext cx="149592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Unicode MS" panose="020B0604020202020204" pitchFamily="34" charset="-128"/>
              </a:defRPr>
            </a:lvl1pPr>
            <a:lvl2pPr marL="742950" indent="-285750">
              <a:spcBef>
                <a:spcPct val="20000"/>
              </a:spcBef>
              <a:buFont typeface="Arial" panose="020B0604020202020204" pitchFamily="34" charset="0"/>
              <a:buChar char="–"/>
              <a:defRPr sz="2800">
                <a:solidFill>
                  <a:schemeClr val="tx1"/>
                </a:solidFill>
                <a:latin typeface="Arial Unicode MS" panose="020B0604020202020204" pitchFamily="34" charset="-128"/>
              </a:defRPr>
            </a:lvl2pPr>
            <a:lvl3pPr marL="1143000" indent="-228600">
              <a:spcBef>
                <a:spcPct val="20000"/>
              </a:spcBef>
              <a:buFont typeface="Arial" panose="020B0604020202020204" pitchFamily="34" charset="0"/>
              <a:buChar char="•"/>
              <a:defRPr sz="2400">
                <a:solidFill>
                  <a:schemeClr val="tx1"/>
                </a:solidFill>
                <a:latin typeface="Arial Unicode MS" panose="020B0604020202020204" pitchFamily="34" charset="-128"/>
              </a:defRPr>
            </a:lvl3pPr>
            <a:lvl4pPr marL="1600200" indent="-228600">
              <a:spcBef>
                <a:spcPct val="20000"/>
              </a:spcBef>
              <a:buFont typeface="Arial" panose="020B0604020202020204" pitchFamily="34" charset="0"/>
              <a:buChar char="–"/>
              <a:defRPr sz="2000">
                <a:solidFill>
                  <a:schemeClr val="tx1"/>
                </a:solidFill>
                <a:latin typeface="Arial Unicode MS" panose="020B0604020202020204" pitchFamily="34" charset="-128"/>
              </a:defRPr>
            </a:lvl4pPr>
            <a:lvl5pPr marL="2057400" indent="-228600">
              <a:spcBef>
                <a:spcPct val="20000"/>
              </a:spcBef>
              <a:buFont typeface="Arial" panose="020B0604020202020204" pitchFamily="34" charset="0"/>
              <a:buChar char="»"/>
              <a:defRPr sz="2000">
                <a:solidFill>
                  <a:schemeClr val="tx1"/>
                </a:solidFill>
                <a:latin typeface="Arial Unicode MS" panose="020B060402020202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9pPr>
          </a:lstStyle>
          <a:p>
            <a:pPr marL="0" marR="0" lvl="0" indent="0" algn="l" defTabSz="6858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1500" b="1" i="1"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AI Cognitive Organizations</a:t>
            </a:r>
          </a:p>
        </p:txBody>
      </p:sp>
      <p:sp>
        <p:nvSpPr>
          <p:cNvPr id="7182" name="TextBox 27">
            <a:extLst>
              <a:ext uri="{FF2B5EF4-FFF2-40B4-BE49-F238E27FC236}">
                <a16:creationId xmlns:a16="http://schemas.microsoft.com/office/drawing/2014/main" id="{73CE2E16-C0A7-4752-AF37-805F8AD44840}"/>
              </a:ext>
            </a:extLst>
          </p:cNvPr>
          <p:cNvSpPr txBox="1">
            <a:spLocks noChangeArrowheads="1"/>
          </p:cNvSpPr>
          <p:nvPr/>
        </p:nvSpPr>
        <p:spPr bwMode="auto">
          <a:xfrm>
            <a:off x="7941469" y="5117306"/>
            <a:ext cx="68580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Unicode MS" panose="020B0604020202020204" pitchFamily="34" charset="-128"/>
              </a:defRPr>
            </a:lvl1pPr>
            <a:lvl2pPr marL="742950" indent="-285750">
              <a:spcBef>
                <a:spcPct val="20000"/>
              </a:spcBef>
              <a:buFont typeface="Arial" panose="020B0604020202020204" pitchFamily="34" charset="0"/>
              <a:buChar char="–"/>
              <a:defRPr sz="2800">
                <a:solidFill>
                  <a:schemeClr val="tx1"/>
                </a:solidFill>
                <a:latin typeface="Arial Unicode MS" panose="020B0604020202020204" pitchFamily="34" charset="-128"/>
              </a:defRPr>
            </a:lvl2pPr>
            <a:lvl3pPr marL="1143000" indent="-228600">
              <a:spcBef>
                <a:spcPct val="20000"/>
              </a:spcBef>
              <a:buFont typeface="Arial" panose="020B0604020202020204" pitchFamily="34" charset="0"/>
              <a:buChar char="•"/>
              <a:defRPr sz="2400">
                <a:solidFill>
                  <a:schemeClr val="tx1"/>
                </a:solidFill>
                <a:latin typeface="Arial Unicode MS" panose="020B0604020202020204" pitchFamily="34" charset="-128"/>
              </a:defRPr>
            </a:lvl3pPr>
            <a:lvl4pPr marL="1600200" indent="-228600">
              <a:spcBef>
                <a:spcPct val="20000"/>
              </a:spcBef>
              <a:buFont typeface="Arial" panose="020B0604020202020204" pitchFamily="34" charset="0"/>
              <a:buChar char="–"/>
              <a:defRPr sz="2000">
                <a:solidFill>
                  <a:schemeClr val="tx1"/>
                </a:solidFill>
                <a:latin typeface="Arial Unicode MS" panose="020B0604020202020204" pitchFamily="34" charset="-128"/>
              </a:defRPr>
            </a:lvl4pPr>
            <a:lvl5pPr marL="2057400" indent="-228600">
              <a:spcBef>
                <a:spcPct val="20000"/>
              </a:spcBef>
              <a:buFont typeface="Arial" panose="020B0604020202020204" pitchFamily="34" charset="0"/>
              <a:buChar char="»"/>
              <a:defRPr sz="2000">
                <a:solidFill>
                  <a:schemeClr val="tx1"/>
                </a:solidFill>
                <a:latin typeface="Arial Unicode MS" panose="020B060402020202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9pPr>
          </a:lstStyle>
          <a:p>
            <a:pPr marL="0" marR="0" lvl="0" indent="0" algn="l" defTabSz="6858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2020</a:t>
            </a:r>
          </a:p>
        </p:txBody>
      </p:sp>
      <p:sp>
        <p:nvSpPr>
          <p:cNvPr id="5" name="TextBox 4">
            <a:extLst>
              <a:ext uri="{FF2B5EF4-FFF2-40B4-BE49-F238E27FC236}">
                <a16:creationId xmlns:a16="http://schemas.microsoft.com/office/drawing/2014/main" id="{9E28D225-8871-3801-D842-4EEDE46DD7B9}"/>
              </a:ext>
            </a:extLst>
          </p:cNvPr>
          <p:cNvSpPr txBox="1"/>
          <p:nvPr/>
        </p:nvSpPr>
        <p:spPr>
          <a:xfrm>
            <a:off x="666750" y="148339"/>
            <a:ext cx="10058400" cy="1323439"/>
          </a:xfrm>
          <a:prstGeom prst="rect">
            <a:avLst/>
          </a:prstGeom>
          <a:noFill/>
        </p:spPr>
        <p:txBody>
          <a:bodyPr wrap="square" rtlCol="0">
            <a:spAutoFit/>
          </a:bodyPr>
          <a:lstStyle/>
          <a:p>
            <a:pPr algn="ctr"/>
            <a:r>
              <a:rPr lang="en-US" sz="4000" b="1" dirty="0">
                <a:latin typeface="Arial" panose="020B0604020202020204" pitchFamily="34" charset="0"/>
                <a:cs typeface="Arial" panose="020B0604020202020204" pitchFamily="34" charset="0"/>
              </a:rPr>
              <a:t>A Technology/Application-Based Maturity Model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33408-656F-BE83-71BD-6704380F6E96}"/>
              </a:ext>
            </a:extLst>
          </p:cNvPr>
          <p:cNvSpPr>
            <a:spLocks noGrp="1"/>
          </p:cNvSpPr>
          <p:nvPr>
            <p:ph type="title"/>
          </p:nvPr>
        </p:nvSpPr>
        <p:spPr>
          <a:xfrm>
            <a:off x="609600" y="522993"/>
            <a:ext cx="10972800" cy="1143000"/>
          </a:xfrm>
        </p:spPr>
        <p:txBody>
          <a:bodyPr/>
          <a:lstStyle/>
          <a:p>
            <a:r>
              <a:rPr lang="en-US" sz="4400" b="1" dirty="0">
                <a:solidFill>
                  <a:schemeClr val="tx1"/>
                </a:solidFill>
              </a:rPr>
              <a:t>What Are the Business Strategies for These Companies?</a:t>
            </a:r>
            <a:endParaRPr lang="en-US" dirty="0"/>
          </a:p>
        </p:txBody>
      </p:sp>
      <p:sp>
        <p:nvSpPr>
          <p:cNvPr id="3" name="Content Placeholder 2">
            <a:extLst>
              <a:ext uri="{FF2B5EF4-FFF2-40B4-BE49-F238E27FC236}">
                <a16:creationId xmlns:a16="http://schemas.microsoft.com/office/drawing/2014/main" id="{7425EFC5-E24C-A1FF-48AB-710028ED4014}"/>
              </a:ext>
            </a:extLst>
          </p:cNvPr>
          <p:cNvSpPr>
            <a:spLocks noGrp="1"/>
          </p:cNvSpPr>
          <p:nvPr>
            <p:ph idx="1"/>
          </p:nvPr>
        </p:nvSpPr>
        <p:spPr>
          <a:xfrm>
            <a:off x="609600" y="2077156"/>
            <a:ext cx="10972800" cy="4525963"/>
          </a:xfrm>
        </p:spPr>
        <p:txBody>
          <a:bodyPr/>
          <a:lstStyle/>
          <a:p>
            <a:pPr marL="457200" indent="-457200">
              <a:buFont typeface="Arial" panose="020B0604020202020204" pitchFamily="34" charset="0"/>
              <a:buChar char="•"/>
            </a:pPr>
            <a:r>
              <a:rPr lang="en-US" sz="3200" dirty="0"/>
              <a:t>Walmart</a:t>
            </a:r>
          </a:p>
          <a:p>
            <a:pPr marL="457200" indent="-457200">
              <a:buFont typeface="Arial" panose="020B0604020202020204" pitchFamily="34" charset="0"/>
              <a:buChar char="•"/>
            </a:pPr>
            <a:r>
              <a:rPr lang="en-US" sz="3200" dirty="0"/>
              <a:t>Southwest Airlines</a:t>
            </a:r>
          </a:p>
          <a:p>
            <a:pPr marL="457200" indent="-457200">
              <a:buFont typeface="Arial" panose="020B0604020202020204" pitchFamily="34" charset="0"/>
              <a:buChar char="•"/>
            </a:pPr>
            <a:r>
              <a:rPr lang="en-US" sz="3200" dirty="0"/>
              <a:t>Amazon</a:t>
            </a:r>
          </a:p>
          <a:p>
            <a:pPr marL="457200" indent="-457200">
              <a:buFont typeface="Arial" panose="020B0604020202020204" pitchFamily="34" charset="0"/>
              <a:buChar char="•"/>
            </a:pPr>
            <a:r>
              <a:rPr lang="en-US" sz="3200" dirty="0"/>
              <a:t>Mercedes</a:t>
            </a:r>
          </a:p>
          <a:p>
            <a:pPr marL="457200" indent="-457200">
              <a:buFont typeface="Arial" panose="020B0604020202020204" pitchFamily="34" charset="0"/>
              <a:buChar char="•"/>
            </a:pPr>
            <a:r>
              <a:rPr lang="en-US" dirty="0"/>
              <a:t>Trader Joes</a:t>
            </a:r>
            <a:endParaRPr lang="en-US" sz="3200" dirty="0"/>
          </a:p>
          <a:p>
            <a:pPr marL="457200" indent="-457200">
              <a:buFont typeface="Arial" panose="020B0604020202020204" pitchFamily="34" charset="0"/>
              <a:buChar char="•"/>
            </a:pPr>
            <a:r>
              <a:rPr lang="en-US" sz="3200" dirty="0"/>
              <a:t>Add Drugstore</a:t>
            </a:r>
          </a:p>
          <a:p>
            <a:pPr marL="0" indent="0">
              <a:buNone/>
            </a:pPr>
            <a:endParaRPr lang="en-US" dirty="0"/>
          </a:p>
        </p:txBody>
      </p:sp>
      <p:pic>
        <p:nvPicPr>
          <p:cNvPr id="2052" name="Picture 4" descr="Business Cartoon #4002 ANDERTOONS BUSINESS CARTOONS | Business cartoons,  Business trends, Business">
            <a:extLst>
              <a:ext uri="{FF2B5EF4-FFF2-40B4-BE49-F238E27FC236}">
                <a16:creationId xmlns:a16="http://schemas.microsoft.com/office/drawing/2014/main" id="{57C5DDD1-7412-2A66-17A7-BE75DBFCCB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0779" y="3036673"/>
            <a:ext cx="4572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62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B20C6B-475A-4E81-9EFC-A352E53A85BC}"/>
              </a:ext>
            </a:extLst>
          </p:cNvPr>
          <p:cNvSpPr/>
          <p:nvPr/>
        </p:nvSpPr>
        <p:spPr>
          <a:xfrm>
            <a:off x="3219061" y="477556"/>
            <a:ext cx="5850294" cy="1323439"/>
          </a:xfrm>
          <a:prstGeom prst="rect">
            <a:avLst/>
          </a:prstGeom>
        </p:spPr>
        <p:txBody>
          <a:bodyPr wrap="square">
            <a:spAutoFit/>
          </a:body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sz="4000" b="1"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Analytics Maturity Model </a:t>
            </a:r>
            <a:endParaRPr kumimoji="0" lang="en-US" sz="4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 name="Rectangle 2">
            <a:extLst>
              <a:ext uri="{FF2B5EF4-FFF2-40B4-BE49-F238E27FC236}">
                <a16:creationId xmlns:a16="http://schemas.microsoft.com/office/drawing/2014/main" id="{70FF3093-7E85-494A-907C-BA3396D50F34}"/>
              </a:ext>
            </a:extLst>
          </p:cNvPr>
          <p:cNvSpPr/>
          <p:nvPr/>
        </p:nvSpPr>
        <p:spPr>
          <a:xfrm>
            <a:off x="1023258" y="2514601"/>
            <a:ext cx="4883020" cy="3022366"/>
          </a:xfrm>
          <a:prstGeom prst="rect">
            <a:avLst/>
          </a:prstGeom>
        </p:spPr>
        <p:txBody>
          <a:bodyPr wrap="square">
            <a:spAutoFit/>
          </a:bodyPr>
          <a:lstStyle/>
          <a:p>
            <a:pPr marL="257175" marR="0" lvl="0" indent="-257175" algn="l" defTabSz="3429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en-US" altLang="en-US" sz="28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Strategic Importance </a:t>
            </a:r>
          </a:p>
          <a:p>
            <a:pPr marL="257175" marR="0" lvl="0" indent="-257175" algn="l" defTabSz="3429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en-US" altLang="en-US" sz="28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Scope </a:t>
            </a:r>
          </a:p>
          <a:p>
            <a:pPr marL="257175" marR="0" lvl="0" indent="-257175" algn="l" defTabSz="3429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en-US" altLang="en-US" sz="28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Models/Applications/Data Focus</a:t>
            </a:r>
          </a:p>
          <a:p>
            <a:pPr marL="257175" marR="0" lvl="0" indent="-257175" algn="l" defTabSz="3429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en-US" altLang="en-US" sz="28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Decisions supported </a:t>
            </a:r>
          </a:p>
          <a:p>
            <a:pPr marL="257175" marR="0" lvl="0" indent="-257175" algn="l" defTabSz="3429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en-US" altLang="en-US" sz="28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Users </a:t>
            </a:r>
          </a:p>
        </p:txBody>
      </p:sp>
      <p:sp>
        <p:nvSpPr>
          <p:cNvPr id="4" name="Rectangle 3">
            <a:extLst>
              <a:ext uri="{FF2B5EF4-FFF2-40B4-BE49-F238E27FC236}">
                <a16:creationId xmlns:a16="http://schemas.microsoft.com/office/drawing/2014/main" id="{21DE2FA1-EF9D-454B-9D62-E823E835FE2D}"/>
              </a:ext>
            </a:extLst>
          </p:cNvPr>
          <p:cNvSpPr/>
          <p:nvPr/>
        </p:nvSpPr>
        <p:spPr>
          <a:xfrm>
            <a:off x="6512767" y="2527697"/>
            <a:ext cx="4655975" cy="2591479"/>
          </a:xfrm>
          <a:prstGeom prst="rect">
            <a:avLst/>
          </a:prstGeom>
        </p:spPr>
        <p:txBody>
          <a:bodyPr wrap="square">
            <a:spAutoFit/>
          </a:bodyPr>
          <a:lstStyle/>
          <a:p>
            <a:pPr marL="257175" marR="0" lvl="0" indent="-257175" algn="l" defTabSz="3429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en-US" altLang="en-US" sz="28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Data Management </a:t>
            </a:r>
          </a:p>
          <a:p>
            <a:pPr marL="257175" marR="0" lvl="0" indent="-257175" algn="l" defTabSz="3429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en-US" altLang="en-US" sz="28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The kinds of Analytics</a:t>
            </a:r>
          </a:p>
          <a:p>
            <a:pPr marL="257175" marR="0" lvl="0" indent="-257175" algn="l" defTabSz="3429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en-US" altLang="en-US" sz="28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Architectural Complexity </a:t>
            </a:r>
          </a:p>
          <a:p>
            <a:pPr marL="257175" marR="0" lvl="0" indent="-257175" algn="l" defTabSz="3429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en-US" altLang="en-US" sz="28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Governance </a:t>
            </a:r>
          </a:p>
          <a:p>
            <a:pPr marL="257175" marR="0" lvl="0" indent="-257175" algn="l" defTabSz="3429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en-US" altLang="en-US" sz="28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Value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C1111-CAE3-99F0-8DA5-ACAE32893CC8}"/>
              </a:ext>
            </a:extLst>
          </p:cNvPr>
          <p:cNvSpPr>
            <a:spLocks noGrp="1"/>
          </p:cNvSpPr>
          <p:nvPr>
            <p:ph type="title"/>
          </p:nvPr>
        </p:nvSpPr>
        <p:spPr>
          <a:xfrm>
            <a:off x="609600" y="577141"/>
            <a:ext cx="10972800" cy="1143000"/>
          </a:xfrm>
        </p:spPr>
        <p:txBody>
          <a:bodyPr/>
          <a:lstStyle/>
          <a:p>
            <a:r>
              <a:rPr lang="en-US" b="1" dirty="0">
                <a:solidFill>
                  <a:schemeClr val="tx1"/>
                </a:solidFill>
              </a:rPr>
              <a:t>Always be on the Look for Market Disruptors</a:t>
            </a:r>
          </a:p>
        </p:txBody>
      </p:sp>
      <p:sp>
        <p:nvSpPr>
          <p:cNvPr id="3" name="Content Placeholder 2">
            <a:extLst>
              <a:ext uri="{FF2B5EF4-FFF2-40B4-BE49-F238E27FC236}">
                <a16:creationId xmlns:a16="http://schemas.microsoft.com/office/drawing/2014/main" id="{A2275880-4ED5-73D2-3B04-4737987A8AD5}"/>
              </a:ext>
            </a:extLst>
          </p:cNvPr>
          <p:cNvSpPr>
            <a:spLocks noGrp="1"/>
          </p:cNvSpPr>
          <p:nvPr>
            <p:ph idx="1"/>
          </p:nvPr>
        </p:nvSpPr>
        <p:spPr>
          <a:xfrm>
            <a:off x="609600" y="2057399"/>
            <a:ext cx="10972800" cy="4525963"/>
          </a:xfrm>
        </p:spPr>
        <p:txBody>
          <a:bodyPr/>
          <a:lstStyle/>
          <a:p>
            <a:r>
              <a:rPr lang="en-US" dirty="0"/>
              <a:t>New technologies</a:t>
            </a:r>
          </a:p>
          <a:p>
            <a:pPr lvl="1">
              <a:buFont typeface="Wingdings" panose="05000000000000000000" pitchFamily="2" charset="2"/>
              <a:buChar char="q"/>
            </a:pPr>
            <a:r>
              <a:rPr lang="en-US" dirty="0"/>
              <a:t> Blockbuster</a:t>
            </a:r>
          </a:p>
          <a:p>
            <a:pPr lvl="1">
              <a:buFont typeface="Wingdings" panose="05000000000000000000" pitchFamily="2" charset="2"/>
              <a:buChar char="q"/>
            </a:pPr>
            <a:r>
              <a:rPr lang="en-US" dirty="0"/>
              <a:t> Smartphones</a:t>
            </a:r>
          </a:p>
          <a:p>
            <a:r>
              <a:rPr lang="en-US" dirty="0"/>
              <a:t>New entrants to a marketplace</a:t>
            </a:r>
          </a:p>
          <a:p>
            <a:pPr lvl="1">
              <a:buFont typeface="Wingdings" panose="05000000000000000000" pitchFamily="2" charset="2"/>
              <a:buChar char="q"/>
            </a:pPr>
            <a:r>
              <a:rPr lang="en-US" dirty="0"/>
              <a:t> Airbnb</a:t>
            </a:r>
          </a:p>
          <a:p>
            <a:pPr lvl="1">
              <a:buFont typeface="Wingdings" panose="05000000000000000000" pitchFamily="2" charset="2"/>
              <a:buChar char="q"/>
            </a:pPr>
            <a:r>
              <a:rPr lang="en-US" dirty="0"/>
              <a:t> Uber</a:t>
            </a:r>
          </a:p>
        </p:txBody>
      </p:sp>
      <p:pic>
        <p:nvPicPr>
          <p:cNvPr id="4" name="Picture 2" descr="Marketplace Cartoons and Comics - funny pictures from CartoonStock">
            <a:extLst>
              <a:ext uri="{FF2B5EF4-FFF2-40B4-BE49-F238E27FC236}">
                <a16:creationId xmlns:a16="http://schemas.microsoft.com/office/drawing/2014/main" id="{A8D7D85C-6DD5-6725-79BE-9B49F388A4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2908" y="2731915"/>
            <a:ext cx="3806396" cy="3851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26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FFCED-EB1E-A470-E4BB-0BB1F91637CC}"/>
              </a:ext>
            </a:extLst>
          </p:cNvPr>
          <p:cNvSpPr>
            <a:spLocks noGrp="1"/>
          </p:cNvSpPr>
          <p:nvPr>
            <p:ph type="title"/>
          </p:nvPr>
        </p:nvSpPr>
        <p:spPr/>
        <p:txBody>
          <a:bodyPr/>
          <a:lstStyle/>
          <a:p>
            <a:r>
              <a:rPr lang="en-US" sz="4000" b="1" dirty="0">
                <a:solidFill>
                  <a:schemeClr val="tx1"/>
                </a:solidFill>
              </a:rPr>
              <a:t>Strategies, Business Processes, and Work</a:t>
            </a:r>
          </a:p>
        </p:txBody>
      </p:sp>
      <p:sp>
        <p:nvSpPr>
          <p:cNvPr id="3" name="Content Placeholder 2">
            <a:extLst>
              <a:ext uri="{FF2B5EF4-FFF2-40B4-BE49-F238E27FC236}">
                <a16:creationId xmlns:a16="http://schemas.microsoft.com/office/drawing/2014/main" id="{839965F9-0DB5-139B-8A45-E10CE9D8AC03}"/>
              </a:ext>
            </a:extLst>
          </p:cNvPr>
          <p:cNvSpPr>
            <a:spLocks noGrp="1"/>
          </p:cNvSpPr>
          <p:nvPr>
            <p:ph idx="1"/>
          </p:nvPr>
        </p:nvSpPr>
        <p:spPr>
          <a:xfrm>
            <a:off x="609600" y="1600201"/>
            <a:ext cx="6406497" cy="4525963"/>
          </a:xfrm>
        </p:spPr>
        <p:txBody>
          <a:bodyPr/>
          <a:lstStyle/>
          <a:p>
            <a:r>
              <a:rPr lang="en-US" dirty="0"/>
              <a:t>Business processes are critical to executing the business strategies</a:t>
            </a:r>
          </a:p>
          <a:p>
            <a:r>
              <a:rPr lang="en-US" dirty="0"/>
              <a:t>Individuals perform business process work</a:t>
            </a:r>
          </a:p>
          <a:p>
            <a:r>
              <a:rPr lang="en-US" dirty="0"/>
              <a:t>Analytics play a key role in business processes design</a:t>
            </a:r>
          </a:p>
        </p:txBody>
      </p:sp>
      <p:pic>
        <p:nvPicPr>
          <p:cNvPr id="4" name="Picture 3">
            <a:extLst>
              <a:ext uri="{FF2B5EF4-FFF2-40B4-BE49-F238E27FC236}">
                <a16:creationId xmlns:a16="http://schemas.microsoft.com/office/drawing/2014/main" id="{12642C68-4ABA-9657-D1A6-404955725ACD}"/>
              </a:ext>
            </a:extLst>
          </p:cNvPr>
          <p:cNvPicPr>
            <a:picLocks noChangeAspect="1"/>
          </p:cNvPicPr>
          <p:nvPr/>
        </p:nvPicPr>
        <p:blipFill>
          <a:blip r:embed="rId2"/>
          <a:stretch>
            <a:fillRect/>
          </a:stretch>
        </p:blipFill>
        <p:spPr>
          <a:xfrm>
            <a:off x="7016097" y="3789659"/>
            <a:ext cx="4627382" cy="2519068"/>
          </a:xfrm>
          <a:prstGeom prst="rect">
            <a:avLst/>
          </a:prstGeom>
        </p:spPr>
      </p:pic>
    </p:spTree>
    <p:extLst>
      <p:ext uri="{BB962C8B-B14F-4D97-AF65-F5344CB8AC3E}">
        <p14:creationId xmlns:p14="http://schemas.microsoft.com/office/powerpoint/2010/main" val="1164894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58518-5659-737B-93B7-07AF996CEB22}"/>
              </a:ext>
            </a:extLst>
          </p:cNvPr>
          <p:cNvSpPr>
            <a:spLocks noGrp="1"/>
          </p:cNvSpPr>
          <p:nvPr>
            <p:ph type="title"/>
          </p:nvPr>
        </p:nvSpPr>
        <p:spPr/>
        <p:txBody>
          <a:bodyPr/>
          <a:lstStyle/>
          <a:p>
            <a:r>
              <a:rPr lang="en-US" b="1" dirty="0">
                <a:solidFill>
                  <a:schemeClr val="tx1"/>
                </a:solidFill>
              </a:rPr>
              <a:t>Premier Airlines</a:t>
            </a:r>
          </a:p>
        </p:txBody>
      </p:sp>
      <p:sp>
        <p:nvSpPr>
          <p:cNvPr id="3" name="Content Placeholder 2">
            <a:extLst>
              <a:ext uri="{FF2B5EF4-FFF2-40B4-BE49-F238E27FC236}">
                <a16:creationId xmlns:a16="http://schemas.microsoft.com/office/drawing/2014/main" id="{2797C8F7-23E8-184B-4ECC-D8DAC50CF9D9}"/>
              </a:ext>
            </a:extLst>
          </p:cNvPr>
          <p:cNvSpPr>
            <a:spLocks noGrp="1"/>
          </p:cNvSpPr>
          <p:nvPr>
            <p:ph idx="1"/>
          </p:nvPr>
        </p:nvSpPr>
        <p:spPr/>
        <p:txBody>
          <a:bodyPr/>
          <a:lstStyle/>
          <a:p>
            <a:r>
              <a:rPr lang="en-US" dirty="0"/>
              <a:t>Business Model: Be fliers favorite airline</a:t>
            </a:r>
          </a:p>
          <a:p>
            <a:r>
              <a:rPr lang="en-US" dirty="0"/>
              <a:t>Business Strategy: Provide the best possible flying experience</a:t>
            </a:r>
          </a:p>
          <a:p>
            <a:r>
              <a:rPr lang="en-US" dirty="0"/>
              <a:t>Business Process: Passenger check-in</a:t>
            </a:r>
          </a:p>
        </p:txBody>
      </p:sp>
    </p:spTree>
    <p:extLst>
      <p:ext uri="{BB962C8B-B14F-4D97-AF65-F5344CB8AC3E}">
        <p14:creationId xmlns:p14="http://schemas.microsoft.com/office/powerpoint/2010/main" val="118183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178A34-367A-E608-F2BC-2288251053AB}"/>
              </a:ext>
            </a:extLst>
          </p:cNvPr>
          <p:cNvPicPr>
            <a:picLocks noChangeAspect="1"/>
          </p:cNvPicPr>
          <p:nvPr/>
        </p:nvPicPr>
        <p:blipFill>
          <a:blip r:embed="rId2"/>
          <a:stretch>
            <a:fillRect/>
          </a:stretch>
        </p:blipFill>
        <p:spPr>
          <a:xfrm>
            <a:off x="499620" y="680417"/>
            <a:ext cx="11843208" cy="6594049"/>
          </a:xfrm>
          <a:prstGeom prst="rect">
            <a:avLst/>
          </a:prstGeom>
        </p:spPr>
      </p:pic>
      <p:sp>
        <p:nvSpPr>
          <p:cNvPr id="3" name="TextBox 2">
            <a:extLst>
              <a:ext uri="{FF2B5EF4-FFF2-40B4-BE49-F238E27FC236}">
                <a16:creationId xmlns:a16="http://schemas.microsoft.com/office/drawing/2014/main" id="{B67958A4-A170-7720-A8C8-2BE055ED380B}"/>
              </a:ext>
            </a:extLst>
          </p:cNvPr>
          <p:cNvSpPr txBox="1"/>
          <p:nvPr/>
        </p:nvSpPr>
        <p:spPr>
          <a:xfrm>
            <a:off x="1734532" y="311085"/>
            <a:ext cx="1593130" cy="369332"/>
          </a:xfrm>
          <a:prstGeom prst="rect">
            <a:avLst/>
          </a:prstGeom>
          <a:noFill/>
        </p:spPr>
        <p:txBody>
          <a:bodyPr wrap="square" rtlCol="0">
            <a:spAutoFit/>
          </a:bodyPr>
          <a:lstStyle/>
          <a:p>
            <a:endParaRPr lang="en-US" dirty="0"/>
          </a:p>
        </p:txBody>
      </p:sp>
      <p:sp>
        <p:nvSpPr>
          <p:cNvPr id="5" name="TextBox 4">
            <a:extLst>
              <a:ext uri="{FF2B5EF4-FFF2-40B4-BE49-F238E27FC236}">
                <a16:creationId xmlns:a16="http://schemas.microsoft.com/office/drawing/2014/main" id="{3FAC8D79-1509-3EEF-0DB8-160900A3B089}"/>
              </a:ext>
            </a:extLst>
          </p:cNvPr>
          <p:cNvSpPr txBox="1"/>
          <p:nvPr/>
        </p:nvSpPr>
        <p:spPr>
          <a:xfrm>
            <a:off x="1828800" y="680417"/>
            <a:ext cx="1894788" cy="573348"/>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30057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58518-5659-737B-93B7-07AF996CEB22}"/>
              </a:ext>
            </a:extLst>
          </p:cNvPr>
          <p:cNvSpPr>
            <a:spLocks noGrp="1"/>
          </p:cNvSpPr>
          <p:nvPr>
            <p:ph type="title"/>
          </p:nvPr>
        </p:nvSpPr>
        <p:spPr/>
        <p:txBody>
          <a:bodyPr/>
          <a:lstStyle/>
          <a:p>
            <a:r>
              <a:rPr lang="en-US" b="1" dirty="0">
                <a:solidFill>
                  <a:schemeClr val="tx1"/>
                </a:solidFill>
              </a:rPr>
              <a:t>Premier Airlines</a:t>
            </a:r>
          </a:p>
        </p:txBody>
      </p:sp>
      <p:sp>
        <p:nvSpPr>
          <p:cNvPr id="3" name="Content Placeholder 2">
            <a:extLst>
              <a:ext uri="{FF2B5EF4-FFF2-40B4-BE49-F238E27FC236}">
                <a16:creationId xmlns:a16="http://schemas.microsoft.com/office/drawing/2014/main" id="{2797C8F7-23E8-184B-4ECC-D8DAC50CF9D9}"/>
              </a:ext>
            </a:extLst>
          </p:cNvPr>
          <p:cNvSpPr>
            <a:spLocks noGrp="1"/>
          </p:cNvSpPr>
          <p:nvPr>
            <p:ph idx="1"/>
          </p:nvPr>
        </p:nvSpPr>
        <p:spPr/>
        <p:txBody>
          <a:bodyPr/>
          <a:lstStyle/>
          <a:p>
            <a:r>
              <a:rPr lang="en-US" dirty="0">
                <a:solidFill>
                  <a:schemeClr val="bg1">
                    <a:lumMod val="75000"/>
                  </a:schemeClr>
                </a:solidFill>
              </a:rPr>
              <a:t>Business Model: Be fliers favorite airline</a:t>
            </a:r>
          </a:p>
          <a:p>
            <a:r>
              <a:rPr lang="en-US" dirty="0">
                <a:solidFill>
                  <a:schemeClr val="bg1">
                    <a:lumMod val="75000"/>
                  </a:schemeClr>
                </a:solidFill>
              </a:rPr>
              <a:t>Business Strategy: Provide the best possible flying experience</a:t>
            </a:r>
          </a:p>
          <a:p>
            <a:r>
              <a:rPr lang="en-US" dirty="0">
                <a:solidFill>
                  <a:schemeClr val="bg1">
                    <a:lumMod val="75000"/>
                  </a:schemeClr>
                </a:solidFill>
              </a:rPr>
              <a:t>Business Process: Passenger check-in gate </a:t>
            </a:r>
          </a:p>
          <a:p>
            <a:r>
              <a:rPr lang="en-US" dirty="0"/>
              <a:t>Business Process Analytics: Analyze social media to learn about customer complaints and recommendations for improving the check-in process</a:t>
            </a:r>
          </a:p>
        </p:txBody>
      </p:sp>
    </p:spTree>
    <p:extLst>
      <p:ext uri="{BB962C8B-B14F-4D97-AF65-F5344CB8AC3E}">
        <p14:creationId xmlns:p14="http://schemas.microsoft.com/office/powerpoint/2010/main" val="816137098"/>
      </p:ext>
    </p:extLst>
  </p:cSld>
  <p:clrMapOvr>
    <a:masterClrMapping/>
  </p:clrMapOvr>
</p:sld>
</file>

<file path=ppt/theme/theme1.xml><?xml version="1.0" encoding="utf-8"?>
<a:theme xmlns:a="http://schemas.openxmlformats.org/drawingml/2006/main" name="3_Default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rryStylePowerPoint">
  <a:themeElements>
    <a:clrScheme name="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Them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13430</TotalTime>
  <Words>4053</Words>
  <Application>Microsoft Office PowerPoint</Application>
  <PresentationFormat>Widescreen</PresentationFormat>
  <Paragraphs>335</Paragraphs>
  <Slides>40</Slides>
  <Notes>25</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3</vt:i4>
      </vt:variant>
      <vt:variant>
        <vt:lpstr>Slide Titles</vt:lpstr>
      </vt:variant>
      <vt:variant>
        <vt:i4>40</vt:i4>
      </vt:variant>
    </vt:vector>
  </HeadingPairs>
  <TitlesOfParts>
    <vt:vector size="55" baseType="lpstr">
      <vt:lpstr>Arial Unicode MS</vt:lpstr>
      <vt:lpstr>ＭＳ Ｐゴシック</vt:lpstr>
      <vt:lpstr>Arial</vt:lpstr>
      <vt:lpstr>Arial Narrow</vt:lpstr>
      <vt:lpstr>Calibri</vt:lpstr>
      <vt:lpstr>Courier New</vt:lpstr>
      <vt:lpstr>Symbol</vt:lpstr>
      <vt:lpstr>Tahoma</vt:lpstr>
      <vt:lpstr>Times New Roman</vt:lpstr>
      <vt:lpstr>Wingdings</vt:lpstr>
      <vt:lpstr>3_Default Design</vt:lpstr>
      <vt:lpstr>TerryStylePowerPoint</vt:lpstr>
      <vt:lpstr>Clip</vt:lpstr>
      <vt:lpstr>Picture</vt:lpstr>
      <vt:lpstr>Document</vt:lpstr>
      <vt:lpstr>PowerPoint Presentation</vt:lpstr>
      <vt:lpstr>PowerPoint Presentation</vt:lpstr>
      <vt:lpstr>Business Strategies Focus on the Specifics of How to Execute and be Successful with the Business Model</vt:lpstr>
      <vt:lpstr>What Are the Business Strategies for These Companies?</vt:lpstr>
      <vt:lpstr>Always be on the Look for Market Disruptors</vt:lpstr>
      <vt:lpstr>Strategies, Business Processes, and Work</vt:lpstr>
      <vt:lpstr>Premier Airlines</vt:lpstr>
      <vt:lpstr>PowerPoint Presentation</vt:lpstr>
      <vt:lpstr>Premier Airlines</vt:lpstr>
      <vt:lpstr>PowerPoint Presentation</vt:lpstr>
      <vt:lpstr>Analytics Maturity Models</vt:lpstr>
      <vt:lpstr>PowerPoint Presentation</vt:lpstr>
      <vt:lpstr>PowerPoint Presentation</vt:lpstr>
      <vt:lpstr>A single or  a few applications</vt:lpstr>
      <vt:lpstr>Enterprise analytical capabilities</vt:lpstr>
      <vt:lpstr>Organizational Transformation/The Analytics-Based Organization</vt:lpstr>
      <vt:lpstr>Conditions that Lead to Analytics-Based Organizations</vt:lpstr>
      <vt:lpstr>The Nature of the Industry: Online Retailers</vt:lpstr>
      <vt:lpstr>PowerPoint Presentation</vt:lpstr>
      <vt:lpstr>Seizing an Opportunity: Harrah’s</vt:lpstr>
      <vt:lpstr>Seizing an Opportunity: Harrah’s</vt:lpstr>
      <vt:lpstr>Total Rewards:  The Guest Experience</vt:lpstr>
      <vt:lpstr>Seizing an Opportunity: Harrah’s</vt:lpstr>
      <vt:lpstr>PowerPoint Presentation</vt:lpstr>
      <vt:lpstr>Responding to a Problem: First American Corporation</vt:lpstr>
      <vt:lpstr>PowerPoint Presentation</vt:lpstr>
      <vt:lpstr>Responding to a Problem: First American Corporation</vt:lpstr>
      <vt:lpstr>PowerPoint Presentation</vt:lpstr>
      <vt:lpstr>Responding to a Problem: First American Corporation</vt:lpstr>
      <vt:lpstr>PowerPoint Presentation</vt:lpstr>
      <vt:lpstr>The Evolution of Dashboards and Scorecards</vt:lpstr>
      <vt:lpstr>Let’s start with some general definitions…</vt:lpstr>
      <vt:lpstr>What is a scorecard…</vt:lpstr>
      <vt:lpstr>The Balanced Scorecard</vt:lpstr>
      <vt:lpstr>PowerPoint Presentation</vt:lpstr>
      <vt:lpstr>Strategy Maps</vt:lpstr>
      <vt:lpstr>Strategy Maps Are Developed from the Top Down</vt:lpstr>
      <vt:lpstr>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Hugh J Watson</dc:creator>
  <cp:lastModifiedBy>Hugh J Watson</cp:lastModifiedBy>
  <cp:revision>14</cp:revision>
  <dcterms:created xsi:type="dcterms:W3CDTF">2021-01-19T15:52:44Z</dcterms:created>
  <dcterms:modified xsi:type="dcterms:W3CDTF">2024-08-18T19:06:13Z</dcterms:modified>
</cp:coreProperties>
</file>